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76" r:id="rId4"/>
    <p:sldId id="275" r:id="rId5"/>
    <p:sldId id="256" r:id="rId6"/>
    <p:sldId id="278" r:id="rId7"/>
    <p:sldId id="258" r:id="rId8"/>
    <p:sldId id="257" r:id="rId9"/>
    <p:sldId id="277" r:id="rId10"/>
    <p:sldId id="274" r:id="rId11"/>
    <p:sldId id="260" r:id="rId12"/>
    <p:sldId id="259" r:id="rId1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EC78-9A76-C713-8C44-521FE71C2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5AA6CF-F2F6-EFCD-A6E0-65EDF376D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A46707-85C1-642B-B20D-CE5B89ACB8C1}"/>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59291DAA-B09E-838D-E383-7AB96C2EF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AC4E9-A94A-9055-16F7-03664EE00D71}"/>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27669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7E35-0E44-CFEA-8DC0-6F0E6D343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DE6127-66F0-5B81-B482-276C24623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4FAB5-BE9C-EB91-796C-4ED587BADFAB}"/>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A9F2EB21-BF4A-8014-FABE-F768A958B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38CC8-AAD7-BB77-7C51-F311B31834F2}"/>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108133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F46B1-43BA-DCE2-5F5D-439DAE033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B46D63-7B9E-3112-EFF2-2939C3AD1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62917-EE19-53EF-C4CA-703EE5D5B23A}"/>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E9A89530-4759-F050-2FCC-C9E9A4F31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CC548-C233-243E-739E-A2EE09083991}"/>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41014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00D9-B0F6-716C-EE3D-545FA490A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4CFB5-8A20-2750-B61E-751F77E97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747AA-6A27-2623-B892-76144AE9276F}"/>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482D6268-CDD9-1F60-6A73-ECCEA5156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2F270-2BD2-B722-8045-1BEDD28EEEE0}"/>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311014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9F63-B386-41DD-140C-F7AD7CFCC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96A2E0-DF4A-B1F4-91D0-82D9DB0A7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593C7-A1E6-D92A-582D-69FE18BE221F}"/>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7BD0D490-A9D0-B318-573E-E85564BD4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91CCE-D316-E810-4AB1-E14749CDFD28}"/>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90730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E709-F386-D86F-F64B-833845C31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8DC50-96E4-1734-C907-4E076D58E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1F7B0-2E48-BDCF-97F1-61A3157FC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BABB1-7BA1-7F7F-D168-B7B6A78DC777}"/>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6" name="Footer Placeholder 5">
            <a:extLst>
              <a:ext uri="{FF2B5EF4-FFF2-40B4-BE49-F238E27FC236}">
                <a16:creationId xmlns:a16="http://schemas.microsoft.com/office/drawing/2014/main" id="{4DF9576B-58EF-ACA1-4A9E-49472BDF1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07F70-ACB0-F866-ECFA-9B19EF964DE9}"/>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10866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A892-9006-47F7-842B-3013D0DF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A54FB0-09EC-3DD4-9C2A-796E1F535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E8D9B-5BF2-F029-8A30-CA7C4A6DB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5ADB1-AE71-D257-8D73-1E49E7B42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58B3C5-826F-137C-0F75-8C6D850F0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67FBC-0743-C4D9-775C-58C87075F8AD}"/>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8" name="Footer Placeholder 7">
            <a:extLst>
              <a:ext uri="{FF2B5EF4-FFF2-40B4-BE49-F238E27FC236}">
                <a16:creationId xmlns:a16="http://schemas.microsoft.com/office/drawing/2014/main" id="{C53AD453-63AB-32F3-D80F-CB0619043E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AB136-13EA-6AFA-B13B-279D7C369E4E}"/>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134148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3232-73B6-D267-34D4-B450D969FC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A2480-B5B6-838E-0C1B-6EDBA33971A5}"/>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4" name="Footer Placeholder 3">
            <a:extLst>
              <a:ext uri="{FF2B5EF4-FFF2-40B4-BE49-F238E27FC236}">
                <a16:creationId xmlns:a16="http://schemas.microsoft.com/office/drawing/2014/main" id="{C737BC4E-7C90-FBE4-2139-E2D07CD473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18D95D-EAFE-AA4C-5ACA-611FCA013311}"/>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286038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81D8B-1142-DA7D-21F4-EA3153D70EC0}"/>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3" name="Footer Placeholder 2">
            <a:extLst>
              <a:ext uri="{FF2B5EF4-FFF2-40B4-BE49-F238E27FC236}">
                <a16:creationId xmlns:a16="http://schemas.microsoft.com/office/drawing/2014/main" id="{941397F8-B925-B643-2658-39AA367F2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94E391-5A42-8969-B8ED-587C39C53A5C}"/>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412753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30AF-A9BF-EDAB-6E3B-98C50C218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9511F4-15D0-A946-906D-0632A7ECB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93F7-209C-29DC-C6FB-838ED36EB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1C0F1-48FD-D9EE-FD07-199893A80125}"/>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6" name="Footer Placeholder 5">
            <a:extLst>
              <a:ext uri="{FF2B5EF4-FFF2-40B4-BE49-F238E27FC236}">
                <a16:creationId xmlns:a16="http://schemas.microsoft.com/office/drawing/2014/main" id="{9D54EE06-63E3-F4CD-095A-D8E94161D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D50B7-96B9-EEE9-1682-56EB38577F63}"/>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19200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2E97-32EF-142D-D3A2-D48C93415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04BC3-A241-1714-E6FC-659B103CD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8E664-03FD-FD0F-C71F-FAC33D836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4F47E-809B-D3A9-80C6-05A6AC5D3B25}"/>
              </a:ext>
            </a:extLst>
          </p:cNvPr>
          <p:cNvSpPr>
            <a:spLocks noGrp="1"/>
          </p:cNvSpPr>
          <p:nvPr>
            <p:ph type="dt" sz="half" idx="10"/>
          </p:nvPr>
        </p:nvSpPr>
        <p:spPr/>
        <p:txBody>
          <a:bodyPr/>
          <a:lstStyle/>
          <a:p>
            <a:fld id="{CFFCE88C-486F-42E5-9EB1-853431724A01}" type="datetimeFigureOut">
              <a:rPr lang="en-US" smtClean="0"/>
              <a:t>12/15/2022</a:t>
            </a:fld>
            <a:endParaRPr lang="en-US"/>
          </a:p>
        </p:txBody>
      </p:sp>
      <p:sp>
        <p:nvSpPr>
          <p:cNvPr id="6" name="Footer Placeholder 5">
            <a:extLst>
              <a:ext uri="{FF2B5EF4-FFF2-40B4-BE49-F238E27FC236}">
                <a16:creationId xmlns:a16="http://schemas.microsoft.com/office/drawing/2014/main" id="{63AE0F3A-38AB-4D11-C978-87C3B0312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BF920-DDA8-37DF-85A6-5EFBDFF4D357}"/>
              </a:ext>
            </a:extLst>
          </p:cNvPr>
          <p:cNvSpPr>
            <a:spLocks noGrp="1"/>
          </p:cNvSpPr>
          <p:nvPr>
            <p:ph type="sldNum" sz="quarter" idx="12"/>
          </p:nvPr>
        </p:nvSpPr>
        <p:spPr/>
        <p:txBody>
          <a:bodyPr/>
          <a:lstStyle/>
          <a:p>
            <a:fld id="{96D10AB6-0AB3-41FD-A1BF-DEED37B15837}" type="slidenum">
              <a:rPr lang="en-US" smtClean="0"/>
              <a:t>‹#›</a:t>
            </a:fld>
            <a:endParaRPr lang="en-US"/>
          </a:p>
        </p:txBody>
      </p:sp>
    </p:spTree>
    <p:extLst>
      <p:ext uri="{BB962C8B-B14F-4D97-AF65-F5344CB8AC3E}">
        <p14:creationId xmlns:p14="http://schemas.microsoft.com/office/powerpoint/2010/main" val="19290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3B083-F18C-100F-66AF-C701B0FBC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B97640-8E57-C62E-45E8-C21821921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632D9-CFAF-4447-0FA6-D145072B9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CE88C-486F-42E5-9EB1-853431724A01}" type="datetimeFigureOut">
              <a:rPr lang="en-US" smtClean="0"/>
              <a:t>12/15/2022</a:t>
            </a:fld>
            <a:endParaRPr lang="en-US"/>
          </a:p>
        </p:txBody>
      </p:sp>
      <p:sp>
        <p:nvSpPr>
          <p:cNvPr id="5" name="Footer Placeholder 4">
            <a:extLst>
              <a:ext uri="{FF2B5EF4-FFF2-40B4-BE49-F238E27FC236}">
                <a16:creationId xmlns:a16="http://schemas.microsoft.com/office/drawing/2014/main" id="{96BBADE4-46B2-0FA5-4289-DCF07BDCB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9B4BB8-0428-ADB2-D546-76BBD60B2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10AB6-0AB3-41FD-A1BF-DEED37B15837}" type="slidenum">
              <a:rPr lang="en-US" smtClean="0"/>
              <a:t>‹#›</a:t>
            </a:fld>
            <a:endParaRPr lang="en-US"/>
          </a:p>
        </p:txBody>
      </p:sp>
    </p:spTree>
    <p:extLst>
      <p:ext uri="{BB962C8B-B14F-4D97-AF65-F5344CB8AC3E}">
        <p14:creationId xmlns:p14="http://schemas.microsoft.com/office/powerpoint/2010/main" val="303699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zoom.us/j/3738421209"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www.chcagents.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ACCEE2-0FDB-08C1-F360-570645C86ACC}"/>
              </a:ext>
            </a:extLst>
          </p:cNvPr>
          <p:cNvPicPr>
            <a:picLocks noChangeAspect="1"/>
          </p:cNvPicPr>
          <p:nvPr/>
        </p:nvPicPr>
        <p:blipFill>
          <a:blip r:embed="rId3"/>
          <a:stretch>
            <a:fillRect/>
          </a:stretch>
        </p:blipFill>
        <p:spPr>
          <a:xfrm>
            <a:off x="5281823" y="1836327"/>
            <a:ext cx="3889585" cy="2027013"/>
          </a:xfrm>
          <a:prstGeom prst="rect">
            <a:avLst/>
          </a:prstGeom>
        </p:spPr>
      </p:pic>
      <p:sp>
        <p:nvSpPr>
          <p:cNvPr id="3" name="TextBox 2">
            <a:extLst>
              <a:ext uri="{FF2B5EF4-FFF2-40B4-BE49-F238E27FC236}">
                <a16:creationId xmlns:a16="http://schemas.microsoft.com/office/drawing/2014/main" id="{7E1E5F9F-BFC3-C907-85CD-36716E1BA875}"/>
              </a:ext>
            </a:extLst>
          </p:cNvPr>
          <p:cNvSpPr txBox="1"/>
          <p:nvPr/>
        </p:nvSpPr>
        <p:spPr>
          <a:xfrm>
            <a:off x="5178000" y="3863340"/>
            <a:ext cx="4097232" cy="1200329"/>
          </a:xfrm>
          <a:prstGeom prst="rect">
            <a:avLst/>
          </a:prstGeom>
          <a:noFill/>
        </p:spPr>
        <p:txBody>
          <a:bodyPr wrap="square" rtlCol="0">
            <a:spAutoFit/>
          </a:bodyPr>
          <a:lstStyle/>
          <a:p>
            <a:pPr algn="ctr"/>
            <a:r>
              <a:rPr lang="en-US" i="1" dirty="0">
                <a:latin typeface="Amasis MT Pro Light" panose="02040304050005020304" pitchFamily="18" charset="0"/>
              </a:rPr>
              <a:t>JK Agent Sales Training Call</a:t>
            </a:r>
          </a:p>
          <a:p>
            <a:pPr algn="ctr"/>
            <a:r>
              <a:rPr lang="en-US" i="1" dirty="0">
                <a:latin typeface="Amasis MT Pro Light" panose="02040304050005020304" pitchFamily="18" charset="0"/>
              </a:rPr>
              <a:t>Thursday, December 15, 2022, 1PM CST </a:t>
            </a:r>
          </a:p>
          <a:p>
            <a:pPr algn="ctr"/>
            <a:r>
              <a:rPr lang="en-US" i="1" dirty="0">
                <a:latin typeface="Amasis MT Pro Light" panose="02040304050005020304" pitchFamily="18" charset="0"/>
              </a:rPr>
              <a:t>Zoom Meeting Link: </a:t>
            </a:r>
            <a:r>
              <a:rPr lang="en-US" sz="1800" b="0" i="0" u="sng" dirty="0">
                <a:solidFill>
                  <a:srgbClr val="0066CC"/>
                </a:solidFill>
                <a:effectLst/>
                <a:latin typeface="Agency FB" panose="020B0503020202020204" pitchFamily="34" charset="0"/>
                <a:hlinkClick r:id="rId4" tooltip="This external link will open in a new window"/>
              </a:rPr>
              <a:t>https://zoom.us/j/3738421209</a:t>
            </a:r>
            <a:endParaRPr lang="en-US" dirty="0"/>
          </a:p>
        </p:txBody>
      </p:sp>
    </p:spTree>
    <p:extLst>
      <p:ext uri="{BB962C8B-B14F-4D97-AF65-F5344CB8AC3E}">
        <p14:creationId xmlns:p14="http://schemas.microsoft.com/office/powerpoint/2010/main" val="189409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BAB6-DFE3-C073-ABE7-373F00A2A9BE}"/>
              </a:ext>
            </a:extLst>
          </p:cNvPr>
          <p:cNvSpPr>
            <a:spLocks noGrp="1"/>
          </p:cNvSpPr>
          <p:nvPr>
            <p:ph type="title"/>
          </p:nvPr>
        </p:nvSpPr>
        <p:spPr>
          <a:xfrm>
            <a:off x="2105247" y="179819"/>
            <a:ext cx="7910623" cy="1032293"/>
          </a:xfrm>
        </p:spPr>
        <p:txBody>
          <a:bodyPr>
            <a:normAutofit fontScale="90000"/>
          </a:bodyPr>
          <a:lstStyle/>
          <a:p>
            <a:pPr algn="ctr"/>
            <a:r>
              <a:rPr lang="en-US" sz="4000" b="1" i="1" dirty="0">
                <a:latin typeface="Aharoni" panose="02010803020104030203" pitchFamily="2" charset="-79"/>
                <a:cs typeface="Aharoni" panose="02010803020104030203" pitchFamily="2" charset="-79"/>
              </a:rPr>
              <a:t>CHC</a:t>
            </a:r>
            <a:br>
              <a:rPr lang="en-US" sz="4000" b="1" i="1" dirty="0">
                <a:latin typeface="Aharoni" panose="02010803020104030203" pitchFamily="2" charset="-79"/>
                <a:cs typeface="Aharoni" panose="02010803020104030203" pitchFamily="2" charset="-79"/>
              </a:rPr>
            </a:br>
            <a:r>
              <a:rPr lang="en-US" sz="4000" b="1" i="1" dirty="0">
                <a:latin typeface="Aharoni" panose="02010803020104030203" pitchFamily="2" charset="-79"/>
                <a:cs typeface="Aharoni" panose="02010803020104030203" pitchFamily="2" charset="-79"/>
              </a:rPr>
              <a:t>Celebrating Success</a:t>
            </a:r>
            <a:br>
              <a:rPr lang="en-US" sz="2400" b="1" i="1" dirty="0">
                <a:latin typeface="Aharoni" panose="02010803020104030203" pitchFamily="2" charset="-79"/>
                <a:cs typeface="Aharoni" panose="02010803020104030203" pitchFamily="2" charset="-79"/>
              </a:rPr>
            </a:br>
            <a:endParaRPr lang="en-US" sz="2400" b="1" i="1" dirty="0">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107A7B99-4C4C-7098-CB97-DDE54065157E}"/>
              </a:ext>
            </a:extLst>
          </p:cNvPr>
          <p:cNvSpPr txBox="1"/>
          <p:nvPr/>
        </p:nvSpPr>
        <p:spPr>
          <a:xfrm>
            <a:off x="521732" y="2551588"/>
            <a:ext cx="5228823" cy="3477875"/>
          </a:xfrm>
          <a:prstGeom prst="rect">
            <a:avLst/>
          </a:prstGeom>
          <a:noFill/>
        </p:spPr>
        <p:txBody>
          <a:bodyPr wrap="square">
            <a:spAutoFit/>
          </a:bodyPr>
          <a:lstStyle/>
          <a:p>
            <a:r>
              <a:rPr lang="en-US" sz="2000" u="sng" dirty="0"/>
              <a:t>Rank	Name	                   	#Apps</a:t>
            </a:r>
          </a:p>
          <a:p>
            <a:r>
              <a:rPr lang="en-US" sz="2000" b="1" i="1" dirty="0">
                <a:solidFill>
                  <a:schemeClr val="tx1">
                    <a:lumMod val="95000"/>
                    <a:lumOff val="5000"/>
                  </a:schemeClr>
                </a:solidFill>
              </a:rPr>
              <a:t>1	Jennifer Earp		103</a:t>
            </a:r>
          </a:p>
          <a:p>
            <a:r>
              <a:rPr lang="en-US" sz="2000" b="1" i="1" dirty="0">
                <a:solidFill>
                  <a:schemeClr val="tx1">
                    <a:lumMod val="95000"/>
                    <a:lumOff val="5000"/>
                  </a:schemeClr>
                </a:solidFill>
              </a:rPr>
              <a:t>2	Tim McCormick		88</a:t>
            </a:r>
          </a:p>
          <a:p>
            <a:r>
              <a:rPr lang="en-US" sz="2000" b="1" i="1" dirty="0">
                <a:solidFill>
                  <a:schemeClr val="tx1">
                    <a:lumMod val="95000"/>
                    <a:lumOff val="5000"/>
                  </a:schemeClr>
                </a:solidFill>
              </a:rPr>
              <a:t>3	Suzanne O'Connor	71</a:t>
            </a:r>
          </a:p>
          <a:p>
            <a:r>
              <a:rPr lang="en-US" sz="2000" b="1" i="1" dirty="0">
                <a:solidFill>
                  <a:schemeClr val="tx1">
                    <a:lumMod val="95000"/>
                    <a:lumOff val="5000"/>
                  </a:schemeClr>
                </a:solidFill>
              </a:rPr>
              <a:t>4	Lairah Seymour		66</a:t>
            </a:r>
          </a:p>
          <a:p>
            <a:r>
              <a:rPr lang="en-US" sz="2000" b="1" i="1" dirty="0">
                <a:solidFill>
                  <a:schemeClr val="tx1">
                    <a:lumMod val="95000"/>
                    <a:lumOff val="5000"/>
                  </a:schemeClr>
                </a:solidFill>
              </a:rPr>
              <a:t>5	Kathryn Canlas		65</a:t>
            </a:r>
          </a:p>
          <a:p>
            <a:r>
              <a:rPr lang="en-US" sz="2000" b="1" i="1" dirty="0">
                <a:solidFill>
                  <a:schemeClr val="tx1">
                    <a:lumMod val="95000"/>
                    <a:lumOff val="5000"/>
                  </a:schemeClr>
                </a:solidFill>
              </a:rPr>
              <a:t>6	Sean Thacker		63</a:t>
            </a:r>
          </a:p>
          <a:p>
            <a:r>
              <a:rPr lang="en-US" sz="2000" b="1" i="1" dirty="0">
                <a:solidFill>
                  <a:schemeClr val="tx1">
                    <a:lumMod val="95000"/>
                    <a:lumOff val="5000"/>
                  </a:schemeClr>
                </a:solidFill>
              </a:rPr>
              <a:t>7	Mary Dynes		61</a:t>
            </a:r>
          </a:p>
          <a:p>
            <a:r>
              <a:rPr lang="en-US" sz="2000" b="1" i="1" dirty="0">
                <a:solidFill>
                  <a:schemeClr val="tx1">
                    <a:lumMod val="95000"/>
                    <a:lumOff val="5000"/>
                  </a:schemeClr>
                </a:solidFill>
              </a:rPr>
              <a:t>8	Jamie Baumeister	54</a:t>
            </a:r>
          </a:p>
          <a:p>
            <a:r>
              <a:rPr lang="en-US" sz="2000" b="1" i="1" dirty="0">
                <a:solidFill>
                  <a:schemeClr val="tx1">
                    <a:lumMod val="95000"/>
                    <a:lumOff val="5000"/>
                  </a:schemeClr>
                </a:solidFill>
              </a:rPr>
              <a:t>9	Daniel Levine		54</a:t>
            </a:r>
          </a:p>
          <a:p>
            <a:r>
              <a:rPr lang="en-US" sz="2000" b="1" i="1" dirty="0">
                <a:solidFill>
                  <a:schemeClr val="tx1">
                    <a:lumMod val="95000"/>
                    <a:lumOff val="5000"/>
                  </a:schemeClr>
                </a:solidFill>
              </a:rPr>
              <a:t>10	Phillip Vogt		52</a:t>
            </a:r>
          </a:p>
        </p:txBody>
      </p:sp>
      <p:graphicFrame>
        <p:nvGraphicFramePr>
          <p:cNvPr id="17" name="Table 16">
            <a:extLst>
              <a:ext uri="{FF2B5EF4-FFF2-40B4-BE49-F238E27FC236}">
                <a16:creationId xmlns:a16="http://schemas.microsoft.com/office/drawing/2014/main" id="{FD38E6C4-A522-3E2F-D26E-2B47D23B9E25}"/>
              </a:ext>
            </a:extLst>
          </p:cNvPr>
          <p:cNvGraphicFramePr>
            <a:graphicFrameLocks noGrp="1"/>
          </p:cNvGraphicFramePr>
          <p:nvPr>
            <p:extLst>
              <p:ext uri="{D42A27DB-BD31-4B8C-83A1-F6EECF244321}">
                <p14:modId xmlns:p14="http://schemas.microsoft.com/office/powerpoint/2010/main" val="4248310666"/>
              </p:ext>
            </p:extLst>
          </p:nvPr>
        </p:nvGraphicFramePr>
        <p:xfrm>
          <a:off x="6578836" y="2590244"/>
          <a:ext cx="5194300" cy="3973830"/>
        </p:xfrm>
        <a:graphic>
          <a:graphicData uri="http://schemas.openxmlformats.org/drawingml/2006/table">
            <a:tbl>
              <a:tblPr/>
              <a:tblGrid>
                <a:gridCol w="2806700">
                  <a:extLst>
                    <a:ext uri="{9D8B030D-6E8A-4147-A177-3AD203B41FA5}">
                      <a16:colId xmlns:a16="http://schemas.microsoft.com/office/drawing/2014/main" val="412366905"/>
                    </a:ext>
                  </a:extLst>
                </a:gridCol>
                <a:gridCol w="2387600">
                  <a:extLst>
                    <a:ext uri="{9D8B030D-6E8A-4147-A177-3AD203B41FA5}">
                      <a16:colId xmlns:a16="http://schemas.microsoft.com/office/drawing/2014/main" val="2186354841"/>
                    </a:ext>
                  </a:extLst>
                </a:gridCol>
              </a:tblGrid>
              <a:tr h="163877">
                <a:tc>
                  <a:txBody>
                    <a:bodyPr/>
                    <a:lstStyle/>
                    <a:p>
                      <a:pPr algn="ctr" fontAlgn="b"/>
                      <a:r>
                        <a:rPr lang="en-US" sz="2200" b="1" i="0" u="none" strike="noStrike" dirty="0">
                          <a:solidFill>
                            <a:srgbClr val="000000"/>
                          </a:solidFill>
                          <a:effectLst/>
                          <a:latin typeface="Baskerville Old Face" panose="02020602080505020303" pitchFamily="18" charset="0"/>
                        </a:rPr>
                        <a:t>Agent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Baskerville Old Face" panose="02020602080505020303" pitchFamily="18" charset="0"/>
                        </a:rPr>
                        <a:t>Manager</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5012"/>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Michael Hallinan</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Emmanuel Hotya</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01495"/>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Noelia Zamora</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Sue Weick</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7163203"/>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Michael Kalin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Philip Vogt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4865332"/>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Walid Edwards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Kent Stansfield</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2512950"/>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Matthew Martin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Philip Vogt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0763647"/>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Jennie White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Kim Kirsch</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291137"/>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Brian Robinson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Philip Vogt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1755135"/>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Nivram Acoff</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Jeffrey Seymour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4798189"/>
                  </a:ext>
                </a:extLst>
              </a:tr>
              <a:tr h="361950">
                <a:tc>
                  <a:txBody>
                    <a:bodyPr/>
                    <a:lstStyle/>
                    <a:p>
                      <a:pPr algn="ctr" fontAlgn="b"/>
                      <a:r>
                        <a:rPr lang="en-US" sz="2200" b="1" i="0" u="none" strike="noStrike">
                          <a:solidFill>
                            <a:srgbClr val="000000"/>
                          </a:solidFill>
                          <a:effectLst/>
                          <a:latin typeface="Baskerville Old Face" panose="02020602080505020303" pitchFamily="18" charset="0"/>
                        </a:rPr>
                        <a:t>Rebecca Harding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200" b="1" i="0" u="none" strike="noStrike">
                          <a:solidFill>
                            <a:srgbClr val="000000"/>
                          </a:solidFill>
                          <a:effectLst/>
                          <a:latin typeface="Baskerville Old Face" panose="02020602080505020303" pitchFamily="18" charset="0"/>
                        </a:rPr>
                        <a:t>Matthew Fisk</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7841232"/>
                  </a:ext>
                </a:extLst>
              </a:tr>
              <a:tr h="371475">
                <a:tc>
                  <a:txBody>
                    <a:bodyPr/>
                    <a:lstStyle/>
                    <a:p>
                      <a:pPr algn="ctr" fontAlgn="b"/>
                      <a:r>
                        <a:rPr lang="en-US" sz="2200" b="1" i="0" u="none" strike="noStrike">
                          <a:solidFill>
                            <a:srgbClr val="000000"/>
                          </a:solidFill>
                          <a:effectLst/>
                          <a:latin typeface="Baskerville Old Face" panose="02020602080505020303" pitchFamily="18" charset="0"/>
                        </a:rPr>
                        <a:t>Ulrich Sterling</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Baskerville Old Face" panose="02020602080505020303" pitchFamily="18" charset="0"/>
                        </a:rPr>
                        <a:t>Brian </a:t>
                      </a:r>
                      <a:r>
                        <a:rPr lang="en-US" sz="2200" b="1" i="0" u="none" strike="noStrike" dirty="0" err="1">
                          <a:solidFill>
                            <a:srgbClr val="000000"/>
                          </a:solidFill>
                          <a:effectLst/>
                          <a:latin typeface="Baskerville Old Face" panose="02020602080505020303" pitchFamily="18" charset="0"/>
                        </a:rPr>
                        <a:t>Drennon</a:t>
                      </a:r>
                      <a:endParaRPr lang="en-US" sz="2200" b="1" i="0" u="none" strike="noStrike" dirty="0">
                        <a:solidFill>
                          <a:srgbClr val="000000"/>
                        </a:solidFill>
                        <a:effectLst/>
                        <a:latin typeface="Baskerville Old Face" panose="02020602080505020303" pitchFamily="18"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270933"/>
                  </a:ext>
                </a:extLst>
              </a:tr>
            </a:tbl>
          </a:graphicData>
        </a:graphic>
      </p:graphicFrame>
      <p:sp>
        <p:nvSpPr>
          <p:cNvPr id="18" name="Rectangle 17">
            <a:extLst>
              <a:ext uri="{FF2B5EF4-FFF2-40B4-BE49-F238E27FC236}">
                <a16:creationId xmlns:a16="http://schemas.microsoft.com/office/drawing/2014/main" id="{21690F5D-CAEA-D873-B551-1645C21A7D2A}"/>
              </a:ext>
            </a:extLst>
          </p:cNvPr>
          <p:cNvSpPr/>
          <p:nvPr/>
        </p:nvSpPr>
        <p:spPr>
          <a:xfrm>
            <a:off x="7779781" y="1438144"/>
            <a:ext cx="298818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1</a:t>
            </a:r>
            <a:r>
              <a:rPr kumimoji="0" lang="en-US" sz="4000" b="1" i="0" u="none" strike="noStrike" kern="1200" cap="none" spc="0" normalizeH="0" baseline="3000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ST</a:t>
            </a: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 APP SOLD</a:t>
            </a:r>
          </a:p>
        </p:txBody>
      </p:sp>
      <p:sp>
        <p:nvSpPr>
          <p:cNvPr id="19" name="Rectangle 18">
            <a:extLst>
              <a:ext uri="{FF2B5EF4-FFF2-40B4-BE49-F238E27FC236}">
                <a16:creationId xmlns:a16="http://schemas.microsoft.com/office/drawing/2014/main" id="{CD7657A3-25ED-120D-EC75-FD163C0D0F26}"/>
              </a:ext>
            </a:extLst>
          </p:cNvPr>
          <p:cNvSpPr/>
          <p:nvPr/>
        </p:nvSpPr>
        <p:spPr>
          <a:xfrm>
            <a:off x="287447" y="1438144"/>
            <a:ext cx="569739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Top 10 Agents This Month</a:t>
            </a:r>
          </a:p>
        </p:txBody>
      </p:sp>
    </p:spTree>
    <p:extLst>
      <p:ext uri="{BB962C8B-B14F-4D97-AF65-F5344CB8AC3E}">
        <p14:creationId xmlns:p14="http://schemas.microsoft.com/office/powerpoint/2010/main" val="198357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98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2ED746-80C1-3006-AC7A-727C56912138}"/>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a:solidFill>
                  <a:srgbClr val="998560"/>
                </a:solidFill>
              </a:rPr>
              <a:t>5 YEAR HST ANNIVERSARY </a:t>
            </a:r>
          </a:p>
        </p:txBody>
      </p:sp>
      <p:sp>
        <p:nvSpPr>
          <p:cNvPr id="3" name="Content Placeholder 2">
            <a:extLst>
              <a:ext uri="{FF2B5EF4-FFF2-40B4-BE49-F238E27FC236}">
                <a16:creationId xmlns:a16="http://schemas.microsoft.com/office/drawing/2014/main" id="{579EE716-6406-B117-BD39-7A94D4FA2C3C}"/>
              </a:ext>
            </a:extLst>
          </p:cNvPr>
          <p:cNvSpPr>
            <a:spLocks noGrp="1"/>
          </p:cNvSpPr>
          <p:nvPr>
            <p:ph sz="half" idx="1"/>
          </p:nvPr>
        </p:nvSpPr>
        <p:spPr>
          <a:xfrm>
            <a:off x="2336217" y="2158298"/>
            <a:ext cx="3105357" cy="3928139"/>
          </a:xfrm>
        </p:spPr>
        <p:txBody>
          <a:bodyPr vert="horz" lIns="91440" tIns="45720" rIns="91440" bIns="45720" rtlCol="0">
            <a:normAutofit/>
          </a:bodyPr>
          <a:lstStyle/>
          <a:p>
            <a:r>
              <a:rPr lang="en-US" sz="2400" dirty="0">
                <a:solidFill>
                  <a:srgbClr val="998560"/>
                </a:solidFill>
              </a:rPr>
              <a:t>Herbert Hall</a:t>
            </a:r>
          </a:p>
          <a:p>
            <a:r>
              <a:rPr lang="en-US" sz="2400" dirty="0">
                <a:solidFill>
                  <a:srgbClr val="998560"/>
                </a:solidFill>
              </a:rPr>
              <a:t>Amber Wise</a:t>
            </a:r>
          </a:p>
          <a:p>
            <a:r>
              <a:rPr lang="en-US" sz="2400" dirty="0">
                <a:solidFill>
                  <a:srgbClr val="998560"/>
                </a:solidFill>
              </a:rPr>
              <a:t>Brian Rose</a:t>
            </a:r>
          </a:p>
          <a:p>
            <a:r>
              <a:rPr lang="en-US" sz="2400" dirty="0">
                <a:solidFill>
                  <a:srgbClr val="998560"/>
                </a:solidFill>
              </a:rPr>
              <a:t>Frederick Kirsch</a:t>
            </a:r>
          </a:p>
          <a:p>
            <a:r>
              <a:rPr lang="en-US" sz="2400" dirty="0">
                <a:solidFill>
                  <a:srgbClr val="998560"/>
                </a:solidFill>
              </a:rPr>
              <a:t>Una Walters</a:t>
            </a: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998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BB71174-AB23-3920-16CF-129EB0693299}"/>
              </a:ext>
            </a:extLst>
          </p:cNvPr>
          <p:cNvPicPr>
            <a:picLocks noChangeAspect="1"/>
          </p:cNvPicPr>
          <p:nvPr/>
        </p:nvPicPr>
        <p:blipFill rotWithShape="1">
          <a:blip r:embed="rId2"/>
          <a:srcRect r="8649" b="1"/>
          <a:stretch/>
        </p:blipFill>
        <p:spPr>
          <a:xfrm>
            <a:off x="7523826" y="862763"/>
            <a:ext cx="3788081" cy="5151142"/>
          </a:xfrm>
          <a:prstGeom prst="rect">
            <a:avLst/>
          </a:prstGeom>
        </p:spPr>
      </p:pic>
    </p:spTree>
    <p:extLst>
      <p:ext uri="{BB962C8B-B14F-4D97-AF65-F5344CB8AC3E}">
        <p14:creationId xmlns:p14="http://schemas.microsoft.com/office/powerpoint/2010/main" val="178304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59E80B42-3F9F-4CE8-9137-454E3B3A3DBE}"/>
              </a:ext>
            </a:extLst>
          </p:cNvPr>
          <p:cNvPicPr>
            <a:picLocks noChangeAspect="1"/>
          </p:cNvPicPr>
          <p:nvPr/>
        </p:nvPicPr>
        <p:blipFill rotWithShape="1">
          <a:blip r:embed="rId2"/>
          <a:srcRect r="1" b="937"/>
          <a:stretch/>
        </p:blipFill>
        <p:spPr>
          <a:xfrm rot="21480000">
            <a:off x="1141831" y="918198"/>
            <a:ext cx="9916327" cy="4764396"/>
          </a:xfrm>
          <a:prstGeom prst="rect">
            <a:avLst/>
          </a:prstGeom>
        </p:spPr>
      </p:pic>
      <p:sp>
        <p:nvSpPr>
          <p:cNvPr id="3" name="TextBox 2">
            <a:extLst>
              <a:ext uri="{FF2B5EF4-FFF2-40B4-BE49-F238E27FC236}">
                <a16:creationId xmlns:a16="http://schemas.microsoft.com/office/drawing/2014/main" id="{67D646EB-11BB-E8A6-7F6E-39139340784F}"/>
              </a:ext>
            </a:extLst>
          </p:cNvPr>
          <p:cNvSpPr txBox="1"/>
          <p:nvPr/>
        </p:nvSpPr>
        <p:spPr>
          <a:xfrm rot="21446452">
            <a:off x="1534895" y="5116088"/>
            <a:ext cx="9572559" cy="1015663"/>
          </a:xfrm>
          <a:prstGeom prst="rect">
            <a:avLst/>
          </a:prstGeom>
          <a:noFill/>
        </p:spPr>
        <p:txBody>
          <a:bodyPr wrap="square" rtlCol="0">
            <a:spAutoFit/>
          </a:bodyPr>
          <a:lstStyle/>
          <a:p>
            <a:r>
              <a:rPr lang="en-US" sz="2000" i="1" dirty="0">
                <a:solidFill>
                  <a:schemeClr val="accent1">
                    <a:lumMod val="50000"/>
                  </a:schemeClr>
                </a:solidFill>
                <a:latin typeface="Baguet Script" panose="00000500000000000000" pitchFamily="2" charset="0"/>
              </a:rPr>
              <a:t>We wish you the best holidays with your friends and family and looking forward to </a:t>
            </a:r>
          </a:p>
          <a:p>
            <a:r>
              <a:rPr lang="en-US" sz="2000" i="1" dirty="0">
                <a:solidFill>
                  <a:schemeClr val="accent1">
                    <a:lumMod val="50000"/>
                  </a:schemeClr>
                </a:solidFill>
                <a:latin typeface="Baguet Script" panose="00000500000000000000" pitchFamily="2" charset="0"/>
              </a:rPr>
              <a:t>our success in 2023!  Thank you for you all you do to make Compass Health Consultants</a:t>
            </a:r>
          </a:p>
          <a:p>
            <a:r>
              <a:rPr lang="en-US" sz="2000" i="1" dirty="0">
                <a:solidFill>
                  <a:schemeClr val="accent1">
                    <a:lumMod val="50000"/>
                  </a:schemeClr>
                </a:solidFill>
                <a:latin typeface="Baguet Script" panose="00000500000000000000" pitchFamily="2" charset="0"/>
              </a:rPr>
              <a:t>the best in the business.  -Joe Krivelow &amp; The CHC Staff!</a:t>
            </a:r>
          </a:p>
        </p:txBody>
      </p:sp>
    </p:spTree>
    <p:extLst>
      <p:ext uri="{BB962C8B-B14F-4D97-AF65-F5344CB8AC3E}">
        <p14:creationId xmlns:p14="http://schemas.microsoft.com/office/powerpoint/2010/main" val="12804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B309-0809-4711-3C4D-3134239B83E6}"/>
              </a:ext>
            </a:extLst>
          </p:cNvPr>
          <p:cNvSpPr>
            <a:spLocks noGrp="1"/>
          </p:cNvSpPr>
          <p:nvPr>
            <p:ph type="title"/>
          </p:nvPr>
        </p:nvSpPr>
        <p:spPr>
          <a:xfrm>
            <a:off x="838200" y="128099"/>
            <a:ext cx="10515600" cy="1325563"/>
          </a:xfrm>
        </p:spPr>
        <p:txBody>
          <a:bodyPr/>
          <a:lstStyle/>
          <a:p>
            <a:r>
              <a:rPr lang="en-US" dirty="0"/>
              <a:t>Compass Health Consultants</a:t>
            </a:r>
            <a:br>
              <a:rPr lang="en-US" dirty="0"/>
            </a:br>
            <a:r>
              <a:rPr lang="en-US" dirty="0"/>
              <a:t>Upcoming Events</a:t>
            </a:r>
          </a:p>
        </p:txBody>
      </p:sp>
      <p:sp>
        <p:nvSpPr>
          <p:cNvPr id="3" name="Content Placeholder 2">
            <a:extLst>
              <a:ext uri="{FF2B5EF4-FFF2-40B4-BE49-F238E27FC236}">
                <a16:creationId xmlns:a16="http://schemas.microsoft.com/office/drawing/2014/main" id="{B4AA02B1-4CCA-F432-9021-44F29BCA61D5}"/>
              </a:ext>
            </a:extLst>
          </p:cNvPr>
          <p:cNvSpPr>
            <a:spLocks noGrp="1"/>
          </p:cNvSpPr>
          <p:nvPr>
            <p:ph idx="1"/>
          </p:nvPr>
        </p:nvSpPr>
        <p:spPr>
          <a:xfrm>
            <a:off x="838200" y="2172866"/>
            <a:ext cx="10515600" cy="4795094"/>
          </a:xfrm>
        </p:spPr>
        <p:txBody>
          <a:bodyPr>
            <a:normAutofit/>
          </a:bodyPr>
          <a:lstStyle/>
          <a:p>
            <a:r>
              <a:rPr lang="en-US" sz="2400" i="1" dirty="0">
                <a:solidFill>
                  <a:schemeClr val="accent1">
                    <a:lumMod val="75000"/>
                  </a:schemeClr>
                </a:solidFill>
                <a:latin typeface="Arial Black" panose="020B0A04020102020204" pitchFamily="34" charset="0"/>
              </a:rPr>
              <a:t>Friday, December 16 Live Role Play with Ghaleb Zayed</a:t>
            </a:r>
          </a:p>
          <a:p>
            <a:r>
              <a:rPr lang="en-US" sz="2400" i="1" dirty="0">
                <a:solidFill>
                  <a:schemeClr val="accent1">
                    <a:lumMod val="75000"/>
                  </a:schemeClr>
                </a:solidFill>
                <a:latin typeface="Arial Black" panose="020B0A04020102020204" pitchFamily="34" charset="0"/>
              </a:rPr>
              <a:t>Friday, December 16 CHC Care – Healthcare Advocacy Training</a:t>
            </a:r>
          </a:p>
          <a:p>
            <a:r>
              <a:rPr lang="en-US" sz="2400" i="1" dirty="0">
                <a:solidFill>
                  <a:schemeClr val="accent1">
                    <a:lumMod val="75000"/>
                  </a:schemeClr>
                </a:solidFill>
                <a:latin typeface="Arial Black" panose="020B0A04020102020204" pitchFamily="34" charset="0"/>
              </a:rPr>
              <a:t>Tuesday, December 20 TopBroker Training</a:t>
            </a:r>
          </a:p>
          <a:p>
            <a:r>
              <a:rPr lang="en-US" sz="2400" i="1" dirty="0">
                <a:solidFill>
                  <a:schemeClr val="accent1">
                    <a:lumMod val="75000"/>
                  </a:schemeClr>
                </a:solidFill>
                <a:latin typeface="Arial Black" panose="020B0A04020102020204" pitchFamily="34" charset="0"/>
              </a:rPr>
              <a:t>Friday, December 23 Tanya Mosley’s 21</a:t>
            </a:r>
            <a:r>
              <a:rPr lang="en-US" sz="2400" i="1" baseline="30000" dirty="0">
                <a:solidFill>
                  <a:schemeClr val="accent1">
                    <a:lumMod val="75000"/>
                  </a:schemeClr>
                </a:solidFill>
                <a:latin typeface="Arial Black" panose="020B0A04020102020204" pitchFamily="34" charset="0"/>
              </a:rPr>
              <a:t>st</a:t>
            </a:r>
            <a:r>
              <a:rPr lang="en-US" sz="2400" i="1" dirty="0">
                <a:solidFill>
                  <a:schemeClr val="accent1">
                    <a:lumMod val="75000"/>
                  </a:schemeClr>
                </a:solidFill>
                <a:latin typeface="Arial Black" panose="020B0A04020102020204" pitchFamily="34" charset="0"/>
              </a:rPr>
              <a:t> Birthday</a:t>
            </a:r>
          </a:p>
          <a:p>
            <a:pPr marL="0" indent="0">
              <a:buNone/>
            </a:pPr>
            <a:endParaRPr lang="en-US" dirty="0"/>
          </a:p>
          <a:p>
            <a:pPr marL="0" indent="0" algn="ctr">
              <a:buNone/>
            </a:pPr>
            <a:endParaRPr lang="en-US" i="1" dirty="0">
              <a:solidFill>
                <a:schemeClr val="accent1">
                  <a:lumMod val="75000"/>
                </a:schemeClr>
              </a:solidFill>
            </a:endParaRPr>
          </a:p>
          <a:p>
            <a:pPr marL="0" indent="0" algn="ctr">
              <a:buNone/>
            </a:pPr>
            <a:endParaRPr lang="en-US" i="1" dirty="0">
              <a:solidFill>
                <a:schemeClr val="accent1">
                  <a:lumMod val="75000"/>
                </a:schemeClr>
              </a:solidFill>
            </a:endParaRPr>
          </a:p>
          <a:p>
            <a:pPr marL="0" indent="0" algn="ctr">
              <a:buNone/>
            </a:pPr>
            <a:endParaRPr lang="en-US" sz="2400" i="1" dirty="0">
              <a:solidFill>
                <a:schemeClr val="accent1">
                  <a:lumMod val="75000"/>
                </a:schemeClr>
              </a:solidFill>
            </a:endParaRPr>
          </a:p>
          <a:p>
            <a:pPr marL="0" indent="0" algn="ctr">
              <a:buNone/>
            </a:pPr>
            <a:r>
              <a:rPr lang="en-US" sz="2400" b="1" i="1" dirty="0">
                <a:solidFill>
                  <a:schemeClr val="accent1">
                    <a:lumMod val="75000"/>
                  </a:schemeClr>
                </a:solidFill>
              </a:rPr>
              <a:t>Compass Health Consultants Agency Meeting Friday, February 24, 2023! </a:t>
            </a:r>
          </a:p>
        </p:txBody>
      </p:sp>
      <p:pic>
        <p:nvPicPr>
          <p:cNvPr id="5" name="Graphic 4" descr="Funny face outline outline">
            <a:extLst>
              <a:ext uri="{FF2B5EF4-FFF2-40B4-BE49-F238E27FC236}">
                <a16:creationId xmlns:a16="http://schemas.microsoft.com/office/drawing/2014/main" id="{9265A60E-370D-42BF-DD31-B2D469DAC6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5265" y="3764666"/>
            <a:ext cx="595424" cy="595424"/>
          </a:xfrm>
          <a:prstGeom prst="rect">
            <a:avLst/>
          </a:prstGeom>
        </p:spPr>
      </p:pic>
      <p:pic>
        <p:nvPicPr>
          <p:cNvPr id="6" name="Picture 5">
            <a:extLst>
              <a:ext uri="{FF2B5EF4-FFF2-40B4-BE49-F238E27FC236}">
                <a16:creationId xmlns:a16="http://schemas.microsoft.com/office/drawing/2014/main" id="{24849310-73B7-209F-AB4D-93F5E05EB31B}"/>
              </a:ext>
            </a:extLst>
          </p:cNvPr>
          <p:cNvPicPr>
            <a:picLocks noChangeAspect="1"/>
          </p:cNvPicPr>
          <p:nvPr/>
        </p:nvPicPr>
        <p:blipFill>
          <a:blip r:embed="rId4"/>
          <a:stretch>
            <a:fillRect/>
          </a:stretch>
        </p:blipFill>
        <p:spPr>
          <a:xfrm>
            <a:off x="4122473" y="4697734"/>
            <a:ext cx="4328930" cy="1514475"/>
          </a:xfrm>
          <a:prstGeom prst="rect">
            <a:avLst/>
          </a:prstGeom>
        </p:spPr>
      </p:pic>
      <p:sp>
        <p:nvSpPr>
          <p:cNvPr id="7" name="TextBox 6">
            <a:extLst>
              <a:ext uri="{FF2B5EF4-FFF2-40B4-BE49-F238E27FC236}">
                <a16:creationId xmlns:a16="http://schemas.microsoft.com/office/drawing/2014/main" id="{8CCDC814-DCD3-EFA5-F3F5-27A77A66732D}"/>
              </a:ext>
            </a:extLst>
          </p:cNvPr>
          <p:cNvSpPr txBox="1"/>
          <p:nvPr/>
        </p:nvSpPr>
        <p:spPr>
          <a:xfrm>
            <a:off x="980734" y="1475347"/>
            <a:ext cx="10612407" cy="584775"/>
          </a:xfrm>
          <a:prstGeom prst="rect">
            <a:avLst/>
          </a:prstGeom>
          <a:noFill/>
        </p:spPr>
        <p:txBody>
          <a:bodyPr wrap="square" rtlCol="0">
            <a:spAutoFit/>
          </a:bodyPr>
          <a:lstStyle/>
          <a:p>
            <a:r>
              <a:rPr lang="en-US" sz="3200" b="1" dirty="0">
                <a:solidFill>
                  <a:srgbClr val="FF0000"/>
                </a:solidFill>
              </a:rPr>
              <a:t>TODAY IS THE LAST DAY FOR ACA JANUARY 1</a:t>
            </a:r>
            <a:r>
              <a:rPr lang="en-US" sz="3200" b="1" baseline="30000" dirty="0">
                <a:solidFill>
                  <a:srgbClr val="FF0000"/>
                </a:solidFill>
              </a:rPr>
              <a:t>ST</a:t>
            </a:r>
            <a:r>
              <a:rPr lang="en-US" sz="3200" b="1" dirty="0">
                <a:solidFill>
                  <a:srgbClr val="FF0000"/>
                </a:solidFill>
              </a:rPr>
              <a:t> START DATE</a:t>
            </a:r>
          </a:p>
        </p:txBody>
      </p:sp>
    </p:spTree>
    <p:extLst>
      <p:ext uri="{BB962C8B-B14F-4D97-AF65-F5344CB8AC3E}">
        <p14:creationId xmlns:p14="http://schemas.microsoft.com/office/powerpoint/2010/main" val="28819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14909CA5-C1C9-48C7-8689-4B44A82CC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938128-5E08-B838-3F18-1A9AC6803090}"/>
              </a:ext>
            </a:extLst>
          </p:cNvPr>
          <p:cNvSpPr txBox="1"/>
          <p:nvPr/>
        </p:nvSpPr>
        <p:spPr>
          <a:xfrm>
            <a:off x="1197864" y="2412747"/>
            <a:ext cx="4878978" cy="3631436"/>
          </a:xfrm>
          <a:prstGeom prst="rect">
            <a:avLst/>
          </a:prstGeom>
        </p:spPr>
        <p:txBody>
          <a:bodyPr vert="horz" lIns="91440" tIns="45720" rIns="91440" bIns="45720" rtlCol="0">
            <a:normAutofit/>
          </a:bodyPr>
          <a:lstStyle/>
          <a:p>
            <a:pPr marR="0" indent="-228600">
              <a:lnSpc>
                <a:spcPct val="90000"/>
              </a:lnSpc>
              <a:spcBef>
                <a:spcPts val="0"/>
              </a:spcBef>
              <a:spcAft>
                <a:spcPts val="600"/>
              </a:spcAft>
              <a:buFont typeface="Arial" panose="020B0604020202020204" pitchFamily="34" charset="0"/>
              <a:buChar char="•"/>
            </a:pPr>
            <a:r>
              <a:rPr lang="en-US" sz="2000" b="0" i="0">
                <a:effectLst/>
              </a:rPr>
              <a:t>Agents currently have access to Humana group Dental Vision and life If they have 100 per month in Compass revenue.  Starting Jan1st,  we will have Access to IHP Group health. (As long as we have 5 participants)  Compass will Contribute $100 per month.</a:t>
            </a:r>
          </a:p>
        </p:txBody>
      </p:sp>
      <p:pic>
        <p:nvPicPr>
          <p:cNvPr id="3" name="Picture 2">
            <a:extLst>
              <a:ext uri="{FF2B5EF4-FFF2-40B4-BE49-F238E27FC236}">
                <a16:creationId xmlns:a16="http://schemas.microsoft.com/office/drawing/2014/main" id="{4EC0E7FE-0632-BFEA-F6EF-7B2A8CDCDAA1}"/>
              </a:ext>
            </a:extLst>
          </p:cNvPr>
          <p:cNvPicPr>
            <a:picLocks noChangeAspect="1"/>
          </p:cNvPicPr>
          <p:nvPr/>
        </p:nvPicPr>
        <p:blipFill>
          <a:blip r:embed="rId2"/>
          <a:stretch>
            <a:fillRect/>
          </a:stretch>
        </p:blipFill>
        <p:spPr>
          <a:xfrm>
            <a:off x="6787191" y="891540"/>
            <a:ext cx="4480645" cy="2385945"/>
          </a:xfrm>
          <a:prstGeom prst="rect">
            <a:avLst/>
          </a:prstGeom>
          <a:effectLst>
            <a:outerShdw blurRad="406400" dist="317500" dir="5400000" sx="89000" sy="89000" rotWithShape="0">
              <a:prstClr val="black">
                <a:alpha val="15000"/>
              </a:prstClr>
            </a:outerShdw>
          </a:effectLst>
        </p:spPr>
      </p:pic>
      <p:pic>
        <p:nvPicPr>
          <p:cNvPr id="4" name="Picture 3">
            <a:extLst>
              <a:ext uri="{FF2B5EF4-FFF2-40B4-BE49-F238E27FC236}">
                <a16:creationId xmlns:a16="http://schemas.microsoft.com/office/drawing/2014/main" id="{2CC7C3A0-E21A-10A5-9514-AAE47F31FBAC}"/>
              </a:ext>
            </a:extLst>
          </p:cNvPr>
          <p:cNvPicPr>
            <a:picLocks noChangeAspect="1"/>
          </p:cNvPicPr>
          <p:nvPr/>
        </p:nvPicPr>
        <p:blipFill>
          <a:blip r:embed="rId3"/>
          <a:stretch>
            <a:fillRect/>
          </a:stretch>
        </p:blipFill>
        <p:spPr>
          <a:xfrm>
            <a:off x="6778141" y="3821647"/>
            <a:ext cx="4493949" cy="1907315"/>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8847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DC2D90B-224E-E4D6-9DF1-C487EEDF8C3D}"/>
              </a:ext>
            </a:extLst>
          </p:cNvPr>
          <p:cNvSpPr>
            <a:spLocks noGrp="1"/>
          </p:cNvSpPr>
          <p:nvPr>
            <p:ph type="title"/>
          </p:nvPr>
        </p:nvSpPr>
        <p:spPr>
          <a:xfrm>
            <a:off x="4901608" y="365125"/>
            <a:ext cx="4380615" cy="1325563"/>
          </a:xfrm>
        </p:spPr>
        <p:txBody>
          <a:bodyPr>
            <a:normAutofit/>
          </a:bodyPr>
          <a:lstStyle/>
          <a:p>
            <a:pPr algn="ctr"/>
            <a:r>
              <a:rPr lang="en-US" sz="7200" b="1" dirty="0">
                <a:solidFill>
                  <a:schemeClr val="accent1">
                    <a:lumMod val="50000"/>
                  </a:schemeClr>
                </a:solidFill>
              </a:rPr>
              <a:t>Update</a:t>
            </a:r>
          </a:p>
        </p:txBody>
      </p:sp>
      <p:sp>
        <p:nvSpPr>
          <p:cNvPr id="4" name="Content Placeholder 3">
            <a:extLst>
              <a:ext uri="{FF2B5EF4-FFF2-40B4-BE49-F238E27FC236}">
                <a16:creationId xmlns:a16="http://schemas.microsoft.com/office/drawing/2014/main" id="{C5EB2991-569F-9419-2C49-DF8C1E035D8C}"/>
              </a:ext>
            </a:extLst>
          </p:cNvPr>
          <p:cNvSpPr>
            <a:spLocks noGrp="1"/>
          </p:cNvSpPr>
          <p:nvPr>
            <p:ph sz="half" idx="1"/>
          </p:nvPr>
        </p:nvSpPr>
        <p:spPr>
          <a:xfrm>
            <a:off x="451546" y="1690688"/>
            <a:ext cx="5181600" cy="4486275"/>
          </a:xfrm>
        </p:spPr>
        <p:txBody>
          <a:bodyPr>
            <a:normAutofit fontScale="77500" lnSpcReduction="2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Partners,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writing this letter to inform you that the rates on the IHP Plans will be increasing for Limited Partners of Outreach Data Partners that are enrolled in the IHP Plans for 2023. The rates will be changing on your January deduction to cover your plan starting in February.</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increase will take place to and the amount of the increase will vary depending on which plan that someone is enrolled in.  The new rates that our clients will see will match the current rates we are offering the plan to our new customers.  This is necessary for compliance, as this is a group plan, so all of our clients must be paying the same rate.   The average increase is between 5% and 10%.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rate increase is due to increased claims within the plans, so please be sure that we are being good stewards to the plan as we enroll clients going forward.  Please let me know if you have any questions.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Joseph Krivelow</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Founder</a:t>
            </a:r>
          </a:p>
          <a:p>
            <a:pPr marL="0" indent="0">
              <a:buNone/>
            </a:pPr>
            <a:endParaRPr lang="en-US" dirty="0"/>
          </a:p>
        </p:txBody>
      </p:sp>
      <p:pic>
        <p:nvPicPr>
          <p:cNvPr id="11" name="Content Placeholder 10">
            <a:extLst>
              <a:ext uri="{FF2B5EF4-FFF2-40B4-BE49-F238E27FC236}">
                <a16:creationId xmlns:a16="http://schemas.microsoft.com/office/drawing/2014/main" id="{2D93AA36-CEC8-0C4D-D2CF-2E1D117BA23A}"/>
              </a:ext>
            </a:extLst>
          </p:cNvPr>
          <p:cNvPicPr>
            <a:picLocks noGrp="1" noChangeAspect="1"/>
          </p:cNvPicPr>
          <p:nvPr>
            <p:ph sz="half" idx="2"/>
          </p:nvPr>
        </p:nvPicPr>
        <p:blipFill>
          <a:blip r:embed="rId2"/>
          <a:stretch>
            <a:fillRect/>
          </a:stretch>
        </p:blipFill>
        <p:spPr>
          <a:xfrm>
            <a:off x="5764192" y="1585732"/>
            <a:ext cx="5976262" cy="5046561"/>
          </a:xfrm>
          <a:prstGeom prst="rect">
            <a:avLst/>
          </a:prstGeom>
        </p:spPr>
      </p:pic>
      <p:pic>
        <p:nvPicPr>
          <p:cNvPr id="7" name="Picture 6">
            <a:extLst>
              <a:ext uri="{FF2B5EF4-FFF2-40B4-BE49-F238E27FC236}">
                <a16:creationId xmlns:a16="http://schemas.microsoft.com/office/drawing/2014/main" id="{88F8082D-BF4A-9ADA-F022-31FBCFC49D7F}"/>
              </a:ext>
            </a:extLst>
          </p:cNvPr>
          <p:cNvPicPr>
            <a:picLocks noChangeAspect="1"/>
          </p:cNvPicPr>
          <p:nvPr/>
        </p:nvPicPr>
        <p:blipFill>
          <a:blip r:embed="rId3"/>
          <a:stretch>
            <a:fillRect/>
          </a:stretch>
        </p:blipFill>
        <p:spPr>
          <a:xfrm>
            <a:off x="3603002" y="365125"/>
            <a:ext cx="2030144" cy="1085182"/>
          </a:xfrm>
          <a:prstGeom prst="rect">
            <a:avLst/>
          </a:prstGeom>
        </p:spPr>
      </p:pic>
    </p:spTree>
    <p:extLst>
      <p:ext uri="{BB962C8B-B14F-4D97-AF65-F5344CB8AC3E}">
        <p14:creationId xmlns:p14="http://schemas.microsoft.com/office/powerpoint/2010/main" val="178715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EF02F56-5448-B6D7-9BAA-F8241C086019}"/>
              </a:ext>
            </a:extLst>
          </p:cNvPr>
          <p:cNvSpPr txBox="1"/>
          <p:nvPr/>
        </p:nvSpPr>
        <p:spPr>
          <a:xfrm>
            <a:off x="1125279" y="1421283"/>
            <a:ext cx="9729059" cy="5262979"/>
          </a:xfrm>
          <a:prstGeom prst="rect">
            <a:avLst/>
          </a:prstGeom>
          <a:noFill/>
        </p:spPr>
        <p:txBody>
          <a:bodyPr wrap="square">
            <a:spAutoFit/>
          </a:bodyPr>
          <a:lstStyle/>
          <a:p>
            <a:r>
              <a:rPr lang="en-US" sz="1200" dirty="0"/>
              <a:t>Great news! In addition to the members getting their renewal letters by mail; both you and your member can view the renewal letter online in the Member Dashboard and Rep Dashboard. </a:t>
            </a:r>
          </a:p>
          <a:p>
            <a:endParaRPr lang="en-US" sz="1200" dirty="0"/>
          </a:p>
          <a:p>
            <a:r>
              <a:rPr lang="en-US" sz="1200" dirty="0"/>
              <a:t>Instructions for the MEMBER Dashboard: </a:t>
            </a:r>
          </a:p>
          <a:p>
            <a:endParaRPr lang="en-US" sz="1200" dirty="0"/>
          </a:p>
          <a:p>
            <a:r>
              <a:rPr lang="en-US" sz="1200" dirty="0"/>
              <a:t>1.      Log into the Member Dashboard: https://dashboard.purenroll.com/</a:t>
            </a:r>
          </a:p>
          <a:p>
            <a:endParaRPr lang="en-US" sz="1200" dirty="0"/>
          </a:p>
          <a:p>
            <a:r>
              <a:rPr lang="en-US" sz="1200" dirty="0"/>
              <a:t>2.      On your home page click the link in the top right corner. The text will read: “New Rates as of January 1, 2023 – Click here to view” </a:t>
            </a:r>
          </a:p>
          <a:p>
            <a:endParaRPr lang="en-US" sz="1200" dirty="0"/>
          </a:p>
          <a:p>
            <a:r>
              <a:rPr lang="en-US" sz="1200" dirty="0"/>
              <a:t>Instructions for the REP Dashboard:</a:t>
            </a:r>
          </a:p>
          <a:p>
            <a:endParaRPr lang="en-US" sz="1200" dirty="0"/>
          </a:p>
          <a:p>
            <a:r>
              <a:rPr lang="en-US" sz="1200" dirty="0"/>
              <a:t>1.      Log into the Rep Dashboard</a:t>
            </a:r>
          </a:p>
          <a:p>
            <a:endParaRPr lang="en-US" sz="1200" dirty="0"/>
          </a:p>
          <a:p>
            <a:r>
              <a:rPr lang="en-US" sz="1200" dirty="0"/>
              <a:t>2.      Click on Manage</a:t>
            </a:r>
          </a:p>
          <a:p>
            <a:endParaRPr lang="en-US" sz="1200" dirty="0"/>
          </a:p>
          <a:p>
            <a:r>
              <a:rPr lang="en-US" sz="1200" dirty="0"/>
              <a:t>3.      Click on View Members</a:t>
            </a:r>
          </a:p>
          <a:p>
            <a:endParaRPr lang="en-US" sz="1200" dirty="0"/>
          </a:p>
          <a:p>
            <a:r>
              <a:rPr lang="en-US" sz="1200" dirty="0"/>
              <a:t>4.      Search for the member</a:t>
            </a:r>
          </a:p>
          <a:p>
            <a:endParaRPr lang="en-US" sz="1200" dirty="0"/>
          </a:p>
          <a:p>
            <a:r>
              <a:rPr lang="en-US" sz="1200" dirty="0"/>
              <a:t>5.      Click on the paper icon “View Cards” </a:t>
            </a:r>
          </a:p>
          <a:p>
            <a:endParaRPr lang="en-US" sz="1200" dirty="0"/>
          </a:p>
          <a:p>
            <a:r>
              <a:rPr lang="en-US" sz="1200" dirty="0"/>
              <a:t>6.      Scroll to the bottom of the popup window</a:t>
            </a:r>
          </a:p>
          <a:p>
            <a:endParaRPr lang="en-US" sz="1200" dirty="0"/>
          </a:p>
          <a:p>
            <a:r>
              <a:rPr lang="en-US" sz="1200" dirty="0"/>
              <a:t>7.      Click on the link to view the New Rates as of January 1, 2023</a:t>
            </a:r>
          </a:p>
          <a:p>
            <a:endParaRPr lang="en-US" sz="1200" dirty="0"/>
          </a:p>
          <a:p>
            <a:endParaRPr lang="en-US" sz="1200" dirty="0"/>
          </a:p>
          <a:p>
            <a:endParaRPr lang="en-US" sz="1200" dirty="0"/>
          </a:p>
          <a:p>
            <a:r>
              <a:rPr lang="en-US" sz="1200" dirty="0"/>
              <a:t>The Elevate Wellness Team</a:t>
            </a:r>
          </a:p>
        </p:txBody>
      </p:sp>
      <p:sp>
        <p:nvSpPr>
          <p:cNvPr id="2" name="Title 1">
            <a:extLst>
              <a:ext uri="{FF2B5EF4-FFF2-40B4-BE49-F238E27FC236}">
                <a16:creationId xmlns:a16="http://schemas.microsoft.com/office/drawing/2014/main" id="{AC7EA529-EF40-8919-72A9-B639268902A6}"/>
              </a:ext>
            </a:extLst>
          </p:cNvPr>
          <p:cNvSpPr>
            <a:spLocks noGrp="1"/>
          </p:cNvSpPr>
          <p:nvPr>
            <p:ph type="title"/>
          </p:nvPr>
        </p:nvSpPr>
        <p:spPr>
          <a:xfrm>
            <a:off x="1125279" y="173739"/>
            <a:ext cx="10515600" cy="1123434"/>
          </a:xfrm>
        </p:spPr>
        <p:txBody>
          <a:bodyPr>
            <a:normAutofit fontScale="90000"/>
          </a:bodyPr>
          <a:lstStyle/>
          <a:p>
            <a:br>
              <a:rPr lang="en-US" dirty="0"/>
            </a:br>
            <a:r>
              <a:rPr lang="en-US" dirty="0">
                <a:solidFill>
                  <a:schemeClr val="accent1">
                    <a:lumMod val="50000"/>
                  </a:schemeClr>
                </a:solidFill>
              </a:rPr>
              <a:t>Elevate Wellness Update</a:t>
            </a:r>
            <a:br>
              <a:rPr lang="en-US" dirty="0"/>
            </a:br>
            <a:r>
              <a:rPr lang="en-US" sz="2200" b="1" dirty="0"/>
              <a:t>Subject: </a:t>
            </a:r>
            <a:r>
              <a:rPr lang="en-US" sz="2200" i="1" dirty="0"/>
              <a:t>Member’s 2023 Renewal letters now viewable online</a:t>
            </a:r>
            <a:br>
              <a:rPr lang="en-US" dirty="0"/>
            </a:br>
            <a:endParaRPr lang="en-US" dirty="0"/>
          </a:p>
        </p:txBody>
      </p:sp>
    </p:spTree>
    <p:extLst>
      <p:ext uri="{BB962C8B-B14F-4D97-AF65-F5344CB8AC3E}">
        <p14:creationId xmlns:p14="http://schemas.microsoft.com/office/powerpoint/2010/main" val="4685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BF5F2-538A-E8A3-8896-1EB9C0D441FB}"/>
              </a:ext>
            </a:extLst>
          </p:cNvPr>
          <p:cNvSpPr>
            <a:spLocks noGrp="1"/>
          </p:cNvSpPr>
          <p:nvPr>
            <p:ph type="title"/>
          </p:nvPr>
        </p:nvSpPr>
        <p:spPr>
          <a:xfrm>
            <a:off x="1166649" y="721805"/>
            <a:ext cx="10258732" cy="2147520"/>
          </a:xfrm>
        </p:spPr>
        <p:txBody>
          <a:bodyPr anchor="b">
            <a:normAutofit/>
          </a:bodyPr>
          <a:lstStyle/>
          <a:p>
            <a:r>
              <a:rPr lang="en-US" sz="6000"/>
              <a:t>CHC Care Healthcare Advocacy Update</a:t>
            </a:r>
          </a:p>
        </p:txBody>
      </p:sp>
      <p:grpSp>
        <p:nvGrpSpPr>
          <p:cNvPr id="25" name="Group 24">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6"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070401-66F1-2D8E-083E-93155E4D3997}"/>
              </a:ext>
            </a:extLst>
          </p:cNvPr>
          <p:cNvSpPr>
            <a:spLocks noGrp="1"/>
          </p:cNvSpPr>
          <p:nvPr>
            <p:ph idx="1"/>
          </p:nvPr>
        </p:nvSpPr>
        <p:spPr>
          <a:xfrm>
            <a:off x="1166649" y="3509010"/>
            <a:ext cx="10258733" cy="3057328"/>
          </a:xfrm>
        </p:spPr>
        <p:txBody>
          <a:bodyPr anchor="ctr">
            <a:normAutofit/>
          </a:bodyPr>
          <a:lstStyle/>
          <a:p>
            <a:pPr marL="0" indent="0">
              <a:buNone/>
            </a:pPr>
            <a:r>
              <a:rPr lang="en-US" sz="2000"/>
              <a:t>Subject: New Contracting </a:t>
            </a:r>
          </a:p>
          <a:p>
            <a:pPr marL="0" indent="0">
              <a:buNone/>
            </a:pPr>
            <a:r>
              <a:rPr lang="en-US" sz="2000"/>
              <a:t>Email request to Tanya Mosley.  Agents will receive a Marketing Agreement to complete and return to Tanya.  Once the information is submitted agents will receive a link to activate their personal link.</a:t>
            </a:r>
          </a:p>
          <a:p>
            <a:pPr marL="0" indent="0">
              <a:buNone/>
            </a:pPr>
            <a:endParaRPr lang="en-US" sz="2000"/>
          </a:p>
          <a:p>
            <a:pPr marL="0" indent="0">
              <a:buNone/>
            </a:pPr>
            <a:r>
              <a:rPr lang="en-US" sz="2000"/>
              <a:t>Don’t forget there is training tomorrow!  </a:t>
            </a:r>
          </a:p>
        </p:txBody>
      </p:sp>
    </p:spTree>
    <p:extLst>
      <p:ext uri="{BB962C8B-B14F-4D97-AF65-F5344CB8AC3E}">
        <p14:creationId xmlns:p14="http://schemas.microsoft.com/office/powerpoint/2010/main" val="337811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DAAF3A-BB46-2D6C-E0B4-9BBA3CDD7D5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ACA Update</a:t>
            </a:r>
          </a:p>
        </p:txBody>
      </p:sp>
      <p:pic>
        <p:nvPicPr>
          <p:cNvPr id="5" name="Content Placeholder 4">
            <a:extLst>
              <a:ext uri="{FF2B5EF4-FFF2-40B4-BE49-F238E27FC236}">
                <a16:creationId xmlns:a16="http://schemas.microsoft.com/office/drawing/2014/main" id="{71694051-6C7D-9ABA-5584-1D099F043168}"/>
              </a:ext>
            </a:extLst>
          </p:cNvPr>
          <p:cNvPicPr>
            <a:picLocks noGrp="1" noChangeAspect="1"/>
          </p:cNvPicPr>
          <p:nvPr>
            <p:ph idx="1"/>
          </p:nvPr>
        </p:nvPicPr>
        <p:blipFill>
          <a:blip r:embed="rId2"/>
          <a:stretch>
            <a:fillRect/>
          </a:stretch>
        </p:blipFill>
        <p:spPr>
          <a:xfrm>
            <a:off x="4887191" y="467208"/>
            <a:ext cx="6456222" cy="5923584"/>
          </a:xfrm>
          <a:prstGeom prst="rect">
            <a:avLst/>
          </a:prstGeom>
        </p:spPr>
      </p:pic>
    </p:spTree>
    <p:extLst>
      <p:ext uri="{BB962C8B-B14F-4D97-AF65-F5344CB8AC3E}">
        <p14:creationId xmlns:p14="http://schemas.microsoft.com/office/powerpoint/2010/main" val="328630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C3B9-8722-3297-9365-E8A25BBDF69B}"/>
              </a:ext>
            </a:extLst>
          </p:cNvPr>
          <p:cNvSpPr>
            <a:spLocks noGrp="1"/>
          </p:cNvSpPr>
          <p:nvPr>
            <p:ph type="title"/>
          </p:nvPr>
        </p:nvSpPr>
        <p:spPr>
          <a:xfrm>
            <a:off x="3173106" y="173740"/>
            <a:ext cx="5855911" cy="1325563"/>
          </a:xfrm>
        </p:spPr>
        <p:txBody>
          <a:bodyPr/>
          <a:lstStyle/>
          <a:p>
            <a:pPr algn="ctr"/>
            <a:r>
              <a:rPr lang="en-US" dirty="0"/>
              <a:t>EMAILS, EMAILS, EMAILS</a:t>
            </a:r>
          </a:p>
        </p:txBody>
      </p:sp>
      <p:pic>
        <p:nvPicPr>
          <p:cNvPr id="4" name="Picture 3">
            <a:extLst>
              <a:ext uri="{FF2B5EF4-FFF2-40B4-BE49-F238E27FC236}">
                <a16:creationId xmlns:a16="http://schemas.microsoft.com/office/drawing/2014/main" id="{FA4B5AF6-FD3E-68C9-D28D-B7CFE21A58B8}"/>
              </a:ext>
            </a:extLst>
          </p:cNvPr>
          <p:cNvPicPr>
            <a:picLocks noChangeAspect="1"/>
          </p:cNvPicPr>
          <p:nvPr/>
        </p:nvPicPr>
        <p:blipFill>
          <a:blip r:embed="rId2"/>
          <a:stretch>
            <a:fillRect/>
          </a:stretch>
        </p:blipFill>
        <p:spPr>
          <a:xfrm>
            <a:off x="5985780" y="1666875"/>
            <a:ext cx="6086475" cy="5191125"/>
          </a:xfrm>
          <a:prstGeom prst="rect">
            <a:avLst/>
          </a:prstGeom>
        </p:spPr>
      </p:pic>
      <p:pic>
        <p:nvPicPr>
          <p:cNvPr id="3" name="Picture 2">
            <a:extLst>
              <a:ext uri="{FF2B5EF4-FFF2-40B4-BE49-F238E27FC236}">
                <a16:creationId xmlns:a16="http://schemas.microsoft.com/office/drawing/2014/main" id="{C1099B55-4380-7250-6269-2EFB170A18D0}"/>
              </a:ext>
            </a:extLst>
          </p:cNvPr>
          <p:cNvPicPr>
            <a:picLocks noChangeAspect="1"/>
          </p:cNvPicPr>
          <p:nvPr/>
        </p:nvPicPr>
        <p:blipFill>
          <a:blip r:embed="rId3"/>
          <a:stretch>
            <a:fillRect/>
          </a:stretch>
        </p:blipFill>
        <p:spPr>
          <a:xfrm>
            <a:off x="1228313" y="1573956"/>
            <a:ext cx="3889585" cy="2030144"/>
          </a:xfrm>
          <a:prstGeom prst="rect">
            <a:avLst/>
          </a:prstGeom>
        </p:spPr>
      </p:pic>
      <p:sp>
        <p:nvSpPr>
          <p:cNvPr id="5" name="TextBox 4">
            <a:extLst>
              <a:ext uri="{FF2B5EF4-FFF2-40B4-BE49-F238E27FC236}">
                <a16:creationId xmlns:a16="http://schemas.microsoft.com/office/drawing/2014/main" id="{D7B29ACD-27E1-C881-5757-F55492E13A66}"/>
              </a:ext>
            </a:extLst>
          </p:cNvPr>
          <p:cNvSpPr txBox="1"/>
          <p:nvPr/>
        </p:nvSpPr>
        <p:spPr>
          <a:xfrm>
            <a:off x="270387" y="3678753"/>
            <a:ext cx="5598785" cy="1754326"/>
          </a:xfrm>
          <a:prstGeom prst="rect">
            <a:avLst/>
          </a:prstGeom>
          <a:noFill/>
        </p:spPr>
        <p:txBody>
          <a:bodyPr wrap="square" rtlCol="0">
            <a:spAutoFit/>
          </a:bodyPr>
          <a:lstStyle/>
          <a:p>
            <a:pPr algn="ctr"/>
            <a:r>
              <a:rPr lang="en-US" dirty="0"/>
              <a:t>Our agency email communication has been down for about a week.</a:t>
            </a:r>
          </a:p>
          <a:p>
            <a:pPr algn="ctr"/>
            <a:r>
              <a:rPr lang="en-US" dirty="0"/>
              <a:t>Please use our Agency calendar at </a:t>
            </a:r>
            <a:r>
              <a:rPr lang="en-US" dirty="0">
                <a:hlinkClick r:id="rId4"/>
              </a:rPr>
              <a:t>www.chcagents.com</a:t>
            </a:r>
            <a:r>
              <a:rPr lang="en-US" dirty="0"/>
              <a:t>, or our Team Chat to stay up to date on our events, trainings, and meetings.</a:t>
            </a:r>
          </a:p>
          <a:p>
            <a:pPr algn="ctr"/>
            <a:r>
              <a:rPr lang="en-US" dirty="0"/>
              <a:t>We look to have this situation corrected soon.</a:t>
            </a:r>
          </a:p>
        </p:txBody>
      </p:sp>
    </p:spTree>
    <p:extLst>
      <p:ext uri="{BB962C8B-B14F-4D97-AF65-F5344CB8AC3E}">
        <p14:creationId xmlns:p14="http://schemas.microsoft.com/office/powerpoint/2010/main" val="421841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E5AB5-07F4-6CB1-8BDF-56E636C0F19E}"/>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IHP Contest Update</a:t>
            </a:r>
          </a:p>
        </p:txBody>
      </p:sp>
      <p:grpSp>
        <p:nvGrpSpPr>
          <p:cNvPr id="39"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0"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41623B-1B3C-EDB1-3BB9-E93B7258BB79}"/>
              </a:ext>
            </a:extLst>
          </p:cNvPr>
          <p:cNvPicPr>
            <a:picLocks noChangeAspect="1"/>
          </p:cNvPicPr>
          <p:nvPr/>
        </p:nvPicPr>
        <p:blipFill>
          <a:blip r:embed="rId2"/>
          <a:stretch>
            <a:fillRect/>
          </a:stretch>
        </p:blipFill>
        <p:spPr>
          <a:xfrm>
            <a:off x="1369821" y="932855"/>
            <a:ext cx="2798432" cy="1085182"/>
          </a:xfrm>
          <a:prstGeom prst="rect">
            <a:avLst/>
          </a:prstGeom>
        </p:spPr>
      </p:pic>
      <p:graphicFrame>
        <p:nvGraphicFramePr>
          <p:cNvPr id="11" name="Content Placeholder 10">
            <a:extLst>
              <a:ext uri="{FF2B5EF4-FFF2-40B4-BE49-F238E27FC236}">
                <a16:creationId xmlns:a16="http://schemas.microsoft.com/office/drawing/2014/main" id="{CDE1B0D4-31EC-9DFA-17AC-8AA0C7E1CFF7}"/>
              </a:ext>
            </a:extLst>
          </p:cNvPr>
          <p:cNvGraphicFramePr>
            <a:graphicFrameLocks noGrp="1"/>
          </p:cNvGraphicFramePr>
          <p:nvPr>
            <p:ph idx="1"/>
            <p:extLst>
              <p:ext uri="{D42A27DB-BD31-4B8C-83A1-F6EECF244321}">
                <p14:modId xmlns:p14="http://schemas.microsoft.com/office/powerpoint/2010/main" val="3198696776"/>
              </p:ext>
            </p:extLst>
          </p:nvPr>
        </p:nvGraphicFramePr>
        <p:xfrm>
          <a:off x="6149499" y="845820"/>
          <a:ext cx="4928691" cy="5109210"/>
        </p:xfrm>
        <a:graphic>
          <a:graphicData uri="http://schemas.openxmlformats.org/drawingml/2006/table">
            <a:tbl>
              <a:tblPr/>
              <a:tblGrid>
                <a:gridCol w="2674951">
                  <a:extLst>
                    <a:ext uri="{9D8B030D-6E8A-4147-A177-3AD203B41FA5}">
                      <a16:colId xmlns:a16="http://schemas.microsoft.com/office/drawing/2014/main" val="3547779908"/>
                    </a:ext>
                  </a:extLst>
                </a:gridCol>
                <a:gridCol w="1203454">
                  <a:extLst>
                    <a:ext uri="{9D8B030D-6E8A-4147-A177-3AD203B41FA5}">
                      <a16:colId xmlns:a16="http://schemas.microsoft.com/office/drawing/2014/main" val="4067495359"/>
                    </a:ext>
                  </a:extLst>
                </a:gridCol>
                <a:gridCol w="1050286">
                  <a:extLst>
                    <a:ext uri="{9D8B030D-6E8A-4147-A177-3AD203B41FA5}">
                      <a16:colId xmlns:a16="http://schemas.microsoft.com/office/drawing/2014/main" val="1775884363"/>
                    </a:ext>
                  </a:extLst>
                </a:gridCol>
              </a:tblGrid>
              <a:tr h="204539">
                <a:tc>
                  <a:txBody>
                    <a:bodyPr/>
                    <a:lstStyle/>
                    <a:p>
                      <a:pPr algn="ctr" fontAlgn="b"/>
                      <a:r>
                        <a:rPr lang="en-US" sz="1800" b="1" i="0" u="none" strike="noStrike" dirty="0">
                          <a:solidFill>
                            <a:srgbClr val="000000"/>
                          </a:solidFill>
                          <a:effectLst/>
                          <a:latin typeface="Calibri" panose="020F0502020204030204" pitchFamily="34" charset="0"/>
                        </a:rPr>
                        <a:t>Agent </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Total Sales</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Bonus</a:t>
                      </a:r>
                    </a:p>
                  </a:txBody>
                  <a:tcPr marL="9525" marR="9525" marT="9525" marB="0" anchor="b">
                    <a:lnL>
                      <a:noFill/>
                    </a:lnL>
                    <a:lnR>
                      <a:noFill/>
                    </a:lnR>
                    <a:lnT>
                      <a:noFill/>
                    </a:lnT>
                    <a:lnB>
                      <a:noFill/>
                    </a:lnB>
                  </a:tcPr>
                </a:tc>
                <a:extLst>
                  <a:ext uri="{0D108BD9-81ED-4DB2-BD59-A6C34878D82A}">
                    <a16:rowId xmlns:a16="http://schemas.microsoft.com/office/drawing/2014/main" val="2798335174"/>
                  </a:ext>
                </a:extLst>
              </a:tr>
              <a:tr h="204539">
                <a:tc>
                  <a:txBody>
                    <a:bodyPr/>
                    <a:lstStyle/>
                    <a:p>
                      <a:pPr algn="ctr" fontAlgn="b"/>
                      <a:r>
                        <a:rPr lang="en-US" sz="1800" b="0" i="0" u="none" strike="noStrike">
                          <a:solidFill>
                            <a:srgbClr val="000000"/>
                          </a:solidFill>
                          <a:effectLst/>
                          <a:latin typeface="Calibri" panose="020F0502020204030204" pitchFamily="34" charset="0"/>
                        </a:rPr>
                        <a:t>Thomas Trifaro</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58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$8,700</a:t>
                      </a:r>
                    </a:p>
                  </a:txBody>
                  <a:tcPr marL="9525" marR="9525" marT="9525" marB="0" anchor="b">
                    <a:lnL>
                      <a:noFill/>
                    </a:lnL>
                    <a:lnR>
                      <a:noFill/>
                    </a:lnR>
                    <a:lnT>
                      <a:noFill/>
                    </a:lnT>
                    <a:lnB>
                      <a:noFill/>
                    </a:lnB>
                  </a:tcPr>
                </a:tc>
                <a:extLst>
                  <a:ext uri="{0D108BD9-81ED-4DB2-BD59-A6C34878D82A}">
                    <a16:rowId xmlns:a16="http://schemas.microsoft.com/office/drawing/2014/main" val="3514047716"/>
                  </a:ext>
                </a:extLst>
              </a:tr>
              <a:tr h="204539">
                <a:tc>
                  <a:txBody>
                    <a:bodyPr/>
                    <a:lstStyle/>
                    <a:p>
                      <a:pPr algn="ctr" fontAlgn="b"/>
                      <a:r>
                        <a:rPr lang="en-US" sz="1800" b="0" i="0" u="none" strike="noStrike">
                          <a:solidFill>
                            <a:srgbClr val="000000"/>
                          </a:solidFill>
                          <a:effectLst/>
                          <a:latin typeface="Calibri" panose="020F0502020204030204" pitchFamily="34" charset="0"/>
                        </a:rPr>
                        <a:t>Phillip Vogt</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lnL>
                      <a:noFill/>
                    </a:lnL>
                    <a:lnR>
                      <a:noFill/>
                    </a:lnR>
                    <a:lnT>
                      <a:noFill/>
                    </a:lnT>
                    <a:lnB>
                      <a:noFill/>
                    </a:lnB>
                  </a:tcPr>
                </a:tc>
                <a:extLst>
                  <a:ext uri="{0D108BD9-81ED-4DB2-BD59-A6C34878D82A}">
                    <a16:rowId xmlns:a16="http://schemas.microsoft.com/office/drawing/2014/main" val="4241396300"/>
                  </a:ext>
                </a:extLst>
              </a:tr>
              <a:tr h="204539">
                <a:tc>
                  <a:txBody>
                    <a:bodyPr/>
                    <a:lstStyle/>
                    <a:p>
                      <a:pPr algn="ctr" fontAlgn="b"/>
                      <a:r>
                        <a:rPr lang="en-US" sz="1800" b="0" i="0" u="none" strike="noStrike">
                          <a:solidFill>
                            <a:srgbClr val="000000"/>
                          </a:solidFill>
                          <a:effectLst/>
                          <a:latin typeface="Calibri" panose="020F0502020204030204" pitchFamily="34" charset="0"/>
                        </a:rPr>
                        <a:t>Zac Masters</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$4,200</a:t>
                      </a:r>
                    </a:p>
                  </a:txBody>
                  <a:tcPr marL="9525" marR="9525" marT="9525" marB="0" anchor="b">
                    <a:lnL>
                      <a:noFill/>
                    </a:lnL>
                    <a:lnR>
                      <a:noFill/>
                    </a:lnR>
                    <a:lnT>
                      <a:noFill/>
                    </a:lnT>
                    <a:lnB>
                      <a:noFill/>
                    </a:lnB>
                  </a:tcPr>
                </a:tc>
                <a:extLst>
                  <a:ext uri="{0D108BD9-81ED-4DB2-BD59-A6C34878D82A}">
                    <a16:rowId xmlns:a16="http://schemas.microsoft.com/office/drawing/2014/main" val="548774564"/>
                  </a:ext>
                </a:extLst>
              </a:tr>
              <a:tr h="204539">
                <a:tc>
                  <a:txBody>
                    <a:bodyPr/>
                    <a:lstStyle/>
                    <a:p>
                      <a:pPr algn="ctr" fontAlgn="b"/>
                      <a:r>
                        <a:rPr lang="en-US" sz="1800" b="0" i="0" u="none" strike="noStrike">
                          <a:solidFill>
                            <a:srgbClr val="000000"/>
                          </a:solidFill>
                          <a:effectLst/>
                          <a:latin typeface="Calibri" panose="020F0502020204030204" pitchFamily="34" charset="0"/>
                        </a:rPr>
                        <a:t>Anthony Carpenter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$500</a:t>
                      </a:r>
                    </a:p>
                  </a:txBody>
                  <a:tcPr marL="9525" marR="9525" marT="9525" marB="0" anchor="b">
                    <a:lnL>
                      <a:noFill/>
                    </a:lnL>
                    <a:lnR>
                      <a:noFill/>
                    </a:lnR>
                    <a:lnT>
                      <a:noFill/>
                    </a:lnT>
                    <a:lnB>
                      <a:noFill/>
                    </a:lnB>
                  </a:tcPr>
                </a:tc>
                <a:extLst>
                  <a:ext uri="{0D108BD9-81ED-4DB2-BD59-A6C34878D82A}">
                    <a16:rowId xmlns:a16="http://schemas.microsoft.com/office/drawing/2014/main" val="2836367545"/>
                  </a:ext>
                </a:extLst>
              </a:tr>
              <a:tr h="204539">
                <a:tc>
                  <a:txBody>
                    <a:bodyPr/>
                    <a:lstStyle/>
                    <a:p>
                      <a:pPr algn="ctr" fontAlgn="b"/>
                      <a:r>
                        <a:rPr lang="en-US" sz="1800" b="0" i="0" u="none" strike="noStrike">
                          <a:solidFill>
                            <a:srgbClr val="000000"/>
                          </a:solidFill>
                          <a:effectLst/>
                          <a:latin typeface="Calibri" panose="020F0502020204030204" pitchFamily="34" charset="0"/>
                        </a:rPr>
                        <a:t>Kent Stansfield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lnL>
                      <a:noFill/>
                    </a:lnL>
                    <a:lnR>
                      <a:noFill/>
                    </a:lnR>
                    <a:lnT>
                      <a:noFill/>
                    </a:lnT>
                    <a:lnB>
                      <a:noFill/>
                    </a:lnB>
                  </a:tcPr>
                </a:tc>
                <a:extLst>
                  <a:ext uri="{0D108BD9-81ED-4DB2-BD59-A6C34878D82A}">
                    <a16:rowId xmlns:a16="http://schemas.microsoft.com/office/drawing/2014/main" val="2068066297"/>
                  </a:ext>
                </a:extLst>
              </a:tr>
              <a:tr h="204539">
                <a:tc>
                  <a:txBody>
                    <a:bodyPr/>
                    <a:lstStyle/>
                    <a:p>
                      <a:pPr algn="ctr" fontAlgn="b"/>
                      <a:r>
                        <a:rPr lang="en-US" sz="1800" b="0" i="0" u="none" strike="noStrike">
                          <a:solidFill>
                            <a:srgbClr val="000000"/>
                          </a:solidFill>
                          <a:effectLst/>
                          <a:latin typeface="Calibri" panose="020F0502020204030204" pitchFamily="34" charset="0"/>
                        </a:rPr>
                        <a:t>Tim McCormick</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lnL>
                      <a:noFill/>
                    </a:lnL>
                    <a:lnR>
                      <a:noFill/>
                    </a:lnR>
                    <a:lnT>
                      <a:noFill/>
                    </a:lnT>
                    <a:lnB>
                      <a:noFill/>
                    </a:lnB>
                  </a:tcPr>
                </a:tc>
                <a:extLst>
                  <a:ext uri="{0D108BD9-81ED-4DB2-BD59-A6C34878D82A}">
                    <a16:rowId xmlns:a16="http://schemas.microsoft.com/office/drawing/2014/main" val="1966104463"/>
                  </a:ext>
                </a:extLst>
              </a:tr>
              <a:tr h="204539">
                <a:tc>
                  <a:txBody>
                    <a:bodyPr/>
                    <a:lstStyle/>
                    <a:p>
                      <a:pPr algn="ctr" fontAlgn="b"/>
                      <a:r>
                        <a:rPr lang="en-US" sz="1800" b="0" i="0" u="none" strike="noStrike">
                          <a:solidFill>
                            <a:srgbClr val="000000"/>
                          </a:solidFill>
                          <a:effectLst/>
                          <a:latin typeface="Calibri" panose="020F0502020204030204" pitchFamily="34" charset="0"/>
                        </a:rPr>
                        <a:t>Paul Rosenthal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$350</a:t>
                      </a:r>
                    </a:p>
                  </a:txBody>
                  <a:tcPr marL="9525" marR="9525" marT="9525" marB="0" anchor="b">
                    <a:lnL>
                      <a:noFill/>
                    </a:lnL>
                    <a:lnR>
                      <a:noFill/>
                    </a:lnR>
                    <a:lnT>
                      <a:noFill/>
                    </a:lnT>
                    <a:lnB>
                      <a:noFill/>
                    </a:lnB>
                  </a:tcPr>
                </a:tc>
                <a:extLst>
                  <a:ext uri="{0D108BD9-81ED-4DB2-BD59-A6C34878D82A}">
                    <a16:rowId xmlns:a16="http://schemas.microsoft.com/office/drawing/2014/main" val="1986313092"/>
                  </a:ext>
                </a:extLst>
              </a:tr>
              <a:tr h="204539">
                <a:tc>
                  <a:txBody>
                    <a:bodyPr/>
                    <a:lstStyle/>
                    <a:p>
                      <a:pPr algn="ctr" fontAlgn="b"/>
                      <a:r>
                        <a:rPr lang="en-US" sz="1800" b="0" i="0" u="none" strike="noStrike">
                          <a:solidFill>
                            <a:srgbClr val="000000"/>
                          </a:solidFill>
                          <a:effectLst/>
                          <a:latin typeface="Calibri" panose="020F0502020204030204" pitchFamily="34" charset="0"/>
                        </a:rPr>
                        <a:t>Yvonne Valdez</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525" marR="9525" marT="9525" marB="0" anchor="b">
                    <a:lnL>
                      <a:noFill/>
                    </a:lnL>
                    <a:lnR>
                      <a:noFill/>
                    </a:lnR>
                    <a:lnT>
                      <a:noFill/>
                    </a:lnT>
                    <a:lnB>
                      <a:noFill/>
                    </a:lnB>
                  </a:tcPr>
                </a:tc>
                <a:extLst>
                  <a:ext uri="{0D108BD9-81ED-4DB2-BD59-A6C34878D82A}">
                    <a16:rowId xmlns:a16="http://schemas.microsoft.com/office/drawing/2014/main" val="705954754"/>
                  </a:ext>
                </a:extLst>
              </a:tr>
              <a:tr h="204539">
                <a:tc>
                  <a:txBody>
                    <a:bodyPr/>
                    <a:lstStyle/>
                    <a:p>
                      <a:pPr algn="ctr" fontAlgn="b"/>
                      <a:r>
                        <a:rPr lang="en-US" sz="1800" b="0" i="0" u="none" strike="noStrike">
                          <a:solidFill>
                            <a:srgbClr val="000000"/>
                          </a:solidFill>
                          <a:effectLst/>
                          <a:latin typeface="Calibri" panose="020F0502020204030204" pitchFamily="34" charset="0"/>
                        </a:rPr>
                        <a:t>Janet Rhonehouse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85662503"/>
                  </a:ext>
                </a:extLst>
              </a:tr>
              <a:tr h="204539">
                <a:tc>
                  <a:txBody>
                    <a:bodyPr/>
                    <a:lstStyle/>
                    <a:p>
                      <a:pPr algn="ctr" fontAlgn="b"/>
                      <a:r>
                        <a:rPr lang="en-US" sz="1800" b="0" i="0" u="none" strike="noStrike">
                          <a:solidFill>
                            <a:srgbClr val="000000"/>
                          </a:solidFill>
                          <a:effectLst/>
                          <a:latin typeface="Calibri" panose="020F0502020204030204" pitchFamily="34" charset="0"/>
                        </a:rPr>
                        <a:t>Sherry Parker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085113576"/>
                  </a:ext>
                </a:extLst>
              </a:tr>
              <a:tr h="204539">
                <a:tc>
                  <a:txBody>
                    <a:bodyPr/>
                    <a:lstStyle/>
                    <a:p>
                      <a:pPr algn="ctr" fontAlgn="b"/>
                      <a:r>
                        <a:rPr lang="en-US" sz="1800" b="0" i="0" u="none" strike="noStrike">
                          <a:solidFill>
                            <a:srgbClr val="000000"/>
                          </a:solidFill>
                          <a:effectLst/>
                          <a:latin typeface="Calibri" panose="020F0502020204030204" pitchFamily="34" charset="0"/>
                        </a:rPr>
                        <a:t>Amanda Miller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864551145"/>
                  </a:ext>
                </a:extLst>
              </a:tr>
              <a:tr h="204539">
                <a:tc>
                  <a:txBody>
                    <a:bodyPr/>
                    <a:lstStyle/>
                    <a:p>
                      <a:pPr algn="ctr" fontAlgn="b"/>
                      <a:r>
                        <a:rPr lang="en-US" sz="1800" b="0" i="0" u="none" strike="noStrike">
                          <a:solidFill>
                            <a:srgbClr val="000000"/>
                          </a:solidFill>
                          <a:effectLst/>
                          <a:latin typeface="Calibri" panose="020F0502020204030204" pitchFamily="34" charset="0"/>
                        </a:rPr>
                        <a:t>Jessica Skoney</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752244427"/>
                  </a:ext>
                </a:extLst>
              </a:tr>
              <a:tr h="204539">
                <a:tc>
                  <a:txBody>
                    <a:bodyPr/>
                    <a:lstStyle/>
                    <a:p>
                      <a:pPr algn="ctr" fontAlgn="b"/>
                      <a:r>
                        <a:rPr lang="en-US" sz="1800" b="0" i="0" u="none" strike="noStrike">
                          <a:solidFill>
                            <a:srgbClr val="000000"/>
                          </a:solidFill>
                          <a:effectLst/>
                          <a:latin typeface="Calibri" panose="020F0502020204030204" pitchFamily="34" charset="0"/>
                        </a:rPr>
                        <a:t>Brian Drennon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49371277"/>
                  </a:ext>
                </a:extLst>
              </a:tr>
              <a:tr h="204539">
                <a:tc>
                  <a:txBody>
                    <a:bodyPr/>
                    <a:lstStyle/>
                    <a:p>
                      <a:pPr algn="ctr" fontAlgn="b"/>
                      <a:r>
                        <a:rPr lang="en-US" sz="1800" b="0" i="0" u="none" strike="noStrike">
                          <a:solidFill>
                            <a:srgbClr val="000000"/>
                          </a:solidFill>
                          <a:effectLst/>
                          <a:latin typeface="Calibri" panose="020F0502020204030204" pitchFamily="34" charset="0"/>
                        </a:rPr>
                        <a:t>Chuck Fuller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578656099"/>
                  </a:ext>
                </a:extLst>
              </a:tr>
              <a:tr h="204539">
                <a:tc>
                  <a:txBody>
                    <a:bodyPr/>
                    <a:lstStyle/>
                    <a:p>
                      <a:pPr algn="ctr" fontAlgn="b"/>
                      <a:r>
                        <a:rPr lang="en-US" sz="1800" b="0" i="0" u="none" strike="noStrike">
                          <a:solidFill>
                            <a:srgbClr val="000000"/>
                          </a:solidFill>
                          <a:effectLst/>
                          <a:latin typeface="Calibri" panose="020F0502020204030204" pitchFamily="34" charset="0"/>
                        </a:rPr>
                        <a:t>Corey Harper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035151001"/>
                  </a:ext>
                </a:extLst>
              </a:tr>
              <a:tr h="204539">
                <a:tc>
                  <a:txBody>
                    <a:bodyPr/>
                    <a:lstStyle/>
                    <a:p>
                      <a:pPr algn="ctr" fontAlgn="b"/>
                      <a:r>
                        <a:rPr lang="en-US" sz="1800" b="0" i="0" u="none" strike="noStrike">
                          <a:solidFill>
                            <a:srgbClr val="000000"/>
                          </a:solidFill>
                          <a:effectLst/>
                          <a:latin typeface="Calibri" panose="020F0502020204030204" pitchFamily="34" charset="0"/>
                        </a:rPr>
                        <a:t>Richard Hyde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125758191"/>
                  </a:ext>
                </a:extLst>
              </a:tr>
              <a:tr h="204539">
                <a:tc>
                  <a:txBody>
                    <a:bodyPr/>
                    <a:lstStyle/>
                    <a:p>
                      <a:pPr algn="ctr" fontAlgn="b"/>
                      <a:r>
                        <a:rPr lang="en-US" sz="1800" b="0" i="0" u="none" strike="noStrike">
                          <a:solidFill>
                            <a:srgbClr val="000000"/>
                          </a:solidFill>
                          <a:effectLst/>
                          <a:latin typeface="Calibri" panose="020F0502020204030204" pitchFamily="34" charset="0"/>
                        </a:rPr>
                        <a:t>Robert Hyde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53406211"/>
                  </a:ext>
                </a:extLst>
              </a:tr>
            </a:tbl>
          </a:graphicData>
        </a:graphic>
      </p:graphicFrame>
    </p:spTree>
    <p:extLst>
      <p:ext uri="{BB962C8B-B14F-4D97-AF65-F5344CB8AC3E}">
        <p14:creationId xmlns:p14="http://schemas.microsoft.com/office/powerpoint/2010/main" val="3199736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10032</TotalTime>
  <Words>893</Words>
  <Application>Microsoft Office PowerPoint</Application>
  <PresentationFormat>Widescreen</PresentationFormat>
  <Paragraphs>161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Agency FB</vt:lpstr>
      <vt:lpstr>Aharoni</vt:lpstr>
      <vt:lpstr>Amasis MT Pro Light</vt:lpstr>
      <vt:lpstr>Arial</vt:lpstr>
      <vt:lpstr>Arial Black</vt:lpstr>
      <vt:lpstr>Baguet Script</vt:lpstr>
      <vt:lpstr>Baskerville Old Face</vt:lpstr>
      <vt:lpstr>Calibri</vt:lpstr>
      <vt:lpstr>Calibri Light</vt:lpstr>
      <vt:lpstr>Impact</vt:lpstr>
      <vt:lpstr>Office Theme</vt:lpstr>
      <vt:lpstr>PowerPoint Presentation</vt:lpstr>
      <vt:lpstr>Compass Health Consultants Upcoming Events</vt:lpstr>
      <vt:lpstr>PowerPoint Presentation</vt:lpstr>
      <vt:lpstr>Update</vt:lpstr>
      <vt:lpstr> Elevate Wellness Update Subject: Member’s 2023 Renewal letters now viewable online </vt:lpstr>
      <vt:lpstr>CHC Care Healthcare Advocacy Update</vt:lpstr>
      <vt:lpstr>ACA Update</vt:lpstr>
      <vt:lpstr>EMAILS, EMAILS, EMAILS</vt:lpstr>
      <vt:lpstr>IHP Contest Update</vt:lpstr>
      <vt:lpstr>CHC Celebrating Success </vt:lpstr>
      <vt:lpstr>5 YEAR HST ANNIVERSARY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17</cp:revision>
  <cp:lastPrinted>2022-12-15T18:39:00Z</cp:lastPrinted>
  <dcterms:created xsi:type="dcterms:W3CDTF">2022-12-05T22:49:29Z</dcterms:created>
  <dcterms:modified xsi:type="dcterms:W3CDTF">2022-12-15T18:50:20Z</dcterms:modified>
</cp:coreProperties>
</file>