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8" r:id="rId3"/>
    <p:sldId id="368" r:id="rId4"/>
    <p:sldId id="377" r:id="rId5"/>
    <p:sldId id="381" r:id="rId6"/>
    <p:sldId id="261" r:id="rId7"/>
    <p:sldId id="379" r:id="rId8"/>
    <p:sldId id="268" r:id="rId9"/>
    <p:sldId id="378" r:id="rId10"/>
    <p:sldId id="382" r:id="rId11"/>
    <p:sldId id="260" r:id="rId12"/>
    <p:sldId id="265" r:id="rId13"/>
    <p:sldId id="267" r:id="rId14"/>
    <p:sldId id="380" r:id="rId15"/>
    <p:sldId id="266" r:id="rId16"/>
    <p:sldId id="263" r:id="rId17"/>
    <p:sldId id="258"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9D1"/>
    <a:srgbClr val="FA7A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31298D-05EF-42B3-B503-2628C606CE63}"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7A3B520D-577B-466C-82C5-6F2A25005BBD}">
      <dgm:prSet/>
      <dgm:spPr/>
      <dgm:t>
        <a:bodyPr/>
        <a:lstStyle/>
        <a:p>
          <a:r>
            <a:rPr lang="en-US"/>
            <a:t>Increased cancellations in the past 6 weeks since the carrier inception</a:t>
          </a:r>
        </a:p>
      </dgm:t>
    </dgm:pt>
    <dgm:pt modelId="{DAB66830-1C1F-4427-8915-DE081185DD24}" type="parTrans" cxnId="{DE07DCFF-C3C7-4599-BD88-3BF84E27EFBE}">
      <dgm:prSet/>
      <dgm:spPr/>
      <dgm:t>
        <a:bodyPr/>
        <a:lstStyle/>
        <a:p>
          <a:endParaRPr lang="en-US"/>
        </a:p>
      </dgm:t>
    </dgm:pt>
    <dgm:pt modelId="{0F0C122E-1BA4-47D7-8590-22608C82FDEF}" type="sibTrans" cxnId="{DE07DCFF-C3C7-4599-BD88-3BF84E27EFBE}">
      <dgm:prSet/>
      <dgm:spPr/>
      <dgm:t>
        <a:bodyPr/>
        <a:lstStyle/>
        <a:p>
          <a:endParaRPr lang="en-US"/>
        </a:p>
      </dgm:t>
    </dgm:pt>
    <dgm:pt modelId="{3A11AF6E-8607-4F4A-B4B1-74E42706ED64}">
      <dgm:prSet/>
      <dgm:spPr/>
      <dgm:t>
        <a:bodyPr/>
        <a:lstStyle/>
        <a:p>
          <a:r>
            <a:rPr lang="en-US"/>
            <a:t>Is there an issue?</a:t>
          </a:r>
        </a:p>
      </dgm:t>
    </dgm:pt>
    <dgm:pt modelId="{61D6B00D-5321-4607-ABFB-3CFDC619DC7B}" type="parTrans" cxnId="{D630B2A7-0B57-4383-927F-333F25AE2B98}">
      <dgm:prSet/>
      <dgm:spPr/>
      <dgm:t>
        <a:bodyPr/>
        <a:lstStyle/>
        <a:p>
          <a:endParaRPr lang="en-US"/>
        </a:p>
      </dgm:t>
    </dgm:pt>
    <dgm:pt modelId="{1A16D6CE-8078-41C7-8AA9-E0E02CBBE072}" type="sibTrans" cxnId="{D630B2A7-0B57-4383-927F-333F25AE2B98}">
      <dgm:prSet/>
      <dgm:spPr/>
      <dgm:t>
        <a:bodyPr/>
        <a:lstStyle/>
        <a:p>
          <a:endParaRPr lang="en-US"/>
        </a:p>
      </dgm:t>
    </dgm:pt>
    <dgm:pt modelId="{E2297BB9-8E73-4274-848F-BFF3A6AE4B79}">
      <dgm:prSet/>
      <dgm:spPr/>
      <dgm:t>
        <a:bodyPr/>
        <a:lstStyle/>
        <a:p>
          <a:r>
            <a:rPr lang="en-US"/>
            <a:t>Reporting available for agent follow-up</a:t>
          </a:r>
        </a:p>
      </dgm:t>
    </dgm:pt>
    <dgm:pt modelId="{C21A3EA5-49FD-4C49-BB56-CA3F7A584202}" type="parTrans" cxnId="{55F8A278-66EE-4C91-8BB4-1FCCFAB02737}">
      <dgm:prSet/>
      <dgm:spPr/>
      <dgm:t>
        <a:bodyPr/>
        <a:lstStyle/>
        <a:p>
          <a:endParaRPr lang="en-US"/>
        </a:p>
      </dgm:t>
    </dgm:pt>
    <dgm:pt modelId="{DE64530F-1E98-43BF-9F7F-A6C19E7B5F27}" type="sibTrans" cxnId="{55F8A278-66EE-4C91-8BB4-1FCCFAB02737}">
      <dgm:prSet/>
      <dgm:spPr/>
      <dgm:t>
        <a:bodyPr/>
        <a:lstStyle/>
        <a:p>
          <a:endParaRPr lang="en-US"/>
        </a:p>
      </dgm:t>
    </dgm:pt>
    <dgm:pt modelId="{02664B0A-1CF9-4999-8D4F-EBA3B31DE3F9}" type="pres">
      <dgm:prSet presAssocID="{B731298D-05EF-42B3-B503-2628C606CE63}" presName="hierChild1" presStyleCnt="0">
        <dgm:presLayoutVars>
          <dgm:chPref val="1"/>
          <dgm:dir/>
          <dgm:animOne val="branch"/>
          <dgm:animLvl val="lvl"/>
          <dgm:resizeHandles/>
        </dgm:presLayoutVars>
      </dgm:prSet>
      <dgm:spPr/>
    </dgm:pt>
    <dgm:pt modelId="{1DD63BD1-4F49-4C05-8336-9C6322CAFFF3}" type="pres">
      <dgm:prSet presAssocID="{7A3B520D-577B-466C-82C5-6F2A25005BBD}" presName="hierRoot1" presStyleCnt="0"/>
      <dgm:spPr/>
    </dgm:pt>
    <dgm:pt modelId="{00768A27-AFB3-4D33-BFEA-C98C02B5D16E}" type="pres">
      <dgm:prSet presAssocID="{7A3B520D-577B-466C-82C5-6F2A25005BBD}" presName="composite" presStyleCnt="0"/>
      <dgm:spPr/>
    </dgm:pt>
    <dgm:pt modelId="{190FA768-427B-4410-8F12-79F50543AFB2}" type="pres">
      <dgm:prSet presAssocID="{7A3B520D-577B-466C-82C5-6F2A25005BBD}" presName="background" presStyleLbl="node0" presStyleIdx="0" presStyleCnt="3"/>
      <dgm:spPr/>
    </dgm:pt>
    <dgm:pt modelId="{E8320EB5-036F-4850-BB90-C108986EDA0E}" type="pres">
      <dgm:prSet presAssocID="{7A3B520D-577B-466C-82C5-6F2A25005BBD}" presName="text" presStyleLbl="fgAcc0" presStyleIdx="0" presStyleCnt="3">
        <dgm:presLayoutVars>
          <dgm:chPref val="3"/>
        </dgm:presLayoutVars>
      </dgm:prSet>
      <dgm:spPr/>
    </dgm:pt>
    <dgm:pt modelId="{784C5C5A-0A5C-4AAD-8072-20AB81747DE5}" type="pres">
      <dgm:prSet presAssocID="{7A3B520D-577B-466C-82C5-6F2A25005BBD}" presName="hierChild2" presStyleCnt="0"/>
      <dgm:spPr/>
    </dgm:pt>
    <dgm:pt modelId="{41FCF38B-AF04-4B0D-BCE1-5A75F0A5A6E2}" type="pres">
      <dgm:prSet presAssocID="{3A11AF6E-8607-4F4A-B4B1-74E42706ED64}" presName="hierRoot1" presStyleCnt="0"/>
      <dgm:spPr/>
    </dgm:pt>
    <dgm:pt modelId="{7EEE2CC4-2F02-41C2-86B7-7418E4702690}" type="pres">
      <dgm:prSet presAssocID="{3A11AF6E-8607-4F4A-B4B1-74E42706ED64}" presName="composite" presStyleCnt="0"/>
      <dgm:spPr/>
    </dgm:pt>
    <dgm:pt modelId="{00B094E9-B486-409F-B03E-A99A2A3613BD}" type="pres">
      <dgm:prSet presAssocID="{3A11AF6E-8607-4F4A-B4B1-74E42706ED64}" presName="background" presStyleLbl="node0" presStyleIdx="1" presStyleCnt="3"/>
      <dgm:spPr/>
    </dgm:pt>
    <dgm:pt modelId="{9693E728-665D-412A-9EE6-BAA3E6AE6326}" type="pres">
      <dgm:prSet presAssocID="{3A11AF6E-8607-4F4A-B4B1-74E42706ED64}" presName="text" presStyleLbl="fgAcc0" presStyleIdx="1" presStyleCnt="3">
        <dgm:presLayoutVars>
          <dgm:chPref val="3"/>
        </dgm:presLayoutVars>
      </dgm:prSet>
      <dgm:spPr/>
    </dgm:pt>
    <dgm:pt modelId="{C191C001-18CD-42D7-9E5E-CB91D6F25813}" type="pres">
      <dgm:prSet presAssocID="{3A11AF6E-8607-4F4A-B4B1-74E42706ED64}" presName="hierChild2" presStyleCnt="0"/>
      <dgm:spPr/>
    </dgm:pt>
    <dgm:pt modelId="{D2A1E359-85CE-421E-BC9D-BFAE48884868}" type="pres">
      <dgm:prSet presAssocID="{E2297BB9-8E73-4274-848F-BFF3A6AE4B79}" presName="hierRoot1" presStyleCnt="0"/>
      <dgm:spPr/>
    </dgm:pt>
    <dgm:pt modelId="{38CA80C8-6CCA-48DA-BCE6-F9FB0137A86D}" type="pres">
      <dgm:prSet presAssocID="{E2297BB9-8E73-4274-848F-BFF3A6AE4B79}" presName="composite" presStyleCnt="0"/>
      <dgm:spPr/>
    </dgm:pt>
    <dgm:pt modelId="{29FC6717-80BD-4105-865A-2DD4A22BD6DA}" type="pres">
      <dgm:prSet presAssocID="{E2297BB9-8E73-4274-848F-BFF3A6AE4B79}" presName="background" presStyleLbl="node0" presStyleIdx="2" presStyleCnt="3"/>
      <dgm:spPr/>
    </dgm:pt>
    <dgm:pt modelId="{87619BF3-CEB1-47B2-8CE1-0C945EF7E0E8}" type="pres">
      <dgm:prSet presAssocID="{E2297BB9-8E73-4274-848F-BFF3A6AE4B79}" presName="text" presStyleLbl="fgAcc0" presStyleIdx="2" presStyleCnt="3">
        <dgm:presLayoutVars>
          <dgm:chPref val="3"/>
        </dgm:presLayoutVars>
      </dgm:prSet>
      <dgm:spPr/>
    </dgm:pt>
    <dgm:pt modelId="{F3D72821-E3C5-4423-889B-04AF5FA3580B}" type="pres">
      <dgm:prSet presAssocID="{E2297BB9-8E73-4274-848F-BFF3A6AE4B79}" presName="hierChild2" presStyleCnt="0"/>
      <dgm:spPr/>
    </dgm:pt>
  </dgm:ptLst>
  <dgm:cxnLst>
    <dgm:cxn modelId="{C3B25F1C-1452-4E64-8437-237B3096227C}" type="presOf" srcId="{7A3B520D-577B-466C-82C5-6F2A25005BBD}" destId="{E8320EB5-036F-4850-BB90-C108986EDA0E}" srcOrd="0" destOrd="0" presId="urn:microsoft.com/office/officeart/2005/8/layout/hierarchy1"/>
    <dgm:cxn modelId="{DE37773E-43CF-45E5-96A8-E2DCF8B4F7D3}" type="presOf" srcId="{B731298D-05EF-42B3-B503-2628C606CE63}" destId="{02664B0A-1CF9-4999-8D4F-EBA3B31DE3F9}" srcOrd="0" destOrd="0" presId="urn:microsoft.com/office/officeart/2005/8/layout/hierarchy1"/>
    <dgm:cxn modelId="{55F8A278-66EE-4C91-8BB4-1FCCFAB02737}" srcId="{B731298D-05EF-42B3-B503-2628C606CE63}" destId="{E2297BB9-8E73-4274-848F-BFF3A6AE4B79}" srcOrd="2" destOrd="0" parTransId="{C21A3EA5-49FD-4C49-BB56-CA3F7A584202}" sibTransId="{DE64530F-1E98-43BF-9F7F-A6C19E7B5F27}"/>
    <dgm:cxn modelId="{2C8AD484-3827-4E92-8FEC-7F932636FCED}" type="presOf" srcId="{E2297BB9-8E73-4274-848F-BFF3A6AE4B79}" destId="{87619BF3-CEB1-47B2-8CE1-0C945EF7E0E8}" srcOrd="0" destOrd="0" presId="urn:microsoft.com/office/officeart/2005/8/layout/hierarchy1"/>
    <dgm:cxn modelId="{17EA7996-03D5-4510-9350-985F61A33194}" type="presOf" srcId="{3A11AF6E-8607-4F4A-B4B1-74E42706ED64}" destId="{9693E728-665D-412A-9EE6-BAA3E6AE6326}" srcOrd="0" destOrd="0" presId="urn:microsoft.com/office/officeart/2005/8/layout/hierarchy1"/>
    <dgm:cxn modelId="{D630B2A7-0B57-4383-927F-333F25AE2B98}" srcId="{B731298D-05EF-42B3-B503-2628C606CE63}" destId="{3A11AF6E-8607-4F4A-B4B1-74E42706ED64}" srcOrd="1" destOrd="0" parTransId="{61D6B00D-5321-4607-ABFB-3CFDC619DC7B}" sibTransId="{1A16D6CE-8078-41C7-8AA9-E0E02CBBE072}"/>
    <dgm:cxn modelId="{DE07DCFF-C3C7-4599-BD88-3BF84E27EFBE}" srcId="{B731298D-05EF-42B3-B503-2628C606CE63}" destId="{7A3B520D-577B-466C-82C5-6F2A25005BBD}" srcOrd="0" destOrd="0" parTransId="{DAB66830-1C1F-4427-8915-DE081185DD24}" sibTransId="{0F0C122E-1BA4-47D7-8590-22608C82FDEF}"/>
    <dgm:cxn modelId="{FA361BDE-2EEA-44CE-A0D6-B5C5476DE3B1}" type="presParOf" srcId="{02664B0A-1CF9-4999-8D4F-EBA3B31DE3F9}" destId="{1DD63BD1-4F49-4C05-8336-9C6322CAFFF3}" srcOrd="0" destOrd="0" presId="urn:microsoft.com/office/officeart/2005/8/layout/hierarchy1"/>
    <dgm:cxn modelId="{84D93FE6-6C80-42F2-9F99-946AD90F4A98}" type="presParOf" srcId="{1DD63BD1-4F49-4C05-8336-9C6322CAFFF3}" destId="{00768A27-AFB3-4D33-BFEA-C98C02B5D16E}" srcOrd="0" destOrd="0" presId="urn:microsoft.com/office/officeart/2005/8/layout/hierarchy1"/>
    <dgm:cxn modelId="{AC4A07D0-1531-4FF4-BFAB-FAA93125F4EF}" type="presParOf" srcId="{00768A27-AFB3-4D33-BFEA-C98C02B5D16E}" destId="{190FA768-427B-4410-8F12-79F50543AFB2}" srcOrd="0" destOrd="0" presId="urn:microsoft.com/office/officeart/2005/8/layout/hierarchy1"/>
    <dgm:cxn modelId="{1F135780-517F-431C-9BDD-1E2AEE9886EB}" type="presParOf" srcId="{00768A27-AFB3-4D33-BFEA-C98C02B5D16E}" destId="{E8320EB5-036F-4850-BB90-C108986EDA0E}" srcOrd="1" destOrd="0" presId="urn:microsoft.com/office/officeart/2005/8/layout/hierarchy1"/>
    <dgm:cxn modelId="{9A6E9C90-6C69-4128-A8E7-72539B258860}" type="presParOf" srcId="{1DD63BD1-4F49-4C05-8336-9C6322CAFFF3}" destId="{784C5C5A-0A5C-4AAD-8072-20AB81747DE5}" srcOrd="1" destOrd="0" presId="urn:microsoft.com/office/officeart/2005/8/layout/hierarchy1"/>
    <dgm:cxn modelId="{31FCFD67-8EB8-453F-845B-67099C758BBF}" type="presParOf" srcId="{02664B0A-1CF9-4999-8D4F-EBA3B31DE3F9}" destId="{41FCF38B-AF04-4B0D-BCE1-5A75F0A5A6E2}" srcOrd="1" destOrd="0" presId="urn:microsoft.com/office/officeart/2005/8/layout/hierarchy1"/>
    <dgm:cxn modelId="{1F3786EB-91C7-4E9C-A2D2-DDC1C8D61CA8}" type="presParOf" srcId="{41FCF38B-AF04-4B0D-BCE1-5A75F0A5A6E2}" destId="{7EEE2CC4-2F02-41C2-86B7-7418E4702690}" srcOrd="0" destOrd="0" presId="urn:microsoft.com/office/officeart/2005/8/layout/hierarchy1"/>
    <dgm:cxn modelId="{6663250C-32E6-4B57-AE7A-7B4C05C4FBEB}" type="presParOf" srcId="{7EEE2CC4-2F02-41C2-86B7-7418E4702690}" destId="{00B094E9-B486-409F-B03E-A99A2A3613BD}" srcOrd="0" destOrd="0" presId="urn:microsoft.com/office/officeart/2005/8/layout/hierarchy1"/>
    <dgm:cxn modelId="{4D0131ED-C95E-42BD-B64F-BFC96D8A21EA}" type="presParOf" srcId="{7EEE2CC4-2F02-41C2-86B7-7418E4702690}" destId="{9693E728-665D-412A-9EE6-BAA3E6AE6326}" srcOrd="1" destOrd="0" presId="urn:microsoft.com/office/officeart/2005/8/layout/hierarchy1"/>
    <dgm:cxn modelId="{689D46D7-11EB-4F49-8567-E43F6058BD2A}" type="presParOf" srcId="{41FCF38B-AF04-4B0D-BCE1-5A75F0A5A6E2}" destId="{C191C001-18CD-42D7-9E5E-CB91D6F25813}" srcOrd="1" destOrd="0" presId="urn:microsoft.com/office/officeart/2005/8/layout/hierarchy1"/>
    <dgm:cxn modelId="{71010A27-6AB6-423A-80F4-C1D46BFD714B}" type="presParOf" srcId="{02664B0A-1CF9-4999-8D4F-EBA3B31DE3F9}" destId="{D2A1E359-85CE-421E-BC9D-BFAE48884868}" srcOrd="2" destOrd="0" presId="urn:microsoft.com/office/officeart/2005/8/layout/hierarchy1"/>
    <dgm:cxn modelId="{B604D42E-752D-4B09-B5F8-CA62A105B95D}" type="presParOf" srcId="{D2A1E359-85CE-421E-BC9D-BFAE48884868}" destId="{38CA80C8-6CCA-48DA-BCE6-F9FB0137A86D}" srcOrd="0" destOrd="0" presId="urn:microsoft.com/office/officeart/2005/8/layout/hierarchy1"/>
    <dgm:cxn modelId="{05E6A059-0691-423F-9088-8A98E40E71EC}" type="presParOf" srcId="{38CA80C8-6CCA-48DA-BCE6-F9FB0137A86D}" destId="{29FC6717-80BD-4105-865A-2DD4A22BD6DA}" srcOrd="0" destOrd="0" presId="urn:microsoft.com/office/officeart/2005/8/layout/hierarchy1"/>
    <dgm:cxn modelId="{2B4EA2D4-DB0D-4369-9C0F-53DA526CB056}" type="presParOf" srcId="{38CA80C8-6CCA-48DA-BCE6-F9FB0137A86D}" destId="{87619BF3-CEB1-47B2-8CE1-0C945EF7E0E8}" srcOrd="1" destOrd="0" presId="urn:microsoft.com/office/officeart/2005/8/layout/hierarchy1"/>
    <dgm:cxn modelId="{06494164-B0A6-4A8B-B478-CB439E3603B7}" type="presParOf" srcId="{D2A1E359-85CE-421E-BC9D-BFAE48884868}" destId="{F3D72821-E3C5-4423-889B-04AF5FA3580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FA768-427B-4410-8F12-79F50543AFB2}">
      <dsp:nvSpPr>
        <dsp:cNvPr id="0" name=""/>
        <dsp:cNvSpPr/>
      </dsp:nvSpPr>
      <dsp:spPr>
        <a:xfrm>
          <a:off x="0"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320EB5-036F-4850-BB90-C108986EDA0E}">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Increased cancellations in the past 6 weeks since the carrier inception</a:t>
          </a:r>
        </a:p>
      </dsp:txBody>
      <dsp:txXfrm>
        <a:off x="378614" y="886531"/>
        <a:ext cx="2810360" cy="1744948"/>
      </dsp:txXfrm>
    </dsp:sp>
    <dsp:sp modelId="{00B094E9-B486-409F-B03E-A99A2A3613BD}">
      <dsp:nvSpPr>
        <dsp:cNvPr id="0" name=""/>
        <dsp:cNvSpPr/>
      </dsp:nvSpPr>
      <dsp:spPr>
        <a:xfrm>
          <a:off x="3567588"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3E728-665D-412A-9EE6-BAA3E6AE6326}">
      <dsp:nvSpPr>
        <dsp:cNvPr id="0" name=""/>
        <dsp:cNvSpPr/>
      </dsp:nvSpPr>
      <dsp:spPr>
        <a:xfrm>
          <a:off x="3891915"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Is there an issue?</a:t>
          </a:r>
        </a:p>
      </dsp:txBody>
      <dsp:txXfrm>
        <a:off x="3946203" y="886531"/>
        <a:ext cx="2810360" cy="1744948"/>
      </dsp:txXfrm>
    </dsp:sp>
    <dsp:sp modelId="{29FC6717-80BD-4105-865A-2DD4A22BD6DA}">
      <dsp:nvSpPr>
        <dsp:cNvPr id="0" name=""/>
        <dsp:cNvSpPr/>
      </dsp:nvSpPr>
      <dsp:spPr>
        <a:xfrm>
          <a:off x="7135177"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619BF3-CEB1-47B2-8CE1-0C945EF7E0E8}">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Reporting available for agent follow-up</a:t>
          </a:r>
        </a:p>
      </dsp:txBody>
      <dsp:txXfrm>
        <a:off x="7513791" y="886531"/>
        <a:ext cx="2810360" cy="17449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A497-AD59-A80D-69A3-2A494C00BF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604203-B878-00F9-6998-810ED447D3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94A632-1AC1-3D2B-1404-B608732FDD7B}"/>
              </a:ext>
            </a:extLst>
          </p:cNvPr>
          <p:cNvSpPr>
            <a:spLocks noGrp="1"/>
          </p:cNvSpPr>
          <p:nvPr>
            <p:ph type="dt" sz="half" idx="10"/>
          </p:nvPr>
        </p:nvSpPr>
        <p:spPr/>
        <p:txBody>
          <a:bodyPr/>
          <a:lstStyle/>
          <a:p>
            <a:fld id="{19173D14-7C48-4C4D-8F2E-9487125DD65D}" type="datetimeFigureOut">
              <a:rPr lang="en-US" smtClean="0"/>
              <a:t>7/14/2023</a:t>
            </a:fld>
            <a:endParaRPr lang="en-US"/>
          </a:p>
        </p:txBody>
      </p:sp>
      <p:sp>
        <p:nvSpPr>
          <p:cNvPr id="5" name="Footer Placeholder 4">
            <a:extLst>
              <a:ext uri="{FF2B5EF4-FFF2-40B4-BE49-F238E27FC236}">
                <a16:creationId xmlns:a16="http://schemas.microsoft.com/office/drawing/2014/main" id="{94DA72F0-3721-1637-A64F-01930F8489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46555-6869-2981-1342-50C857AC7C01}"/>
              </a:ext>
            </a:extLst>
          </p:cNvPr>
          <p:cNvSpPr>
            <a:spLocks noGrp="1"/>
          </p:cNvSpPr>
          <p:nvPr>
            <p:ph type="sldNum" sz="quarter" idx="12"/>
          </p:nvPr>
        </p:nvSpPr>
        <p:spPr/>
        <p:txBody>
          <a:bodyPr/>
          <a:lstStyle/>
          <a:p>
            <a:fld id="{E1D6598A-6BF7-40E4-AA99-64CBF4977795}" type="slidenum">
              <a:rPr lang="en-US" smtClean="0"/>
              <a:t>‹#›</a:t>
            </a:fld>
            <a:endParaRPr lang="en-US"/>
          </a:p>
        </p:txBody>
      </p:sp>
    </p:spTree>
    <p:extLst>
      <p:ext uri="{BB962C8B-B14F-4D97-AF65-F5344CB8AC3E}">
        <p14:creationId xmlns:p14="http://schemas.microsoft.com/office/powerpoint/2010/main" val="938419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358F4-FC9B-C7C2-F923-E01EA1282D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3AD731-88CF-37A2-814F-66ABD9E6A5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539B9-25D4-9156-DD3C-33C5AED19BA2}"/>
              </a:ext>
            </a:extLst>
          </p:cNvPr>
          <p:cNvSpPr>
            <a:spLocks noGrp="1"/>
          </p:cNvSpPr>
          <p:nvPr>
            <p:ph type="dt" sz="half" idx="10"/>
          </p:nvPr>
        </p:nvSpPr>
        <p:spPr/>
        <p:txBody>
          <a:bodyPr/>
          <a:lstStyle/>
          <a:p>
            <a:fld id="{19173D14-7C48-4C4D-8F2E-9487125DD65D}" type="datetimeFigureOut">
              <a:rPr lang="en-US" smtClean="0"/>
              <a:t>7/14/2023</a:t>
            </a:fld>
            <a:endParaRPr lang="en-US"/>
          </a:p>
        </p:txBody>
      </p:sp>
      <p:sp>
        <p:nvSpPr>
          <p:cNvPr id="5" name="Footer Placeholder 4">
            <a:extLst>
              <a:ext uri="{FF2B5EF4-FFF2-40B4-BE49-F238E27FC236}">
                <a16:creationId xmlns:a16="http://schemas.microsoft.com/office/drawing/2014/main" id="{873D6942-420B-477D-1DDC-CC0871923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C0703A-5B4A-4EA9-57FF-BA562842872D}"/>
              </a:ext>
            </a:extLst>
          </p:cNvPr>
          <p:cNvSpPr>
            <a:spLocks noGrp="1"/>
          </p:cNvSpPr>
          <p:nvPr>
            <p:ph type="sldNum" sz="quarter" idx="12"/>
          </p:nvPr>
        </p:nvSpPr>
        <p:spPr/>
        <p:txBody>
          <a:bodyPr/>
          <a:lstStyle/>
          <a:p>
            <a:fld id="{E1D6598A-6BF7-40E4-AA99-64CBF4977795}" type="slidenum">
              <a:rPr lang="en-US" smtClean="0"/>
              <a:t>‹#›</a:t>
            </a:fld>
            <a:endParaRPr lang="en-US"/>
          </a:p>
        </p:txBody>
      </p:sp>
    </p:spTree>
    <p:extLst>
      <p:ext uri="{BB962C8B-B14F-4D97-AF65-F5344CB8AC3E}">
        <p14:creationId xmlns:p14="http://schemas.microsoft.com/office/powerpoint/2010/main" val="3477846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A4C75A-8C8D-B268-1B03-C62BECF9CB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10E837-D62A-1DAA-C09B-B21710E4CF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55055-67A8-1049-CB39-87EA84719029}"/>
              </a:ext>
            </a:extLst>
          </p:cNvPr>
          <p:cNvSpPr>
            <a:spLocks noGrp="1"/>
          </p:cNvSpPr>
          <p:nvPr>
            <p:ph type="dt" sz="half" idx="10"/>
          </p:nvPr>
        </p:nvSpPr>
        <p:spPr/>
        <p:txBody>
          <a:bodyPr/>
          <a:lstStyle/>
          <a:p>
            <a:fld id="{19173D14-7C48-4C4D-8F2E-9487125DD65D}" type="datetimeFigureOut">
              <a:rPr lang="en-US" smtClean="0"/>
              <a:t>7/14/2023</a:t>
            </a:fld>
            <a:endParaRPr lang="en-US"/>
          </a:p>
        </p:txBody>
      </p:sp>
      <p:sp>
        <p:nvSpPr>
          <p:cNvPr id="5" name="Footer Placeholder 4">
            <a:extLst>
              <a:ext uri="{FF2B5EF4-FFF2-40B4-BE49-F238E27FC236}">
                <a16:creationId xmlns:a16="http://schemas.microsoft.com/office/drawing/2014/main" id="{4787B6F4-827D-B7B4-79AD-B2F738ED9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86D29F-2552-8AF2-7FAA-B79533E9FC9E}"/>
              </a:ext>
            </a:extLst>
          </p:cNvPr>
          <p:cNvSpPr>
            <a:spLocks noGrp="1"/>
          </p:cNvSpPr>
          <p:nvPr>
            <p:ph type="sldNum" sz="quarter" idx="12"/>
          </p:nvPr>
        </p:nvSpPr>
        <p:spPr/>
        <p:txBody>
          <a:bodyPr/>
          <a:lstStyle/>
          <a:p>
            <a:fld id="{E1D6598A-6BF7-40E4-AA99-64CBF4977795}" type="slidenum">
              <a:rPr lang="en-US" smtClean="0"/>
              <a:t>‹#›</a:t>
            </a:fld>
            <a:endParaRPr lang="en-US"/>
          </a:p>
        </p:txBody>
      </p:sp>
    </p:spTree>
    <p:extLst>
      <p:ext uri="{BB962C8B-B14F-4D97-AF65-F5344CB8AC3E}">
        <p14:creationId xmlns:p14="http://schemas.microsoft.com/office/powerpoint/2010/main" val="172385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C3395-E306-6FB6-0336-E467CB8171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044080-E546-7311-C48D-237A7D1D60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79945E-70DA-FD0F-9A88-BD02903F72AE}"/>
              </a:ext>
            </a:extLst>
          </p:cNvPr>
          <p:cNvSpPr>
            <a:spLocks noGrp="1"/>
          </p:cNvSpPr>
          <p:nvPr>
            <p:ph type="dt" sz="half" idx="10"/>
          </p:nvPr>
        </p:nvSpPr>
        <p:spPr/>
        <p:txBody>
          <a:bodyPr/>
          <a:lstStyle/>
          <a:p>
            <a:fld id="{19173D14-7C48-4C4D-8F2E-9487125DD65D}" type="datetimeFigureOut">
              <a:rPr lang="en-US" smtClean="0"/>
              <a:t>7/14/2023</a:t>
            </a:fld>
            <a:endParaRPr lang="en-US"/>
          </a:p>
        </p:txBody>
      </p:sp>
      <p:sp>
        <p:nvSpPr>
          <p:cNvPr id="5" name="Footer Placeholder 4">
            <a:extLst>
              <a:ext uri="{FF2B5EF4-FFF2-40B4-BE49-F238E27FC236}">
                <a16:creationId xmlns:a16="http://schemas.microsoft.com/office/drawing/2014/main" id="{C6FEA43A-AA5F-88C7-4F93-44AFD00C7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0B00D-3C9D-35D0-41FB-35B2AF58163C}"/>
              </a:ext>
            </a:extLst>
          </p:cNvPr>
          <p:cNvSpPr>
            <a:spLocks noGrp="1"/>
          </p:cNvSpPr>
          <p:nvPr>
            <p:ph type="sldNum" sz="quarter" idx="12"/>
          </p:nvPr>
        </p:nvSpPr>
        <p:spPr/>
        <p:txBody>
          <a:bodyPr/>
          <a:lstStyle/>
          <a:p>
            <a:fld id="{E1D6598A-6BF7-40E4-AA99-64CBF4977795}" type="slidenum">
              <a:rPr lang="en-US" smtClean="0"/>
              <a:t>‹#›</a:t>
            </a:fld>
            <a:endParaRPr lang="en-US"/>
          </a:p>
        </p:txBody>
      </p:sp>
    </p:spTree>
    <p:extLst>
      <p:ext uri="{BB962C8B-B14F-4D97-AF65-F5344CB8AC3E}">
        <p14:creationId xmlns:p14="http://schemas.microsoft.com/office/powerpoint/2010/main" val="139855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508BD-2D0C-A529-810B-FA23D81530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24891F-C8DE-9AF1-F372-C72E049D4D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6A93FE-ACC0-2613-53A1-B5E9AFCC96DE}"/>
              </a:ext>
            </a:extLst>
          </p:cNvPr>
          <p:cNvSpPr>
            <a:spLocks noGrp="1"/>
          </p:cNvSpPr>
          <p:nvPr>
            <p:ph type="dt" sz="half" idx="10"/>
          </p:nvPr>
        </p:nvSpPr>
        <p:spPr/>
        <p:txBody>
          <a:bodyPr/>
          <a:lstStyle/>
          <a:p>
            <a:fld id="{19173D14-7C48-4C4D-8F2E-9487125DD65D}" type="datetimeFigureOut">
              <a:rPr lang="en-US" smtClean="0"/>
              <a:t>7/14/2023</a:t>
            </a:fld>
            <a:endParaRPr lang="en-US"/>
          </a:p>
        </p:txBody>
      </p:sp>
      <p:sp>
        <p:nvSpPr>
          <p:cNvPr id="5" name="Footer Placeholder 4">
            <a:extLst>
              <a:ext uri="{FF2B5EF4-FFF2-40B4-BE49-F238E27FC236}">
                <a16:creationId xmlns:a16="http://schemas.microsoft.com/office/drawing/2014/main" id="{D0492C71-2F68-CDC9-7D94-068CC9BE8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FD56A-3A48-C88C-3626-72F1AD92FFF6}"/>
              </a:ext>
            </a:extLst>
          </p:cNvPr>
          <p:cNvSpPr>
            <a:spLocks noGrp="1"/>
          </p:cNvSpPr>
          <p:nvPr>
            <p:ph type="sldNum" sz="quarter" idx="12"/>
          </p:nvPr>
        </p:nvSpPr>
        <p:spPr/>
        <p:txBody>
          <a:bodyPr/>
          <a:lstStyle/>
          <a:p>
            <a:fld id="{E1D6598A-6BF7-40E4-AA99-64CBF4977795}" type="slidenum">
              <a:rPr lang="en-US" smtClean="0"/>
              <a:t>‹#›</a:t>
            </a:fld>
            <a:endParaRPr lang="en-US"/>
          </a:p>
        </p:txBody>
      </p:sp>
    </p:spTree>
    <p:extLst>
      <p:ext uri="{BB962C8B-B14F-4D97-AF65-F5344CB8AC3E}">
        <p14:creationId xmlns:p14="http://schemas.microsoft.com/office/powerpoint/2010/main" val="267042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2738-9BE7-C278-AE01-223DC23DE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9EEC0-715F-3BEA-07A5-B222F2ACCF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987B80-92C0-EB9A-C88B-1D6C704668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B8E225-DAB3-C0A6-753C-6B832BB0CDF3}"/>
              </a:ext>
            </a:extLst>
          </p:cNvPr>
          <p:cNvSpPr>
            <a:spLocks noGrp="1"/>
          </p:cNvSpPr>
          <p:nvPr>
            <p:ph type="dt" sz="half" idx="10"/>
          </p:nvPr>
        </p:nvSpPr>
        <p:spPr/>
        <p:txBody>
          <a:bodyPr/>
          <a:lstStyle/>
          <a:p>
            <a:fld id="{19173D14-7C48-4C4D-8F2E-9487125DD65D}" type="datetimeFigureOut">
              <a:rPr lang="en-US" smtClean="0"/>
              <a:t>7/14/2023</a:t>
            </a:fld>
            <a:endParaRPr lang="en-US"/>
          </a:p>
        </p:txBody>
      </p:sp>
      <p:sp>
        <p:nvSpPr>
          <p:cNvPr id="6" name="Footer Placeholder 5">
            <a:extLst>
              <a:ext uri="{FF2B5EF4-FFF2-40B4-BE49-F238E27FC236}">
                <a16:creationId xmlns:a16="http://schemas.microsoft.com/office/drawing/2014/main" id="{FD6D9799-1E64-8DA2-DF83-74659C3D37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F883CA-C8B8-7A0E-41AC-E62AD48E788C}"/>
              </a:ext>
            </a:extLst>
          </p:cNvPr>
          <p:cNvSpPr>
            <a:spLocks noGrp="1"/>
          </p:cNvSpPr>
          <p:nvPr>
            <p:ph type="sldNum" sz="quarter" idx="12"/>
          </p:nvPr>
        </p:nvSpPr>
        <p:spPr/>
        <p:txBody>
          <a:bodyPr/>
          <a:lstStyle/>
          <a:p>
            <a:fld id="{E1D6598A-6BF7-40E4-AA99-64CBF4977795}" type="slidenum">
              <a:rPr lang="en-US" smtClean="0"/>
              <a:t>‹#›</a:t>
            </a:fld>
            <a:endParaRPr lang="en-US"/>
          </a:p>
        </p:txBody>
      </p:sp>
    </p:spTree>
    <p:extLst>
      <p:ext uri="{BB962C8B-B14F-4D97-AF65-F5344CB8AC3E}">
        <p14:creationId xmlns:p14="http://schemas.microsoft.com/office/powerpoint/2010/main" val="4024047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69DF7-798B-C417-DF4F-24AFFA0612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15C709-8D13-35A9-8F0E-8BFC26844D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43666E-410E-8AA9-81AF-18508793F5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0F3648-9C69-5FBD-824A-920A31EFBF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28AC2A-13F0-92B4-9ACD-1DA7A67602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4FC0E9-7B7F-71FA-E361-F13D660A7FCE}"/>
              </a:ext>
            </a:extLst>
          </p:cNvPr>
          <p:cNvSpPr>
            <a:spLocks noGrp="1"/>
          </p:cNvSpPr>
          <p:nvPr>
            <p:ph type="dt" sz="half" idx="10"/>
          </p:nvPr>
        </p:nvSpPr>
        <p:spPr/>
        <p:txBody>
          <a:bodyPr/>
          <a:lstStyle/>
          <a:p>
            <a:fld id="{19173D14-7C48-4C4D-8F2E-9487125DD65D}" type="datetimeFigureOut">
              <a:rPr lang="en-US" smtClean="0"/>
              <a:t>7/14/2023</a:t>
            </a:fld>
            <a:endParaRPr lang="en-US"/>
          </a:p>
        </p:txBody>
      </p:sp>
      <p:sp>
        <p:nvSpPr>
          <p:cNvPr id="8" name="Footer Placeholder 7">
            <a:extLst>
              <a:ext uri="{FF2B5EF4-FFF2-40B4-BE49-F238E27FC236}">
                <a16:creationId xmlns:a16="http://schemas.microsoft.com/office/drawing/2014/main" id="{31EDC400-A684-7223-7A49-B3C6BB2DC0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0C04C9-99F1-4061-D169-EB6A402E6194}"/>
              </a:ext>
            </a:extLst>
          </p:cNvPr>
          <p:cNvSpPr>
            <a:spLocks noGrp="1"/>
          </p:cNvSpPr>
          <p:nvPr>
            <p:ph type="sldNum" sz="quarter" idx="12"/>
          </p:nvPr>
        </p:nvSpPr>
        <p:spPr/>
        <p:txBody>
          <a:bodyPr/>
          <a:lstStyle/>
          <a:p>
            <a:fld id="{E1D6598A-6BF7-40E4-AA99-64CBF4977795}" type="slidenum">
              <a:rPr lang="en-US" smtClean="0"/>
              <a:t>‹#›</a:t>
            </a:fld>
            <a:endParaRPr lang="en-US"/>
          </a:p>
        </p:txBody>
      </p:sp>
    </p:spTree>
    <p:extLst>
      <p:ext uri="{BB962C8B-B14F-4D97-AF65-F5344CB8AC3E}">
        <p14:creationId xmlns:p14="http://schemas.microsoft.com/office/powerpoint/2010/main" val="764912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38280-BA53-AA81-6739-B99AB96B53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C9CE7F-3D8C-93CA-C7ED-AE29C4AFCDFE}"/>
              </a:ext>
            </a:extLst>
          </p:cNvPr>
          <p:cNvSpPr>
            <a:spLocks noGrp="1"/>
          </p:cNvSpPr>
          <p:nvPr>
            <p:ph type="dt" sz="half" idx="10"/>
          </p:nvPr>
        </p:nvSpPr>
        <p:spPr/>
        <p:txBody>
          <a:bodyPr/>
          <a:lstStyle/>
          <a:p>
            <a:fld id="{19173D14-7C48-4C4D-8F2E-9487125DD65D}" type="datetimeFigureOut">
              <a:rPr lang="en-US" smtClean="0"/>
              <a:t>7/14/2023</a:t>
            </a:fld>
            <a:endParaRPr lang="en-US"/>
          </a:p>
        </p:txBody>
      </p:sp>
      <p:sp>
        <p:nvSpPr>
          <p:cNvPr id="4" name="Footer Placeholder 3">
            <a:extLst>
              <a:ext uri="{FF2B5EF4-FFF2-40B4-BE49-F238E27FC236}">
                <a16:creationId xmlns:a16="http://schemas.microsoft.com/office/drawing/2014/main" id="{53FC3A7B-7157-D1C7-52E4-415F5E4F82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DE39D5-ACD5-D9AB-0BE6-D98B345BB536}"/>
              </a:ext>
            </a:extLst>
          </p:cNvPr>
          <p:cNvSpPr>
            <a:spLocks noGrp="1"/>
          </p:cNvSpPr>
          <p:nvPr>
            <p:ph type="sldNum" sz="quarter" idx="12"/>
          </p:nvPr>
        </p:nvSpPr>
        <p:spPr/>
        <p:txBody>
          <a:bodyPr/>
          <a:lstStyle/>
          <a:p>
            <a:fld id="{E1D6598A-6BF7-40E4-AA99-64CBF4977795}" type="slidenum">
              <a:rPr lang="en-US" smtClean="0"/>
              <a:t>‹#›</a:t>
            </a:fld>
            <a:endParaRPr lang="en-US"/>
          </a:p>
        </p:txBody>
      </p:sp>
    </p:spTree>
    <p:extLst>
      <p:ext uri="{BB962C8B-B14F-4D97-AF65-F5344CB8AC3E}">
        <p14:creationId xmlns:p14="http://schemas.microsoft.com/office/powerpoint/2010/main" val="1020029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34C5DB-EA6A-8A84-DDA7-ECC590BAD64B}"/>
              </a:ext>
            </a:extLst>
          </p:cNvPr>
          <p:cNvSpPr>
            <a:spLocks noGrp="1"/>
          </p:cNvSpPr>
          <p:nvPr>
            <p:ph type="dt" sz="half" idx="10"/>
          </p:nvPr>
        </p:nvSpPr>
        <p:spPr/>
        <p:txBody>
          <a:bodyPr/>
          <a:lstStyle/>
          <a:p>
            <a:fld id="{19173D14-7C48-4C4D-8F2E-9487125DD65D}" type="datetimeFigureOut">
              <a:rPr lang="en-US" smtClean="0"/>
              <a:t>7/14/2023</a:t>
            </a:fld>
            <a:endParaRPr lang="en-US"/>
          </a:p>
        </p:txBody>
      </p:sp>
      <p:sp>
        <p:nvSpPr>
          <p:cNvPr id="3" name="Footer Placeholder 2">
            <a:extLst>
              <a:ext uri="{FF2B5EF4-FFF2-40B4-BE49-F238E27FC236}">
                <a16:creationId xmlns:a16="http://schemas.microsoft.com/office/drawing/2014/main" id="{4C327B24-8484-0965-4E35-2668C50B9A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08679F-09EC-6A73-D009-89544570C38B}"/>
              </a:ext>
            </a:extLst>
          </p:cNvPr>
          <p:cNvSpPr>
            <a:spLocks noGrp="1"/>
          </p:cNvSpPr>
          <p:nvPr>
            <p:ph type="sldNum" sz="quarter" idx="12"/>
          </p:nvPr>
        </p:nvSpPr>
        <p:spPr/>
        <p:txBody>
          <a:bodyPr/>
          <a:lstStyle/>
          <a:p>
            <a:fld id="{E1D6598A-6BF7-40E4-AA99-64CBF4977795}" type="slidenum">
              <a:rPr lang="en-US" smtClean="0"/>
              <a:t>‹#›</a:t>
            </a:fld>
            <a:endParaRPr lang="en-US"/>
          </a:p>
        </p:txBody>
      </p:sp>
    </p:spTree>
    <p:extLst>
      <p:ext uri="{BB962C8B-B14F-4D97-AF65-F5344CB8AC3E}">
        <p14:creationId xmlns:p14="http://schemas.microsoft.com/office/powerpoint/2010/main" val="4054507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50934-AE77-27E0-84C7-9073A234BB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9B1813-3316-2ECB-9427-6713D54F24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B06BDC-27DC-350D-694D-E225A130C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AA8CC4-0377-23E4-6306-0EC0EB220335}"/>
              </a:ext>
            </a:extLst>
          </p:cNvPr>
          <p:cNvSpPr>
            <a:spLocks noGrp="1"/>
          </p:cNvSpPr>
          <p:nvPr>
            <p:ph type="dt" sz="half" idx="10"/>
          </p:nvPr>
        </p:nvSpPr>
        <p:spPr/>
        <p:txBody>
          <a:bodyPr/>
          <a:lstStyle/>
          <a:p>
            <a:fld id="{19173D14-7C48-4C4D-8F2E-9487125DD65D}" type="datetimeFigureOut">
              <a:rPr lang="en-US" smtClean="0"/>
              <a:t>7/14/2023</a:t>
            </a:fld>
            <a:endParaRPr lang="en-US"/>
          </a:p>
        </p:txBody>
      </p:sp>
      <p:sp>
        <p:nvSpPr>
          <p:cNvPr id="6" name="Footer Placeholder 5">
            <a:extLst>
              <a:ext uri="{FF2B5EF4-FFF2-40B4-BE49-F238E27FC236}">
                <a16:creationId xmlns:a16="http://schemas.microsoft.com/office/drawing/2014/main" id="{66C12CAC-3A7C-1028-61F3-F657084912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331855-123E-6A04-1872-87E9722A0889}"/>
              </a:ext>
            </a:extLst>
          </p:cNvPr>
          <p:cNvSpPr>
            <a:spLocks noGrp="1"/>
          </p:cNvSpPr>
          <p:nvPr>
            <p:ph type="sldNum" sz="quarter" idx="12"/>
          </p:nvPr>
        </p:nvSpPr>
        <p:spPr/>
        <p:txBody>
          <a:bodyPr/>
          <a:lstStyle/>
          <a:p>
            <a:fld id="{E1D6598A-6BF7-40E4-AA99-64CBF4977795}" type="slidenum">
              <a:rPr lang="en-US" smtClean="0"/>
              <a:t>‹#›</a:t>
            </a:fld>
            <a:endParaRPr lang="en-US"/>
          </a:p>
        </p:txBody>
      </p:sp>
    </p:spTree>
    <p:extLst>
      <p:ext uri="{BB962C8B-B14F-4D97-AF65-F5344CB8AC3E}">
        <p14:creationId xmlns:p14="http://schemas.microsoft.com/office/powerpoint/2010/main" val="420666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2F3DE-46D7-21AF-F0A6-C7846997C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E72531-FCF8-7DCF-843F-9459D7063B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AFB042-7B11-ED28-C087-8749BB3A70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81C242-22F9-401A-FA40-2D58C9D8E91E}"/>
              </a:ext>
            </a:extLst>
          </p:cNvPr>
          <p:cNvSpPr>
            <a:spLocks noGrp="1"/>
          </p:cNvSpPr>
          <p:nvPr>
            <p:ph type="dt" sz="half" idx="10"/>
          </p:nvPr>
        </p:nvSpPr>
        <p:spPr/>
        <p:txBody>
          <a:bodyPr/>
          <a:lstStyle/>
          <a:p>
            <a:fld id="{19173D14-7C48-4C4D-8F2E-9487125DD65D}" type="datetimeFigureOut">
              <a:rPr lang="en-US" smtClean="0"/>
              <a:t>7/14/2023</a:t>
            </a:fld>
            <a:endParaRPr lang="en-US"/>
          </a:p>
        </p:txBody>
      </p:sp>
      <p:sp>
        <p:nvSpPr>
          <p:cNvPr id="6" name="Footer Placeholder 5">
            <a:extLst>
              <a:ext uri="{FF2B5EF4-FFF2-40B4-BE49-F238E27FC236}">
                <a16:creationId xmlns:a16="http://schemas.microsoft.com/office/drawing/2014/main" id="{6E73D65D-14D3-52AA-3BE1-7A0575FD5E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83DD93-D39E-468B-E924-B60854BE30B1}"/>
              </a:ext>
            </a:extLst>
          </p:cNvPr>
          <p:cNvSpPr>
            <a:spLocks noGrp="1"/>
          </p:cNvSpPr>
          <p:nvPr>
            <p:ph type="sldNum" sz="quarter" idx="12"/>
          </p:nvPr>
        </p:nvSpPr>
        <p:spPr/>
        <p:txBody>
          <a:bodyPr/>
          <a:lstStyle/>
          <a:p>
            <a:fld id="{E1D6598A-6BF7-40E4-AA99-64CBF4977795}" type="slidenum">
              <a:rPr lang="en-US" smtClean="0"/>
              <a:t>‹#›</a:t>
            </a:fld>
            <a:endParaRPr lang="en-US"/>
          </a:p>
        </p:txBody>
      </p:sp>
    </p:spTree>
    <p:extLst>
      <p:ext uri="{BB962C8B-B14F-4D97-AF65-F5344CB8AC3E}">
        <p14:creationId xmlns:p14="http://schemas.microsoft.com/office/powerpoint/2010/main" val="3671237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3F78B2-DEA1-BAAB-8DFF-9CAA55147B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F7B88C-0BF4-EBEF-DF95-92CCA5DD51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F34B5-386B-19E4-EF31-F27780E000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173D14-7C48-4C4D-8F2E-9487125DD65D}" type="datetimeFigureOut">
              <a:rPr lang="en-US" smtClean="0"/>
              <a:t>7/14/2023</a:t>
            </a:fld>
            <a:endParaRPr lang="en-US"/>
          </a:p>
        </p:txBody>
      </p:sp>
      <p:sp>
        <p:nvSpPr>
          <p:cNvPr id="5" name="Footer Placeholder 4">
            <a:extLst>
              <a:ext uri="{FF2B5EF4-FFF2-40B4-BE49-F238E27FC236}">
                <a16:creationId xmlns:a16="http://schemas.microsoft.com/office/drawing/2014/main" id="{6FBF5FE2-A507-CD64-3399-5F7082FB25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F319A6-281C-AF83-91D0-87E3F592D8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6598A-6BF7-40E4-AA99-64CBF4977795}" type="slidenum">
              <a:rPr lang="en-US" smtClean="0"/>
              <a:t>‹#›</a:t>
            </a:fld>
            <a:endParaRPr lang="en-US"/>
          </a:p>
        </p:txBody>
      </p:sp>
    </p:spTree>
    <p:extLst>
      <p:ext uri="{BB962C8B-B14F-4D97-AF65-F5344CB8AC3E}">
        <p14:creationId xmlns:p14="http://schemas.microsoft.com/office/powerpoint/2010/main" val="2335050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usgamblingsites.com/news/coronavirus-travel-restrictions-set-to-negatively-affect-las-vegas-casinos/"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r20.rs6.net/tn.jsp?f=0014EkteZm3Z9kPet3NsCB-RhubhtwFmPhKwttnTKN0VY_bTDydZjDhF-xZriX6VKikdUHSCA-_9cA-mL0dKv_hl9HMMRGdaFi4CdIOEu99iDW4g1C3MAq_lPIhJ6EFkUOnDkFnXkpqGoHwA6VlYKatLeSri9z31aAM&amp;c=rFqb0ZQO0gcFhjzc-3mc8aHGpKlVNYkPqed-fW3k1QmI2VmGsCOS8A==&amp;ch=sKkDoJj8uoIRVR8Z-LPUas2ESQICJ9of8lCw-4Cpb3KzysTAmm-R_w=="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hyperlink" Target="https://us02web.zoom.us/rec/share/-m3aVhV-YQacIxoUNQ_u_Dalv8egipNl4oMlwVRpr86hXodTzxeHfUH4v4Y_CL7m.6rr9eB2qBplJKjIp" TargetMode="Externa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hyperlink" Target="https://forms.office.com/r/rJWg2hM4gE" TargetMode="External"/><Relationship Id="rId7" Type="http://schemas.openxmlformats.org/officeDocument/2006/relationships/hyperlink" Target="https://www.medalistrx.com/members" TargetMode="External"/><Relationship Id="rId2" Type="http://schemas.openxmlformats.org/officeDocument/2006/relationships/hyperlink" Target="https://www.chcagents.com/so/52OaigTlj/c?w=7qWBR6rZk8lCj_vtl91C7lFyIRsdpXjNRcBsKnrBLT4.eyJ1IjoiaHR0cHM6Ly93d3cuY2hjYWdlbnRzLmNvbS9zby9iMk9hRHU3QjcvYz93PVRCQzV3OWRneTNmbk1GMmR0cWM3d01WelZQQkNYVV9pOURNdEJxRFI1VXMuZXlKMUlqb2lhSFIwY0hNNkx5OTZiMjl0TG5Wekwyb3ZNemN6T0RReU1USXdPU0lzSW5JaU9pSXhaRFF5TkdGbU5TMDVPVEUyTFRRNU4ySXRNbVkxWXkxaE1qTTFObVF3Wm1JME56RWlMQ0p0SWpvaWJXRnBiQ0lzSW1NaU9pSXpaVE00TkRFNU1DMDNNbUUzTFRReVl6TXRPR1F3TXkxaU5EZG1OR0ppTVdWa056Z2lmUSIsInIiOiI0NzY5ZGY5MC1lYWU0LTRkYzctYjY3ZC00NGI4Y2I3OTU4NTEiLCJtIjoibWFpbCIsImMiOiIzZTM4NDE5MC03MmE3LTQyYzMtOGQwMy1iNDdmNGJiMWVkNzgifQ" TargetMode="External"/><Relationship Id="rId1" Type="http://schemas.openxmlformats.org/officeDocument/2006/relationships/slideLayout" Target="../slideLayouts/slideLayout6.xml"/><Relationship Id="rId6" Type="http://schemas.openxmlformats.org/officeDocument/2006/relationships/image" Target="../media/image25.wmf"/><Relationship Id="rId5" Type="http://schemas.openxmlformats.org/officeDocument/2006/relationships/oleObject" Target="../embeddings/oleObject1.bin"/><Relationship Id="rId4" Type="http://schemas.openxmlformats.org/officeDocument/2006/relationships/image" Target="../media/image24.png"/><Relationship Id="rId9" Type="http://schemas.openxmlformats.org/officeDocument/2006/relationships/image" Target="../media/image26.wmf"/></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hyperlink" Target="https://www.yourdailyrenewal.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mailto:tmosley@chcquote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www.hilton.com/en/hotels/clwpthw-homewood-suites-tampa-port-richey/"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urldefense.com/v3/__https:/doi.nv.gov/News_Notices/Press_Releases/JUNE_26,_2023_-_CONSUMER_ALERT__Licensing_Renewal_Email_Scam/__;!!BVBBYdtQKbF7C5E4Krrb!we7AAJQnb529U-xn-JBAZ-6bjnOgPebkHBZwdSeeB34JMacPWBZmLzKNLkzpxW3Zw0iDLdvbNJbhz7pdUA$"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r20.rs6.net/tn.jsp?f=001u4xDccyymCcn7ItLe7n_pfThAJrFIZWkyPr3ZLfuViaFVHUSh-0EsBSlBrlDyq1lwMNjhuf2g0G7jkyCpxK3HceSWNTSEHyCnWpXLBjo0dJLMJ6jrPZ8iLlIcRrWjF63O0bf5wWrZWO2r54TyT1ctg==&amp;c=V_jEe6k7NavimGTVSDx3G-n1Vp0cataMSLjXCNDkUyKot0X_dqvEdA==&amp;ch=NKhBtcY_7WZgapc7MSV7MFZtu8E93tF2TWNawn9nbBhL9PFXbP7LPg==" TargetMode="Externa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E67B79-8DE6-B595-F04C-C1B0FD058F78}"/>
              </a:ext>
            </a:extLst>
          </p:cNvPr>
          <p:cNvPicPr>
            <a:picLocks noChangeAspect="1"/>
          </p:cNvPicPr>
          <p:nvPr/>
        </p:nvPicPr>
        <p:blipFill>
          <a:blip r:embed="rId4"/>
          <a:stretch>
            <a:fillRect/>
          </a:stretch>
        </p:blipFill>
        <p:spPr>
          <a:xfrm>
            <a:off x="346648" y="637954"/>
            <a:ext cx="4099919" cy="3250258"/>
          </a:xfrm>
          <a:prstGeom prst="rect">
            <a:avLst/>
          </a:prstGeom>
        </p:spPr>
      </p:pic>
      <p:sp>
        <p:nvSpPr>
          <p:cNvPr id="5" name="TextBox 4">
            <a:extLst>
              <a:ext uri="{FF2B5EF4-FFF2-40B4-BE49-F238E27FC236}">
                <a16:creationId xmlns:a16="http://schemas.microsoft.com/office/drawing/2014/main" id="{8F19AEE0-B08C-680A-E808-C9559882F406}"/>
              </a:ext>
            </a:extLst>
          </p:cNvPr>
          <p:cNvSpPr txBox="1"/>
          <p:nvPr/>
        </p:nvSpPr>
        <p:spPr>
          <a:xfrm>
            <a:off x="116959" y="3239626"/>
            <a:ext cx="5075958" cy="1938992"/>
          </a:xfrm>
          <a:prstGeom prst="rect">
            <a:avLst/>
          </a:prstGeom>
          <a:noFill/>
        </p:spPr>
        <p:txBody>
          <a:bodyPr wrap="square">
            <a:spAutoFit/>
          </a:bodyPr>
          <a:lstStyle/>
          <a:p>
            <a:pPr algn="ctr"/>
            <a:r>
              <a:rPr lang="en-US" sz="2400" b="1" dirty="0">
                <a:solidFill>
                  <a:schemeClr val="accent2">
                    <a:lumMod val="50000"/>
                  </a:schemeClr>
                </a:solidFill>
                <a:latin typeface="Bahnschrift" panose="020B0502040204020203" pitchFamily="34" charset="0"/>
              </a:rPr>
              <a:t>JK Agent Sales Training Call</a:t>
            </a:r>
          </a:p>
          <a:p>
            <a:pPr algn="ctr"/>
            <a:r>
              <a:rPr lang="en-US" sz="2400" b="1" dirty="0">
                <a:solidFill>
                  <a:schemeClr val="accent2">
                    <a:lumMod val="50000"/>
                  </a:schemeClr>
                </a:solidFill>
                <a:latin typeface="Bahnschrift" panose="020B0502040204020203" pitchFamily="34" charset="0"/>
              </a:rPr>
              <a:t>Thursday, July 13, 2023</a:t>
            </a:r>
          </a:p>
          <a:p>
            <a:pPr algn="ctr"/>
            <a:r>
              <a:rPr lang="en-US" sz="2400" b="1" dirty="0">
                <a:solidFill>
                  <a:schemeClr val="accent2">
                    <a:lumMod val="50000"/>
                  </a:schemeClr>
                </a:solidFill>
                <a:latin typeface="Bahnschrift" panose="020B0502040204020203" pitchFamily="34" charset="0"/>
              </a:rPr>
              <a:t>1 PM CST</a:t>
            </a:r>
          </a:p>
          <a:p>
            <a:pPr algn="ctr"/>
            <a:r>
              <a:rPr lang="en-US" sz="2400" b="1" dirty="0">
                <a:solidFill>
                  <a:schemeClr val="accent2">
                    <a:lumMod val="50000"/>
                  </a:schemeClr>
                </a:solidFill>
                <a:latin typeface="Bahnschrift" panose="020B0502040204020203" pitchFamily="34" charset="0"/>
              </a:rPr>
              <a:t>Zoom Meeting Link: </a:t>
            </a:r>
            <a:r>
              <a:rPr lang="en-US" sz="2400" b="1" dirty="0">
                <a:solidFill>
                  <a:schemeClr val="accent1"/>
                </a:solidFill>
                <a:latin typeface="Bahnschrift" panose="020B0502040204020203" pitchFamily="34" charset="0"/>
              </a:rPr>
              <a:t>https://zoom.us/j/3738421209</a:t>
            </a:r>
          </a:p>
        </p:txBody>
      </p:sp>
    </p:spTree>
    <p:extLst>
      <p:ext uri="{BB962C8B-B14F-4D97-AF65-F5344CB8AC3E}">
        <p14:creationId xmlns:p14="http://schemas.microsoft.com/office/powerpoint/2010/main" val="1666939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4323011-3CF0-C988-7CE3-6844098082BC}"/>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HST Medicare</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We are happy to announce that </a:t>
            </a:r>
            <a:r>
              <a:rPr kumimoji="0" lang="en-US" sz="13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AHIP 2024 is LIVE today</a:t>
            </a:r>
            <a:r>
              <a:rPr kumimoji="0" lang="en-US" sz="13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You may use the link below to access the exam with an embedded discount. The link should ask you to pay $125. No discount code is needed. Let's get AHIP and Carrier certifications completed as soon as possible! </a:t>
            </a:r>
            <a:r>
              <a:rPr kumimoji="0" lang="en-US" sz="1300" b="1" i="0" u="sng" strike="noStrike" kern="1200" cap="none" spc="0" normalizeH="0" baseline="0" noProof="0" dirty="0">
                <a:ln>
                  <a:noFill/>
                </a:ln>
                <a:solidFill>
                  <a:prstClr val="black"/>
                </a:solidFill>
                <a:effectLst/>
                <a:uLnTx/>
                <a:uFillTx/>
                <a:latin typeface="Calibri" panose="020F0502020204030204"/>
                <a:ea typeface="+mn-ea"/>
                <a:cs typeface="+mn-cs"/>
                <a:hlinkClick r:id="rId2" tooltip="This external link will open in a new window"/>
              </a:rPr>
              <a:t>www.jsamedicareahip.com</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b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AHIP Reimbursement Program:</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Must have 2 Medicare MAPD contracts through HST (ex. UHC, Humana)</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Must email a copy of your completed certificate to training@myhst.com, along with letting them know what 2 MAPD contracts you hold with us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Reimbursement is ONE time only, your first time taking the exam with HST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Training Assistance:</a:t>
            </a:r>
            <a:endParaRPr kumimoji="0" lang="en-US" sz="13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If you take the exam one time and do not pass, please reach out to training@myhst.com for assistance.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b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If you have additional questions, please reach out to a team member below.</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b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Sherri Miller, </a:t>
            </a: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smiof@allstate.com</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Monika </a:t>
            </a:r>
            <a:r>
              <a:rPr kumimoji="0" 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Molinski</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monika.molinski@ngic.com</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7033863-5113-3332-77B2-BF553AC758A5}"/>
              </a:ext>
            </a:extLst>
          </p:cNvPr>
          <p:cNvPicPr>
            <a:picLocks noChangeAspect="1"/>
          </p:cNvPicPr>
          <p:nvPr/>
        </p:nvPicPr>
        <p:blipFill>
          <a:blip r:embed="rId3"/>
          <a:stretch>
            <a:fillRect/>
          </a:stretch>
        </p:blipFill>
        <p:spPr>
          <a:xfrm>
            <a:off x="238721" y="2190157"/>
            <a:ext cx="3560373" cy="1444877"/>
          </a:xfrm>
          <a:prstGeom prst="rect">
            <a:avLst/>
          </a:prstGeom>
        </p:spPr>
      </p:pic>
    </p:spTree>
    <p:extLst>
      <p:ext uri="{BB962C8B-B14F-4D97-AF65-F5344CB8AC3E}">
        <p14:creationId xmlns:p14="http://schemas.microsoft.com/office/powerpoint/2010/main" val="153003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4E7C36-4DBE-10D3-B5DA-EE98E6DD4A5C}"/>
              </a:ext>
            </a:extLst>
          </p:cNvPr>
          <p:cNvPicPr>
            <a:picLocks noChangeAspect="1"/>
          </p:cNvPicPr>
          <p:nvPr/>
        </p:nvPicPr>
        <p:blipFill>
          <a:blip r:embed="rId2"/>
          <a:stretch>
            <a:fillRect/>
          </a:stretch>
        </p:blipFill>
        <p:spPr>
          <a:xfrm>
            <a:off x="3271443" y="0"/>
            <a:ext cx="5649113" cy="2162477"/>
          </a:xfrm>
          <a:prstGeom prst="rect">
            <a:avLst/>
          </a:prstGeom>
        </p:spPr>
      </p:pic>
      <p:sp>
        <p:nvSpPr>
          <p:cNvPr id="10" name="TextBox 9">
            <a:extLst>
              <a:ext uri="{FF2B5EF4-FFF2-40B4-BE49-F238E27FC236}">
                <a16:creationId xmlns:a16="http://schemas.microsoft.com/office/drawing/2014/main" id="{76B87B7F-A70A-5B41-89EA-C32783C9BF12}"/>
              </a:ext>
            </a:extLst>
          </p:cNvPr>
          <p:cNvSpPr txBox="1"/>
          <p:nvPr/>
        </p:nvSpPr>
        <p:spPr>
          <a:xfrm>
            <a:off x="1480320" y="4049192"/>
            <a:ext cx="2826909" cy="1200329"/>
          </a:xfrm>
          <a:prstGeom prst="rect">
            <a:avLst/>
          </a:prstGeom>
          <a:noFill/>
        </p:spPr>
        <p:txBody>
          <a:bodyPr wrap="square">
            <a:spAutoFit/>
          </a:bodyPr>
          <a:lstStyle/>
          <a:p>
            <a:pPr algn="ctr"/>
            <a:r>
              <a:rPr lang="en-US" sz="2400" dirty="0"/>
              <a:t>Allstate – HSA STM Plans</a:t>
            </a:r>
          </a:p>
          <a:p>
            <a:pPr algn="ctr"/>
            <a:r>
              <a:rPr lang="en-US" sz="2400" dirty="0"/>
              <a:t>COMING SOON</a:t>
            </a:r>
          </a:p>
        </p:txBody>
      </p:sp>
      <p:pic>
        <p:nvPicPr>
          <p:cNvPr id="2" name="Picture 1">
            <a:extLst>
              <a:ext uri="{FF2B5EF4-FFF2-40B4-BE49-F238E27FC236}">
                <a16:creationId xmlns:a16="http://schemas.microsoft.com/office/drawing/2014/main" id="{54F4C44F-9A51-BBF6-053C-1344001F4D40}"/>
              </a:ext>
            </a:extLst>
          </p:cNvPr>
          <p:cNvPicPr>
            <a:picLocks noChangeAspect="1"/>
          </p:cNvPicPr>
          <p:nvPr/>
        </p:nvPicPr>
        <p:blipFill>
          <a:blip r:embed="rId3"/>
          <a:stretch>
            <a:fillRect/>
          </a:stretch>
        </p:blipFill>
        <p:spPr>
          <a:xfrm>
            <a:off x="6303965" y="2380626"/>
            <a:ext cx="5496892" cy="3202275"/>
          </a:xfrm>
          <a:prstGeom prst="rect">
            <a:avLst/>
          </a:prstGeom>
        </p:spPr>
      </p:pic>
      <p:sp>
        <p:nvSpPr>
          <p:cNvPr id="3" name="TextBox 2">
            <a:extLst>
              <a:ext uri="{FF2B5EF4-FFF2-40B4-BE49-F238E27FC236}">
                <a16:creationId xmlns:a16="http://schemas.microsoft.com/office/drawing/2014/main" id="{8FCDD8D5-4AC1-7D33-BBF2-652763A05A43}"/>
              </a:ext>
            </a:extLst>
          </p:cNvPr>
          <p:cNvSpPr txBox="1"/>
          <p:nvPr/>
        </p:nvSpPr>
        <p:spPr>
          <a:xfrm>
            <a:off x="391143" y="2505670"/>
            <a:ext cx="5722720"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Allstate is launching HSA compatible plans</a:t>
            </a:r>
          </a:p>
          <a:p>
            <a:pPr marL="285750" indent="-285750">
              <a:buFont typeface="Arial" panose="020B0604020202020204" pitchFamily="34" charset="0"/>
              <a:buChar char="•"/>
            </a:pPr>
            <a:r>
              <a:rPr lang="en-US" sz="2400" dirty="0"/>
              <a:t>Current Set for July 27</a:t>
            </a:r>
            <a:r>
              <a:rPr lang="en-US" sz="2400" baseline="30000" dirty="0"/>
              <a:t>th</a:t>
            </a:r>
            <a:r>
              <a:rPr lang="en-US" sz="2400" dirty="0"/>
              <a:t> release</a:t>
            </a:r>
          </a:p>
          <a:p>
            <a:pPr marL="285750" indent="-285750">
              <a:buFont typeface="Arial" panose="020B0604020202020204" pitchFamily="34" charset="0"/>
              <a:buChar char="•"/>
            </a:pPr>
            <a:r>
              <a:rPr lang="en-US" sz="2400" dirty="0"/>
              <a:t>Training &amp; more information to come</a:t>
            </a:r>
          </a:p>
        </p:txBody>
      </p:sp>
    </p:spTree>
    <p:extLst>
      <p:ext uri="{BB962C8B-B14F-4D97-AF65-F5344CB8AC3E}">
        <p14:creationId xmlns:p14="http://schemas.microsoft.com/office/powerpoint/2010/main" val="2877922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for a company&#10;&#10;Description automatically generated">
            <a:extLst>
              <a:ext uri="{FF2B5EF4-FFF2-40B4-BE49-F238E27FC236}">
                <a16:creationId xmlns:a16="http://schemas.microsoft.com/office/drawing/2014/main" id="{284354FD-22E3-5585-0D3C-541D6F4C377C}"/>
              </a:ext>
            </a:extLst>
          </p:cNvPr>
          <p:cNvPicPr>
            <a:picLocks noChangeAspect="1"/>
          </p:cNvPicPr>
          <p:nvPr/>
        </p:nvPicPr>
        <p:blipFill rotWithShape="1">
          <a:blip r:embed="rId2"/>
          <a:srcRect l="1982" r="1588" b="-1"/>
          <a:stretch/>
        </p:blipFill>
        <p:spPr>
          <a:xfrm>
            <a:off x="643467" y="643467"/>
            <a:ext cx="5372099" cy="5571066"/>
          </a:xfrm>
          <a:prstGeom prst="rect">
            <a:avLst/>
          </a:prstGeom>
        </p:spPr>
      </p:pic>
      <p:pic>
        <p:nvPicPr>
          <p:cNvPr id="4" name="Picture 3" descr="A red sign with white text&#10;&#10;Description automatically generated">
            <a:extLst>
              <a:ext uri="{FF2B5EF4-FFF2-40B4-BE49-F238E27FC236}">
                <a16:creationId xmlns:a16="http://schemas.microsoft.com/office/drawing/2014/main" id="{006B4CC6-3E3E-DB44-477E-8FBC13034AA4}"/>
              </a:ext>
            </a:extLst>
          </p:cNvPr>
          <p:cNvPicPr>
            <a:picLocks noChangeAspect="1"/>
          </p:cNvPicPr>
          <p:nvPr/>
        </p:nvPicPr>
        <p:blipFill rotWithShape="1">
          <a:blip r:embed="rId3"/>
          <a:srcRect t="11233" r="-2" b="-2"/>
          <a:stretch/>
        </p:blipFill>
        <p:spPr>
          <a:xfrm>
            <a:off x="6176432" y="643467"/>
            <a:ext cx="5372100" cy="5571066"/>
          </a:xfrm>
          <a:prstGeom prst="rect">
            <a:avLst/>
          </a:prstGeom>
        </p:spPr>
      </p:pic>
    </p:spTree>
    <p:extLst>
      <p:ext uri="{BB962C8B-B14F-4D97-AF65-F5344CB8AC3E}">
        <p14:creationId xmlns:p14="http://schemas.microsoft.com/office/powerpoint/2010/main" val="1888129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ECEAC-50B6-FEED-3DB8-0606437A266A}"/>
              </a:ext>
            </a:extLst>
          </p:cNvPr>
          <p:cNvSpPr>
            <a:spLocks noGrp="1"/>
          </p:cNvSpPr>
          <p:nvPr>
            <p:ph type="title"/>
          </p:nvPr>
        </p:nvSpPr>
        <p:spPr>
          <a:xfrm>
            <a:off x="1043631" y="809898"/>
            <a:ext cx="10173010" cy="1554480"/>
          </a:xfrm>
        </p:spPr>
        <p:txBody>
          <a:bodyPr anchor="ctr">
            <a:normAutofit/>
          </a:bodyPr>
          <a:lstStyle/>
          <a:p>
            <a:br>
              <a:rPr lang="en-US" sz="3400"/>
            </a:br>
            <a:r>
              <a:rPr lang="en-US" sz="3400"/>
              <a:t>IHP CANCELLATIONS June 2023 – Present</a:t>
            </a:r>
            <a:br>
              <a:rPr lang="en-US" sz="3400"/>
            </a:br>
            <a:endParaRPr lang="en-US" sz="3400"/>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C8F95D4E-6B9A-E982-539A-9F02A6027B64}"/>
              </a:ext>
            </a:extLst>
          </p:cNvPr>
          <p:cNvGraphicFramePr>
            <a:graphicFrameLocks noGrp="1"/>
          </p:cNvGraphicFramePr>
          <p:nvPr>
            <p:ph idx="1"/>
            <p:extLst>
              <p:ext uri="{D42A27DB-BD31-4B8C-83A1-F6EECF244321}">
                <p14:modId xmlns:p14="http://schemas.microsoft.com/office/powerpoint/2010/main" val="516885619"/>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EFDBE7EC-2F33-5051-877E-D307AB469392}"/>
              </a:ext>
            </a:extLst>
          </p:cNvPr>
          <p:cNvPicPr>
            <a:picLocks noChangeAspect="1"/>
          </p:cNvPicPr>
          <p:nvPr/>
        </p:nvPicPr>
        <p:blipFill>
          <a:blip r:embed="rId7"/>
          <a:stretch>
            <a:fillRect/>
          </a:stretch>
        </p:blipFill>
        <p:spPr>
          <a:xfrm>
            <a:off x="8249697" y="611778"/>
            <a:ext cx="3609975" cy="1752600"/>
          </a:xfrm>
          <a:prstGeom prst="rect">
            <a:avLst/>
          </a:prstGeom>
        </p:spPr>
      </p:pic>
    </p:spTree>
    <p:extLst>
      <p:ext uri="{BB962C8B-B14F-4D97-AF65-F5344CB8AC3E}">
        <p14:creationId xmlns:p14="http://schemas.microsoft.com/office/powerpoint/2010/main" val="1498914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DD3B-7F53-B3E1-ACE8-705E13484D0E}"/>
              </a:ext>
            </a:extLst>
          </p:cNvPr>
          <p:cNvSpPr>
            <a:spLocks noGrp="1"/>
          </p:cNvSpPr>
          <p:nvPr>
            <p:ph type="title"/>
          </p:nvPr>
        </p:nvSpPr>
        <p:spPr>
          <a:xfrm>
            <a:off x="845179" y="176124"/>
            <a:ext cx="10515600" cy="1325563"/>
          </a:xfrm>
        </p:spPr>
        <p:txBody>
          <a:bodyPr/>
          <a:lstStyle/>
          <a:p>
            <a:pPr algn="ctr"/>
            <a:r>
              <a:rPr lang="en-US" b="1" dirty="0"/>
              <a:t>CHC Life Department</a:t>
            </a:r>
          </a:p>
        </p:txBody>
      </p:sp>
      <p:sp>
        <p:nvSpPr>
          <p:cNvPr id="6" name="TextBox 5">
            <a:extLst>
              <a:ext uri="{FF2B5EF4-FFF2-40B4-BE49-F238E27FC236}">
                <a16:creationId xmlns:a16="http://schemas.microsoft.com/office/drawing/2014/main" id="{C0C145B1-6431-BEFA-625F-BE8761E4A76F}"/>
              </a:ext>
            </a:extLst>
          </p:cNvPr>
          <p:cNvSpPr txBox="1"/>
          <p:nvPr/>
        </p:nvSpPr>
        <p:spPr>
          <a:xfrm>
            <a:off x="3626991" y="2410952"/>
            <a:ext cx="4704099" cy="369332"/>
          </a:xfrm>
          <a:prstGeom prst="rect">
            <a:avLst/>
          </a:prstGeom>
          <a:noFill/>
        </p:spPr>
        <p:txBody>
          <a:bodyPr wrap="square">
            <a:spAutoFit/>
          </a:bodyPr>
          <a:lstStyle/>
          <a:p>
            <a:r>
              <a:rPr lang="en-US" dirty="0">
                <a:solidFill>
                  <a:schemeClr val="accent1"/>
                </a:solidFill>
              </a:rPr>
              <a:t>https://www.chcagents.com/quility-contracting</a:t>
            </a:r>
          </a:p>
        </p:txBody>
      </p:sp>
      <p:pic>
        <p:nvPicPr>
          <p:cNvPr id="10" name="Picture 9">
            <a:extLst>
              <a:ext uri="{FF2B5EF4-FFF2-40B4-BE49-F238E27FC236}">
                <a16:creationId xmlns:a16="http://schemas.microsoft.com/office/drawing/2014/main" id="{E36A0B5D-16F8-C0FA-971C-18A0F8C1299F}"/>
              </a:ext>
            </a:extLst>
          </p:cNvPr>
          <p:cNvPicPr>
            <a:picLocks noChangeAspect="1"/>
          </p:cNvPicPr>
          <p:nvPr/>
        </p:nvPicPr>
        <p:blipFill>
          <a:blip r:embed="rId2"/>
          <a:stretch>
            <a:fillRect/>
          </a:stretch>
        </p:blipFill>
        <p:spPr>
          <a:xfrm>
            <a:off x="6794205" y="3013001"/>
            <a:ext cx="5250821" cy="1371600"/>
          </a:xfrm>
          <a:prstGeom prst="rect">
            <a:avLst/>
          </a:prstGeom>
        </p:spPr>
      </p:pic>
      <p:pic>
        <p:nvPicPr>
          <p:cNvPr id="12" name="Picture 11">
            <a:extLst>
              <a:ext uri="{FF2B5EF4-FFF2-40B4-BE49-F238E27FC236}">
                <a16:creationId xmlns:a16="http://schemas.microsoft.com/office/drawing/2014/main" id="{0B6D1AFB-DB89-21B2-4724-30412EEA1CD2}"/>
              </a:ext>
            </a:extLst>
          </p:cNvPr>
          <p:cNvPicPr>
            <a:picLocks noChangeAspect="1"/>
          </p:cNvPicPr>
          <p:nvPr/>
        </p:nvPicPr>
        <p:blipFill>
          <a:blip r:embed="rId3"/>
          <a:stretch>
            <a:fillRect/>
          </a:stretch>
        </p:blipFill>
        <p:spPr>
          <a:xfrm>
            <a:off x="146974" y="3013001"/>
            <a:ext cx="5667375" cy="1371600"/>
          </a:xfrm>
          <a:prstGeom prst="rect">
            <a:avLst/>
          </a:prstGeom>
        </p:spPr>
      </p:pic>
      <p:pic>
        <p:nvPicPr>
          <p:cNvPr id="14" name="Picture 13">
            <a:extLst>
              <a:ext uri="{FF2B5EF4-FFF2-40B4-BE49-F238E27FC236}">
                <a16:creationId xmlns:a16="http://schemas.microsoft.com/office/drawing/2014/main" id="{05C524CA-3633-15AE-A9BB-3F8165390BDD}"/>
              </a:ext>
            </a:extLst>
          </p:cNvPr>
          <p:cNvPicPr>
            <a:picLocks noChangeAspect="1"/>
          </p:cNvPicPr>
          <p:nvPr/>
        </p:nvPicPr>
        <p:blipFill>
          <a:blip r:embed="rId4"/>
          <a:stretch>
            <a:fillRect/>
          </a:stretch>
        </p:blipFill>
        <p:spPr>
          <a:xfrm>
            <a:off x="4226441" y="1334944"/>
            <a:ext cx="3505200" cy="1000125"/>
          </a:xfrm>
          <a:prstGeom prst="rect">
            <a:avLst/>
          </a:prstGeom>
        </p:spPr>
      </p:pic>
      <p:sp>
        <p:nvSpPr>
          <p:cNvPr id="16" name="TextBox 15">
            <a:extLst>
              <a:ext uri="{FF2B5EF4-FFF2-40B4-BE49-F238E27FC236}">
                <a16:creationId xmlns:a16="http://schemas.microsoft.com/office/drawing/2014/main" id="{39B6DFE8-5613-C7E7-9383-94335DD117A8}"/>
              </a:ext>
            </a:extLst>
          </p:cNvPr>
          <p:cNvSpPr txBox="1"/>
          <p:nvPr/>
        </p:nvSpPr>
        <p:spPr>
          <a:xfrm>
            <a:off x="316318" y="4432652"/>
            <a:ext cx="5074389" cy="369332"/>
          </a:xfrm>
          <a:prstGeom prst="rect">
            <a:avLst/>
          </a:prstGeom>
          <a:noFill/>
        </p:spPr>
        <p:txBody>
          <a:bodyPr wrap="square">
            <a:spAutoFit/>
          </a:bodyPr>
          <a:lstStyle/>
          <a:p>
            <a:pPr algn="ctr"/>
            <a:r>
              <a:rPr lang="en-US" dirty="0">
                <a:solidFill>
                  <a:schemeClr val="accent1"/>
                </a:solidFill>
              </a:rPr>
              <a:t>https://www.chcagents.com/hero-life-contracting</a:t>
            </a:r>
          </a:p>
        </p:txBody>
      </p:sp>
      <p:sp>
        <p:nvSpPr>
          <p:cNvPr id="18" name="TextBox 17">
            <a:extLst>
              <a:ext uri="{FF2B5EF4-FFF2-40B4-BE49-F238E27FC236}">
                <a16:creationId xmlns:a16="http://schemas.microsoft.com/office/drawing/2014/main" id="{C31B67B1-D5CA-24C3-DBCD-6C9C86BAE87D}"/>
              </a:ext>
            </a:extLst>
          </p:cNvPr>
          <p:cNvSpPr txBox="1"/>
          <p:nvPr/>
        </p:nvSpPr>
        <p:spPr>
          <a:xfrm>
            <a:off x="6882420" y="4432652"/>
            <a:ext cx="5074389" cy="369332"/>
          </a:xfrm>
          <a:prstGeom prst="rect">
            <a:avLst/>
          </a:prstGeom>
          <a:noFill/>
        </p:spPr>
        <p:txBody>
          <a:bodyPr wrap="square">
            <a:spAutoFit/>
          </a:bodyPr>
          <a:lstStyle/>
          <a:p>
            <a:pPr algn="ctr"/>
            <a:r>
              <a:rPr lang="en-US" dirty="0">
                <a:solidFill>
                  <a:schemeClr val="accent1"/>
                </a:solidFill>
              </a:rPr>
              <a:t>https://www.chcagents.com/plumlifecontracting</a:t>
            </a:r>
          </a:p>
        </p:txBody>
      </p:sp>
      <p:sp>
        <p:nvSpPr>
          <p:cNvPr id="20" name="TextBox 19">
            <a:extLst>
              <a:ext uri="{FF2B5EF4-FFF2-40B4-BE49-F238E27FC236}">
                <a16:creationId xmlns:a16="http://schemas.microsoft.com/office/drawing/2014/main" id="{66370DDF-5538-9254-136D-A0B6E8D8225D}"/>
              </a:ext>
            </a:extLst>
          </p:cNvPr>
          <p:cNvSpPr txBox="1"/>
          <p:nvPr/>
        </p:nvSpPr>
        <p:spPr>
          <a:xfrm>
            <a:off x="1998921" y="5934670"/>
            <a:ext cx="8399721" cy="923330"/>
          </a:xfrm>
          <a:prstGeom prst="rect">
            <a:avLst/>
          </a:prstGeom>
          <a:noFill/>
        </p:spPr>
        <p:txBody>
          <a:bodyPr wrap="square">
            <a:spAutoFit/>
          </a:bodyPr>
          <a:lstStyle/>
          <a:p>
            <a:r>
              <a:rPr lang="en-US" dirty="0">
                <a:solidFill>
                  <a:schemeClr val="accent1"/>
                </a:solidFill>
                <a:hlinkClick r:id="rId5"/>
              </a:rPr>
              <a:t>https://us02web.zoom.us/rec/share/-m3aVhV-YQacIxoUNQ_u_Dalv8egipNl4oMlwVRpr86hXodTzxeHfUH4v4Y_CL7m.6rr9eB2qBplJKjIp</a:t>
            </a:r>
            <a:endParaRPr lang="en-US" dirty="0">
              <a:solidFill>
                <a:schemeClr val="accent1"/>
              </a:solidFill>
            </a:endParaRPr>
          </a:p>
          <a:p>
            <a:endParaRPr lang="en-US" dirty="0">
              <a:solidFill>
                <a:schemeClr val="accent1"/>
              </a:solidFill>
            </a:endParaRPr>
          </a:p>
        </p:txBody>
      </p:sp>
      <p:sp>
        <p:nvSpPr>
          <p:cNvPr id="21" name="Rectangle 20">
            <a:extLst>
              <a:ext uri="{FF2B5EF4-FFF2-40B4-BE49-F238E27FC236}">
                <a16:creationId xmlns:a16="http://schemas.microsoft.com/office/drawing/2014/main" id="{901E196D-71E6-C5C3-7ADB-9DA6D6678555}"/>
              </a:ext>
            </a:extLst>
          </p:cNvPr>
          <p:cNvSpPr/>
          <p:nvPr/>
        </p:nvSpPr>
        <p:spPr>
          <a:xfrm>
            <a:off x="535461" y="5103673"/>
            <a:ext cx="11135035" cy="830997"/>
          </a:xfrm>
          <a:prstGeom prst="rect">
            <a:avLst/>
          </a:prstGeom>
          <a:noFill/>
        </p:spPr>
        <p:txBody>
          <a:bodyPr wrap="non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rPr>
              <a:t>Life Platform and Contracting Recorded Link</a:t>
            </a:r>
          </a:p>
        </p:txBody>
      </p:sp>
    </p:spTree>
    <p:extLst>
      <p:ext uri="{BB962C8B-B14F-4D97-AF65-F5344CB8AC3E}">
        <p14:creationId xmlns:p14="http://schemas.microsoft.com/office/powerpoint/2010/main" val="3724596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6B2EF-688A-E2D0-97A7-2AC88F640F7F}"/>
              </a:ext>
            </a:extLst>
          </p:cNvPr>
          <p:cNvSpPr>
            <a:spLocks noGrp="1"/>
          </p:cNvSpPr>
          <p:nvPr>
            <p:ph type="title"/>
          </p:nvPr>
        </p:nvSpPr>
        <p:spPr>
          <a:xfrm>
            <a:off x="849717" y="902302"/>
            <a:ext cx="10515600" cy="844838"/>
          </a:xfrm>
        </p:spPr>
        <p:txBody>
          <a:bodyPr/>
          <a:lstStyle/>
          <a:p>
            <a:r>
              <a:rPr lang="en-US" dirty="0"/>
              <a:t>CHC Exclusive Carrier – America’s Choice</a:t>
            </a:r>
          </a:p>
        </p:txBody>
      </p:sp>
      <p:sp>
        <p:nvSpPr>
          <p:cNvPr id="4" name="TextBox 3">
            <a:extLst>
              <a:ext uri="{FF2B5EF4-FFF2-40B4-BE49-F238E27FC236}">
                <a16:creationId xmlns:a16="http://schemas.microsoft.com/office/drawing/2014/main" id="{6FD0110F-B127-FE1E-4BD9-21557A86221E}"/>
              </a:ext>
            </a:extLst>
          </p:cNvPr>
          <p:cNvSpPr txBox="1"/>
          <p:nvPr/>
        </p:nvSpPr>
        <p:spPr>
          <a:xfrm>
            <a:off x="598966" y="4809922"/>
            <a:ext cx="4919330" cy="1877437"/>
          </a:xfrm>
          <a:prstGeom prst="rect">
            <a:avLst/>
          </a:prstGeom>
          <a:noFill/>
        </p:spPr>
        <p:txBody>
          <a:bodyPr wrap="square">
            <a:spAutoFit/>
          </a:bodyPr>
          <a:lstStyle/>
          <a:p>
            <a:pPr algn="ctr"/>
            <a:r>
              <a:rPr lang="en-US" sz="4000" dirty="0">
                <a:solidFill>
                  <a:srgbClr val="000000"/>
                </a:solidFill>
                <a:latin typeface="times new roman" panose="02020603050405020304" pitchFamily="18" charset="0"/>
              </a:rPr>
              <a:t>America’s Choice Commissions</a:t>
            </a:r>
            <a:endParaRPr lang="en-US" sz="4000" b="0" i="0" dirty="0">
              <a:solidFill>
                <a:srgbClr val="000000"/>
              </a:solidFill>
              <a:effectLst/>
              <a:latin typeface="times new roman" panose="02020603050405020304" pitchFamily="18" charset="0"/>
            </a:endParaRPr>
          </a:p>
          <a:p>
            <a:pPr algn="ctr"/>
            <a:r>
              <a:rPr lang="en-US" dirty="0">
                <a:solidFill>
                  <a:srgbClr val="000000"/>
                </a:solidFill>
                <a:latin typeface="times new roman" panose="02020603050405020304" pitchFamily="18" charset="0"/>
              </a:rPr>
              <a:t>W</a:t>
            </a:r>
            <a:r>
              <a:rPr lang="en-US" sz="1800" b="0" i="0" dirty="0">
                <a:solidFill>
                  <a:srgbClr val="000000"/>
                </a:solidFill>
                <a:effectLst/>
                <a:latin typeface="times new roman" panose="02020603050405020304" pitchFamily="18" charset="0"/>
              </a:rPr>
              <a:t>ill pay on the 21st this month </a:t>
            </a:r>
          </a:p>
          <a:p>
            <a:pPr algn="ctr"/>
            <a:r>
              <a:rPr lang="en-US" dirty="0">
                <a:solidFill>
                  <a:srgbClr val="000000"/>
                </a:solidFill>
                <a:latin typeface="times new roman" panose="02020603050405020304" pitchFamily="18" charset="0"/>
              </a:rPr>
              <a:t>Future Payment Dates will be the 14</a:t>
            </a:r>
            <a:r>
              <a:rPr lang="en-US" baseline="30000" dirty="0">
                <a:solidFill>
                  <a:srgbClr val="000000"/>
                </a:solidFill>
                <a:latin typeface="times new roman" panose="02020603050405020304" pitchFamily="18" charset="0"/>
              </a:rPr>
              <a:t>th</a:t>
            </a:r>
            <a:r>
              <a:rPr lang="en-US" dirty="0">
                <a:solidFill>
                  <a:srgbClr val="000000"/>
                </a:solidFill>
                <a:latin typeface="times new roman" panose="02020603050405020304" pitchFamily="18" charset="0"/>
              </a:rPr>
              <a:t> of the month</a:t>
            </a:r>
            <a:endParaRPr lang="en-US" sz="1800" b="0" i="0" dirty="0">
              <a:solidFill>
                <a:srgbClr val="000000"/>
              </a:solidFill>
              <a:effectLst/>
              <a:latin typeface="times new roman" panose="02020603050405020304" pitchFamily="18" charset="0"/>
            </a:endParaRPr>
          </a:p>
        </p:txBody>
      </p:sp>
      <p:sp>
        <p:nvSpPr>
          <p:cNvPr id="5" name="TextBox 4">
            <a:extLst>
              <a:ext uri="{FF2B5EF4-FFF2-40B4-BE49-F238E27FC236}">
                <a16:creationId xmlns:a16="http://schemas.microsoft.com/office/drawing/2014/main" id="{6E2C9DC3-8B15-1644-7684-1919607B758D}"/>
              </a:ext>
            </a:extLst>
          </p:cNvPr>
          <p:cNvSpPr txBox="1"/>
          <p:nvPr/>
        </p:nvSpPr>
        <p:spPr>
          <a:xfrm>
            <a:off x="9745" y="1947600"/>
            <a:ext cx="6097772" cy="2862322"/>
          </a:xfrm>
          <a:prstGeom prst="rect">
            <a:avLst/>
          </a:prstGeom>
          <a:noFill/>
        </p:spPr>
        <p:txBody>
          <a:bodyPr wrap="square">
            <a:spAutoFit/>
          </a:bodyPr>
          <a:lstStyle/>
          <a:p>
            <a:pPr algn="ctr"/>
            <a:r>
              <a:rPr lang="en-US" b="0" i="0" dirty="0">
                <a:solidFill>
                  <a:srgbClr val="030303"/>
                </a:solidFill>
                <a:effectLst/>
                <a:latin typeface="helvetica" panose="020B0604020202020204" pitchFamily="34" charset="0"/>
              </a:rPr>
              <a:t>Compass Health Consultants</a:t>
            </a:r>
          </a:p>
          <a:p>
            <a:pPr algn="ctr"/>
            <a:r>
              <a:rPr lang="en-US" b="0" i="0" dirty="0">
                <a:solidFill>
                  <a:srgbClr val="030303"/>
                </a:solidFill>
                <a:effectLst/>
                <a:latin typeface="helvetica" panose="020B0604020202020204" pitchFamily="34" charset="0"/>
              </a:rPr>
              <a:t>Exclusive Carrier Training</a:t>
            </a:r>
          </a:p>
          <a:p>
            <a:pPr algn="ctr"/>
            <a:r>
              <a:rPr lang="en-US" b="1" i="0" dirty="0">
                <a:solidFill>
                  <a:srgbClr val="5893C4"/>
                </a:solidFill>
                <a:effectLst/>
                <a:latin typeface="georgia" panose="02040502050405020303" pitchFamily="18" charset="0"/>
              </a:rPr>
              <a:t>America's Choice</a:t>
            </a:r>
            <a:endParaRPr lang="en-US" b="0" i="0" dirty="0">
              <a:solidFill>
                <a:srgbClr val="030303"/>
              </a:solidFill>
              <a:effectLst/>
              <a:latin typeface="helvetica" panose="020B0604020202020204" pitchFamily="34" charset="0"/>
            </a:endParaRPr>
          </a:p>
          <a:p>
            <a:pPr algn="ctr"/>
            <a:r>
              <a:rPr lang="en-US" b="1" i="1" dirty="0">
                <a:solidFill>
                  <a:srgbClr val="030303"/>
                </a:solidFill>
                <a:effectLst/>
                <a:latin typeface="helvetica" panose="020B0604020202020204" pitchFamily="34" charset="0"/>
              </a:rPr>
              <a:t>Friday, July 14, 2023</a:t>
            </a:r>
            <a:endParaRPr lang="en-US" b="0" i="0" dirty="0">
              <a:solidFill>
                <a:srgbClr val="030303"/>
              </a:solidFill>
              <a:effectLst/>
              <a:latin typeface="helvetica" panose="020B0604020202020204" pitchFamily="34" charset="0"/>
            </a:endParaRPr>
          </a:p>
          <a:p>
            <a:pPr algn="ctr"/>
            <a:r>
              <a:rPr lang="en-US" b="1" i="1" dirty="0">
                <a:solidFill>
                  <a:srgbClr val="030303"/>
                </a:solidFill>
                <a:effectLst/>
                <a:latin typeface="helvetica" panose="020B0604020202020204" pitchFamily="34" charset="0"/>
              </a:rPr>
              <a:t>9:30 AM CST</a:t>
            </a:r>
            <a:endParaRPr lang="en-US" b="0" i="0" dirty="0">
              <a:solidFill>
                <a:srgbClr val="030303"/>
              </a:solidFill>
              <a:effectLst/>
              <a:latin typeface="helvetica" panose="020B0604020202020204" pitchFamily="34" charset="0"/>
            </a:endParaRPr>
          </a:p>
          <a:p>
            <a:pPr algn="ctr"/>
            <a:r>
              <a:rPr lang="en-US" b="0" i="0" dirty="0">
                <a:solidFill>
                  <a:srgbClr val="030303"/>
                </a:solidFill>
                <a:effectLst/>
                <a:latin typeface="helvetica" panose="020B0604020202020204" pitchFamily="34" charset="0"/>
              </a:rPr>
              <a:t>Zoom Meeting Link: </a:t>
            </a:r>
            <a:r>
              <a:rPr lang="en-US" b="0" i="0" u="sng" strike="noStrike" dirty="0">
                <a:solidFill>
                  <a:srgbClr val="109FFF"/>
                </a:solidFill>
                <a:effectLst/>
                <a:latin typeface="helvetica" panose="020B0604020202020204" pitchFamily="34" charset="0"/>
                <a:hlinkClick r:id="rId2" tooltip="This external link will open in a new window"/>
              </a:rPr>
              <a:t>https://zoom.us/j/3738421209</a:t>
            </a:r>
            <a:endParaRPr lang="en-US" b="0" i="0" dirty="0">
              <a:solidFill>
                <a:srgbClr val="030303"/>
              </a:solidFill>
              <a:effectLst/>
              <a:latin typeface="helvetica" panose="020B0604020202020204" pitchFamily="34" charset="0"/>
            </a:endParaRPr>
          </a:p>
          <a:p>
            <a:pPr algn="ctr"/>
            <a:endParaRPr lang="en-US" b="1" i="0" dirty="0">
              <a:solidFill>
                <a:srgbClr val="FD0C36"/>
              </a:solidFill>
              <a:effectLst/>
              <a:latin typeface="helvetica" panose="020B0604020202020204" pitchFamily="34" charset="0"/>
            </a:endParaRPr>
          </a:p>
          <a:p>
            <a:pPr algn="ctr"/>
            <a:r>
              <a:rPr lang="en-US" b="1" i="0" dirty="0">
                <a:solidFill>
                  <a:srgbClr val="FD0C36"/>
                </a:solidFill>
                <a:effectLst/>
                <a:latin typeface="helvetica" panose="020B0604020202020204" pitchFamily="34" charset="0"/>
              </a:rPr>
              <a:t>Contracting Link Below</a:t>
            </a:r>
            <a:endParaRPr lang="en-US" b="0" i="0" dirty="0">
              <a:solidFill>
                <a:srgbClr val="030303"/>
              </a:solidFill>
              <a:effectLst/>
              <a:latin typeface="helvetica" panose="020B0604020202020204" pitchFamily="34" charset="0"/>
            </a:endParaRPr>
          </a:p>
          <a:p>
            <a:br>
              <a:rPr lang="en-US" dirty="0"/>
            </a:br>
            <a:endParaRPr lang="en-US" dirty="0"/>
          </a:p>
        </p:txBody>
      </p:sp>
      <p:sp>
        <p:nvSpPr>
          <p:cNvPr id="15" name="TextBox 14">
            <a:extLst>
              <a:ext uri="{FF2B5EF4-FFF2-40B4-BE49-F238E27FC236}">
                <a16:creationId xmlns:a16="http://schemas.microsoft.com/office/drawing/2014/main" id="{EEBC8505-BFE6-AB00-C0A8-2F3BD824C76D}"/>
              </a:ext>
            </a:extLst>
          </p:cNvPr>
          <p:cNvSpPr txBox="1"/>
          <p:nvPr/>
        </p:nvSpPr>
        <p:spPr>
          <a:xfrm>
            <a:off x="1104900" y="4274060"/>
            <a:ext cx="4095306" cy="369332"/>
          </a:xfrm>
          <a:prstGeom prst="rect">
            <a:avLst/>
          </a:prstGeom>
          <a:noFill/>
        </p:spPr>
        <p:txBody>
          <a:bodyPr wrap="square">
            <a:spAutoFit/>
          </a:bodyPr>
          <a:lstStyle/>
          <a:p>
            <a:r>
              <a:rPr lang="en-US" dirty="0">
                <a:hlinkClick r:id="rId3"/>
              </a:rPr>
              <a:t>https://forms.office.com/r/rJWg2hM4gE</a:t>
            </a:r>
            <a:endParaRPr lang="en-US" dirty="0"/>
          </a:p>
        </p:txBody>
      </p:sp>
      <p:pic>
        <p:nvPicPr>
          <p:cNvPr id="6" name="Picture 5">
            <a:extLst>
              <a:ext uri="{FF2B5EF4-FFF2-40B4-BE49-F238E27FC236}">
                <a16:creationId xmlns:a16="http://schemas.microsoft.com/office/drawing/2014/main" id="{DDE32CCE-7268-057A-46B8-24AC26C1BDF0}"/>
              </a:ext>
            </a:extLst>
          </p:cNvPr>
          <p:cNvPicPr>
            <a:picLocks noChangeAspect="1"/>
          </p:cNvPicPr>
          <p:nvPr/>
        </p:nvPicPr>
        <p:blipFill>
          <a:blip r:embed="rId4"/>
          <a:stretch>
            <a:fillRect/>
          </a:stretch>
        </p:blipFill>
        <p:spPr>
          <a:xfrm>
            <a:off x="5200206" y="84931"/>
            <a:ext cx="1514475" cy="942975"/>
          </a:xfrm>
          <a:prstGeom prst="rect">
            <a:avLst/>
          </a:prstGeom>
        </p:spPr>
      </p:pic>
      <p:graphicFrame>
        <p:nvGraphicFramePr>
          <p:cNvPr id="10" name="Object 9">
            <a:extLst>
              <a:ext uri="{FF2B5EF4-FFF2-40B4-BE49-F238E27FC236}">
                <a16:creationId xmlns:a16="http://schemas.microsoft.com/office/drawing/2014/main" id="{0436477A-AE3B-FB51-F472-50782015B27B}"/>
              </a:ext>
            </a:extLst>
          </p:cNvPr>
          <p:cNvGraphicFramePr>
            <a:graphicFrameLocks noChangeAspect="1"/>
          </p:cNvGraphicFramePr>
          <p:nvPr>
            <p:extLst>
              <p:ext uri="{D42A27DB-BD31-4B8C-83A1-F6EECF244321}">
                <p14:modId xmlns:p14="http://schemas.microsoft.com/office/powerpoint/2010/main" val="2952159600"/>
              </p:ext>
            </p:extLst>
          </p:nvPr>
        </p:nvGraphicFramePr>
        <p:xfrm>
          <a:off x="7165995" y="1916420"/>
          <a:ext cx="4091136" cy="795166"/>
        </p:xfrm>
        <a:graphic>
          <a:graphicData uri="http://schemas.openxmlformats.org/presentationml/2006/ole">
            <mc:AlternateContent xmlns:mc="http://schemas.openxmlformats.org/markup-compatibility/2006">
              <mc:Choice xmlns:v="urn:schemas-microsoft-com:vml" Requires="v">
                <p:oleObj name="Packager Shell Object" showAsIcon="1" r:id="rId5" imgW="2329200" imgH="462240" progId="Package">
                  <p:embed/>
                </p:oleObj>
              </mc:Choice>
              <mc:Fallback>
                <p:oleObj name="Packager Shell Object" showAsIcon="1" r:id="rId5" imgW="2329200" imgH="462240" progId="Package">
                  <p:embed/>
                  <p:pic>
                    <p:nvPicPr>
                      <p:cNvPr id="0" name=""/>
                      <p:cNvPicPr/>
                      <p:nvPr/>
                    </p:nvPicPr>
                    <p:blipFill>
                      <a:blip r:embed="rId6"/>
                      <a:stretch>
                        <a:fillRect/>
                      </a:stretch>
                    </p:blipFill>
                    <p:spPr>
                      <a:xfrm>
                        <a:off x="7165995" y="1916420"/>
                        <a:ext cx="4091136" cy="795166"/>
                      </a:xfrm>
                      <a:prstGeom prst="rect">
                        <a:avLst/>
                      </a:prstGeom>
                      <a:solidFill>
                        <a:srgbClr val="E969D1"/>
                      </a:solidFill>
                    </p:spPr>
                  </p:pic>
                </p:oleObj>
              </mc:Fallback>
            </mc:AlternateContent>
          </a:graphicData>
        </a:graphic>
      </p:graphicFrame>
      <p:sp>
        <p:nvSpPr>
          <p:cNvPr id="12" name="TextBox 11">
            <a:extLst>
              <a:ext uri="{FF2B5EF4-FFF2-40B4-BE49-F238E27FC236}">
                <a16:creationId xmlns:a16="http://schemas.microsoft.com/office/drawing/2014/main" id="{14F7049A-FE9E-5F8A-D817-088A6FD17574}"/>
              </a:ext>
            </a:extLst>
          </p:cNvPr>
          <p:cNvSpPr txBox="1"/>
          <p:nvPr/>
        </p:nvSpPr>
        <p:spPr>
          <a:xfrm>
            <a:off x="6940183" y="3132211"/>
            <a:ext cx="4542761" cy="646331"/>
          </a:xfrm>
          <a:prstGeom prst="rect">
            <a:avLst/>
          </a:prstGeom>
          <a:solidFill>
            <a:srgbClr val="E969D1"/>
          </a:solidFill>
        </p:spPr>
        <p:txBody>
          <a:bodyPr wrap="square">
            <a:spAutoFit/>
          </a:bodyPr>
          <a:lstStyle/>
          <a:p>
            <a:pPr algn="ctr"/>
            <a:r>
              <a:rPr lang="en-US" b="1" dirty="0"/>
              <a:t>Medalist Formulary Link</a:t>
            </a:r>
          </a:p>
          <a:p>
            <a:pPr algn="ctr"/>
            <a:r>
              <a:rPr lang="en-US" dirty="0">
                <a:hlinkClick r:id="rId7"/>
              </a:rPr>
              <a:t>https://www.medalistrx.com/members</a:t>
            </a:r>
            <a:endParaRPr lang="en-US" dirty="0"/>
          </a:p>
        </p:txBody>
      </p:sp>
      <p:graphicFrame>
        <p:nvGraphicFramePr>
          <p:cNvPr id="14" name="Object 13">
            <a:extLst>
              <a:ext uri="{FF2B5EF4-FFF2-40B4-BE49-F238E27FC236}">
                <a16:creationId xmlns:a16="http://schemas.microsoft.com/office/drawing/2014/main" id="{08E96F45-7545-0A8A-9161-B9D657DE3E8C}"/>
              </a:ext>
            </a:extLst>
          </p:cNvPr>
          <p:cNvGraphicFramePr>
            <a:graphicFrameLocks noChangeAspect="1"/>
          </p:cNvGraphicFramePr>
          <p:nvPr>
            <p:extLst>
              <p:ext uri="{D42A27DB-BD31-4B8C-83A1-F6EECF244321}">
                <p14:modId xmlns:p14="http://schemas.microsoft.com/office/powerpoint/2010/main" val="4240898640"/>
              </p:ext>
            </p:extLst>
          </p:nvPr>
        </p:nvGraphicFramePr>
        <p:xfrm>
          <a:off x="7428482" y="4465989"/>
          <a:ext cx="3566159" cy="2034905"/>
        </p:xfrm>
        <a:graphic>
          <a:graphicData uri="http://schemas.openxmlformats.org/presentationml/2006/ole">
            <mc:AlternateContent xmlns:mc="http://schemas.openxmlformats.org/markup-compatibility/2006">
              <mc:Choice xmlns:v="urn:schemas-microsoft-com:vml" Requires="v">
                <p:oleObj name="Acrobat Document" showAsIcon="1" r:id="rId8" imgW="914400" imgH="771480" progId="Acrobat.Document.DC">
                  <p:embed/>
                </p:oleObj>
              </mc:Choice>
              <mc:Fallback>
                <p:oleObj name="Acrobat Document" showAsIcon="1" r:id="rId8" imgW="914400" imgH="771480" progId="Acrobat.Document.DC">
                  <p:embed/>
                  <p:pic>
                    <p:nvPicPr>
                      <p:cNvPr id="0" name=""/>
                      <p:cNvPicPr/>
                      <p:nvPr/>
                    </p:nvPicPr>
                    <p:blipFill>
                      <a:blip r:embed="rId9"/>
                      <a:stretch>
                        <a:fillRect/>
                      </a:stretch>
                    </p:blipFill>
                    <p:spPr>
                      <a:xfrm>
                        <a:off x="7428482" y="4465989"/>
                        <a:ext cx="3566159" cy="2034905"/>
                      </a:xfrm>
                      <a:prstGeom prst="rect">
                        <a:avLst/>
                      </a:prstGeom>
                      <a:ln>
                        <a:solidFill>
                          <a:srgbClr val="E969D1"/>
                        </a:solidFill>
                      </a:ln>
                    </p:spPr>
                  </p:pic>
                </p:oleObj>
              </mc:Fallback>
            </mc:AlternateContent>
          </a:graphicData>
        </a:graphic>
      </p:graphicFrame>
      <p:sp>
        <p:nvSpPr>
          <p:cNvPr id="18" name="TextBox 17">
            <a:extLst>
              <a:ext uri="{FF2B5EF4-FFF2-40B4-BE49-F238E27FC236}">
                <a16:creationId xmlns:a16="http://schemas.microsoft.com/office/drawing/2014/main" id="{6ABF63BF-D510-62D1-89D4-4C29ADD0F650}"/>
              </a:ext>
            </a:extLst>
          </p:cNvPr>
          <p:cNvSpPr txBox="1"/>
          <p:nvPr/>
        </p:nvSpPr>
        <p:spPr>
          <a:xfrm>
            <a:off x="7428483" y="4096657"/>
            <a:ext cx="3566159" cy="369332"/>
          </a:xfrm>
          <a:prstGeom prst="rect">
            <a:avLst/>
          </a:prstGeom>
          <a:solidFill>
            <a:srgbClr val="E969D1"/>
          </a:solidFill>
        </p:spPr>
        <p:txBody>
          <a:bodyPr wrap="square">
            <a:spAutoFit/>
          </a:bodyPr>
          <a:lstStyle/>
          <a:p>
            <a:pPr algn="ctr"/>
            <a:r>
              <a:rPr lang="en-US" b="1" i="0" dirty="0">
                <a:effectLst/>
                <a:latin typeface="helvetica" panose="020B0604020202020204" pitchFamily="34" charset="0"/>
              </a:rPr>
              <a:t>Chronic Formulary</a:t>
            </a:r>
            <a:endParaRPr lang="en-US" b="0" i="0" dirty="0">
              <a:effectLst/>
              <a:latin typeface="helvetica" panose="020B0604020202020204" pitchFamily="34" charset="0"/>
            </a:endParaRPr>
          </a:p>
        </p:txBody>
      </p:sp>
    </p:spTree>
    <p:extLst>
      <p:ext uri="{BB962C8B-B14F-4D97-AF65-F5344CB8AC3E}">
        <p14:creationId xmlns:p14="http://schemas.microsoft.com/office/powerpoint/2010/main" val="1446324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652785D-F0DC-20DC-B467-8C1AECA01D56}"/>
              </a:ext>
            </a:extLst>
          </p:cNvPr>
          <p:cNvSpPr txBox="1"/>
          <p:nvPr/>
        </p:nvSpPr>
        <p:spPr>
          <a:xfrm>
            <a:off x="905938" y="1790310"/>
            <a:ext cx="4703621" cy="4508285"/>
          </a:xfrm>
          <a:prstGeom prst="rect">
            <a:avLst/>
          </a:prstGeom>
          <a:noFill/>
        </p:spPr>
        <p:txBody>
          <a:bodyPr wrap="square">
            <a:spAutoFit/>
          </a:bodyPr>
          <a:lstStyle/>
          <a:p>
            <a:pPr algn="ctr" defTabSz="886968">
              <a:spcAft>
                <a:spcPts val="600"/>
              </a:spcAft>
            </a:pPr>
            <a:r>
              <a:rPr lang="en-US" sz="1746" b="1" kern="1200" dirty="0">
                <a:solidFill>
                  <a:schemeClr val="tx1"/>
                </a:solidFill>
                <a:latin typeface="+mn-lt"/>
                <a:ea typeface="+mn-ea"/>
                <a:cs typeface="+mn-cs"/>
              </a:rPr>
              <a:t>Top 10 Agents This Month	</a:t>
            </a:r>
          </a:p>
          <a:p>
            <a:pPr defTabSz="886968">
              <a:spcAft>
                <a:spcPts val="600"/>
              </a:spcAft>
            </a:pPr>
            <a:endParaRPr lang="en-US" sz="1746" kern="1200" dirty="0">
              <a:solidFill>
                <a:schemeClr val="tx1"/>
              </a:solidFill>
              <a:latin typeface="+mn-lt"/>
              <a:ea typeface="+mn-ea"/>
              <a:cs typeface="+mn-cs"/>
            </a:endParaRPr>
          </a:p>
          <a:p>
            <a:pPr defTabSz="886968">
              <a:spcAft>
                <a:spcPts val="600"/>
              </a:spcAft>
            </a:pPr>
            <a:r>
              <a:rPr lang="en-US" sz="1746" kern="1200" dirty="0">
                <a:solidFill>
                  <a:schemeClr val="tx1"/>
                </a:solidFill>
                <a:latin typeface="+mn-lt"/>
                <a:ea typeface="+mn-ea"/>
                <a:cs typeface="+mn-cs"/>
              </a:rPr>
              <a:t>Rank	Name			#Apps</a:t>
            </a:r>
          </a:p>
          <a:p>
            <a:pPr defTabSz="886968">
              <a:spcAft>
                <a:spcPts val="600"/>
              </a:spcAft>
            </a:pPr>
            <a:r>
              <a:rPr lang="en-US" sz="1746" kern="1200" dirty="0">
                <a:solidFill>
                  <a:schemeClr val="tx1"/>
                </a:solidFill>
                <a:latin typeface="+mn-lt"/>
                <a:ea typeface="+mn-ea"/>
                <a:cs typeface="+mn-cs"/>
              </a:rPr>
              <a:t>1	Jordan Krugman		27</a:t>
            </a:r>
          </a:p>
          <a:p>
            <a:pPr defTabSz="886968">
              <a:spcAft>
                <a:spcPts val="600"/>
              </a:spcAft>
            </a:pPr>
            <a:r>
              <a:rPr lang="en-US" sz="1746" kern="1200" dirty="0">
                <a:solidFill>
                  <a:schemeClr val="tx1"/>
                </a:solidFill>
                <a:latin typeface="+mn-lt"/>
                <a:ea typeface="+mn-ea"/>
                <a:cs typeface="+mn-cs"/>
              </a:rPr>
              <a:t>2	Jennifer Earp		20</a:t>
            </a:r>
          </a:p>
          <a:p>
            <a:pPr defTabSz="886968">
              <a:spcAft>
                <a:spcPts val="600"/>
              </a:spcAft>
            </a:pPr>
            <a:r>
              <a:rPr lang="en-US" sz="1746" kern="1200" dirty="0">
                <a:solidFill>
                  <a:schemeClr val="tx1"/>
                </a:solidFill>
                <a:latin typeface="+mn-lt"/>
                <a:ea typeface="+mn-ea"/>
                <a:cs typeface="+mn-cs"/>
              </a:rPr>
              <a:t>3	Jamie Baumeister		18</a:t>
            </a:r>
          </a:p>
          <a:p>
            <a:pPr defTabSz="886968">
              <a:spcAft>
                <a:spcPts val="600"/>
              </a:spcAft>
            </a:pPr>
            <a:r>
              <a:rPr lang="en-US" sz="1746" kern="1200" dirty="0">
                <a:solidFill>
                  <a:schemeClr val="tx1"/>
                </a:solidFill>
                <a:latin typeface="+mn-lt"/>
                <a:ea typeface="+mn-ea"/>
                <a:cs typeface="+mn-cs"/>
              </a:rPr>
              <a:t>4	Tim McCormick		16</a:t>
            </a:r>
          </a:p>
          <a:p>
            <a:pPr defTabSz="886968">
              <a:spcAft>
                <a:spcPts val="600"/>
              </a:spcAft>
            </a:pPr>
            <a:r>
              <a:rPr lang="en-US" sz="1746" kern="1200" dirty="0">
                <a:solidFill>
                  <a:schemeClr val="tx1"/>
                </a:solidFill>
                <a:latin typeface="+mn-lt"/>
                <a:ea typeface="+mn-ea"/>
                <a:cs typeface="+mn-cs"/>
              </a:rPr>
              <a:t>5	Denise Sullivan		16</a:t>
            </a:r>
          </a:p>
          <a:p>
            <a:pPr defTabSz="886968">
              <a:spcAft>
                <a:spcPts val="600"/>
              </a:spcAft>
            </a:pPr>
            <a:r>
              <a:rPr lang="en-US" sz="1746" kern="1200" dirty="0">
                <a:solidFill>
                  <a:schemeClr val="tx1"/>
                </a:solidFill>
                <a:latin typeface="+mn-lt"/>
                <a:ea typeface="+mn-ea"/>
                <a:cs typeface="+mn-cs"/>
              </a:rPr>
              <a:t>6	</a:t>
            </a:r>
            <a:r>
              <a:rPr lang="en-US" sz="1746" kern="1200" dirty="0" err="1">
                <a:solidFill>
                  <a:schemeClr val="tx1"/>
                </a:solidFill>
                <a:latin typeface="+mn-lt"/>
                <a:ea typeface="+mn-ea"/>
                <a:cs typeface="+mn-cs"/>
              </a:rPr>
              <a:t>Loye</a:t>
            </a:r>
            <a:r>
              <a:rPr lang="en-US" sz="1746" kern="1200" dirty="0">
                <a:solidFill>
                  <a:schemeClr val="tx1"/>
                </a:solidFill>
                <a:latin typeface="+mn-lt"/>
                <a:ea typeface="+mn-ea"/>
                <a:cs typeface="+mn-cs"/>
              </a:rPr>
              <a:t> Diane Kimbro		16</a:t>
            </a:r>
          </a:p>
          <a:p>
            <a:pPr defTabSz="886968">
              <a:spcAft>
                <a:spcPts val="600"/>
              </a:spcAft>
            </a:pPr>
            <a:r>
              <a:rPr lang="en-US" sz="1746" kern="1200" dirty="0">
                <a:solidFill>
                  <a:schemeClr val="tx1"/>
                </a:solidFill>
                <a:latin typeface="+mn-lt"/>
                <a:ea typeface="+mn-ea"/>
                <a:cs typeface="+mn-cs"/>
              </a:rPr>
              <a:t>7	Phillip Vogt		15</a:t>
            </a:r>
          </a:p>
          <a:p>
            <a:pPr defTabSz="886968">
              <a:spcAft>
                <a:spcPts val="600"/>
              </a:spcAft>
            </a:pPr>
            <a:r>
              <a:rPr lang="en-US" sz="1746" kern="1200" dirty="0">
                <a:solidFill>
                  <a:schemeClr val="tx1"/>
                </a:solidFill>
                <a:latin typeface="+mn-lt"/>
                <a:ea typeface="+mn-ea"/>
                <a:cs typeface="+mn-cs"/>
              </a:rPr>
              <a:t>8	Richard Hyde		14</a:t>
            </a:r>
          </a:p>
          <a:p>
            <a:pPr defTabSz="886968">
              <a:spcAft>
                <a:spcPts val="600"/>
              </a:spcAft>
            </a:pPr>
            <a:r>
              <a:rPr lang="en-US" sz="1746" kern="1200" dirty="0">
                <a:solidFill>
                  <a:schemeClr val="tx1"/>
                </a:solidFill>
                <a:latin typeface="+mn-lt"/>
                <a:ea typeface="+mn-ea"/>
                <a:cs typeface="+mn-cs"/>
              </a:rPr>
              <a:t>9	Sean Thacker		14</a:t>
            </a:r>
          </a:p>
          <a:p>
            <a:pPr defTabSz="886968">
              <a:spcAft>
                <a:spcPts val="600"/>
              </a:spcAft>
            </a:pPr>
            <a:r>
              <a:rPr lang="en-US" sz="1746" kern="1200" dirty="0">
                <a:solidFill>
                  <a:schemeClr val="tx1"/>
                </a:solidFill>
                <a:latin typeface="+mn-lt"/>
                <a:ea typeface="+mn-ea"/>
                <a:cs typeface="+mn-cs"/>
              </a:rPr>
              <a:t>10	Trevor Magloire		12</a:t>
            </a:r>
            <a:endParaRPr lang="en-US" dirty="0"/>
          </a:p>
        </p:txBody>
      </p:sp>
      <p:sp>
        <p:nvSpPr>
          <p:cNvPr id="7" name="TextBox 6">
            <a:extLst>
              <a:ext uri="{FF2B5EF4-FFF2-40B4-BE49-F238E27FC236}">
                <a16:creationId xmlns:a16="http://schemas.microsoft.com/office/drawing/2014/main" id="{5C9B81EC-F81D-916B-EABE-EED05F4CA379}"/>
              </a:ext>
            </a:extLst>
          </p:cNvPr>
          <p:cNvSpPr txBox="1"/>
          <p:nvPr/>
        </p:nvSpPr>
        <p:spPr>
          <a:xfrm>
            <a:off x="7282783" y="1790311"/>
            <a:ext cx="4703621" cy="4508285"/>
          </a:xfrm>
          <a:prstGeom prst="rect">
            <a:avLst/>
          </a:prstGeom>
          <a:noFill/>
        </p:spPr>
        <p:txBody>
          <a:bodyPr wrap="square">
            <a:spAutoFit/>
          </a:bodyPr>
          <a:lstStyle/>
          <a:p>
            <a:pPr algn="ctr" defTabSz="886968">
              <a:spcAft>
                <a:spcPts val="600"/>
              </a:spcAft>
            </a:pPr>
            <a:r>
              <a:rPr lang="en-US" sz="1746" b="1" kern="1200" dirty="0">
                <a:solidFill>
                  <a:schemeClr val="tx1"/>
                </a:solidFill>
                <a:latin typeface="+mn-lt"/>
                <a:ea typeface="+mn-ea"/>
                <a:cs typeface="+mn-cs"/>
              </a:rPr>
              <a:t>Top 10 Agents June 2023</a:t>
            </a:r>
          </a:p>
          <a:p>
            <a:pPr algn="ctr" defTabSz="886968">
              <a:spcAft>
                <a:spcPts val="600"/>
              </a:spcAft>
            </a:pPr>
            <a:r>
              <a:rPr lang="en-US" sz="1746" kern="1200" dirty="0">
                <a:solidFill>
                  <a:schemeClr val="tx1"/>
                </a:solidFill>
                <a:latin typeface="+mn-lt"/>
                <a:ea typeface="+mn-ea"/>
                <a:cs typeface="+mn-cs"/>
              </a:rPr>
              <a:t>	</a:t>
            </a:r>
          </a:p>
          <a:p>
            <a:pPr defTabSz="886968">
              <a:spcAft>
                <a:spcPts val="600"/>
              </a:spcAft>
            </a:pPr>
            <a:r>
              <a:rPr lang="en-US" sz="1746" kern="1200" dirty="0">
                <a:solidFill>
                  <a:schemeClr val="tx1"/>
                </a:solidFill>
                <a:latin typeface="+mn-lt"/>
                <a:ea typeface="+mn-ea"/>
                <a:cs typeface="+mn-cs"/>
              </a:rPr>
              <a:t>Rank	Name			#Apps</a:t>
            </a:r>
          </a:p>
          <a:p>
            <a:pPr defTabSz="886968">
              <a:spcAft>
                <a:spcPts val="600"/>
              </a:spcAft>
            </a:pPr>
            <a:r>
              <a:rPr lang="en-US" sz="1746" kern="1200" dirty="0">
                <a:solidFill>
                  <a:schemeClr val="tx1"/>
                </a:solidFill>
                <a:latin typeface="+mn-lt"/>
                <a:ea typeface="+mn-ea"/>
                <a:cs typeface="+mn-cs"/>
              </a:rPr>
              <a:t>1	Michael McAllister		57</a:t>
            </a:r>
          </a:p>
          <a:p>
            <a:pPr defTabSz="886968">
              <a:spcAft>
                <a:spcPts val="600"/>
              </a:spcAft>
            </a:pPr>
            <a:r>
              <a:rPr lang="en-US" sz="1746" kern="1200" dirty="0">
                <a:solidFill>
                  <a:schemeClr val="tx1"/>
                </a:solidFill>
                <a:latin typeface="+mn-lt"/>
                <a:ea typeface="+mn-ea"/>
                <a:cs typeface="+mn-cs"/>
              </a:rPr>
              <a:t>2	Richard Hyde		52</a:t>
            </a:r>
          </a:p>
          <a:p>
            <a:pPr defTabSz="886968">
              <a:spcAft>
                <a:spcPts val="600"/>
              </a:spcAft>
            </a:pPr>
            <a:r>
              <a:rPr lang="en-US" sz="1746" kern="1200" dirty="0">
                <a:solidFill>
                  <a:schemeClr val="tx1"/>
                </a:solidFill>
                <a:latin typeface="+mn-lt"/>
                <a:ea typeface="+mn-ea"/>
                <a:cs typeface="+mn-cs"/>
              </a:rPr>
              <a:t>3	Jeffrey Seymour		52</a:t>
            </a:r>
          </a:p>
          <a:p>
            <a:pPr defTabSz="886968">
              <a:spcAft>
                <a:spcPts val="600"/>
              </a:spcAft>
            </a:pPr>
            <a:r>
              <a:rPr lang="en-US" sz="1746" kern="1200" dirty="0">
                <a:solidFill>
                  <a:schemeClr val="tx1"/>
                </a:solidFill>
                <a:latin typeface="+mn-lt"/>
                <a:ea typeface="+mn-ea"/>
                <a:cs typeface="+mn-cs"/>
              </a:rPr>
              <a:t>4	Phillip Vogt		49</a:t>
            </a:r>
          </a:p>
          <a:p>
            <a:pPr defTabSz="886968">
              <a:spcAft>
                <a:spcPts val="600"/>
              </a:spcAft>
            </a:pPr>
            <a:r>
              <a:rPr lang="en-US" sz="1746" kern="1200" dirty="0">
                <a:solidFill>
                  <a:schemeClr val="tx1"/>
                </a:solidFill>
                <a:latin typeface="+mn-lt"/>
                <a:ea typeface="+mn-ea"/>
                <a:cs typeface="+mn-cs"/>
              </a:rPr>
              <a:t>5	Tim McCormick		47</a:t>
            </a:r>
          </a:p>
          <a:p>
            <a:pPr defTabSz="886968">
              <a:spcAft>
                <a:spcPts val="600"/>
              </a:spcAft>
            </a:pPr>
            <a:r>
              <a:rPr lang="en-US" sz="1746" kern="1200" dirty="0">
                <a:solidFill>
                  <a:schemeClr val="tx1"/>
                </a:solidFill>
                <a:latin typeface="+mn-lt"/>
                <a:ea typeface="+mn-ea"/>
                <a:cs typeface="+mn-cs"/>
              </a:rPr>
              <a:t>6	Anthony Carpenter		42</a:t>
            </a:r>
          </a:p>
          <a:p>
            <a:pPr defTabSz="886968">
              <a:spcAft>
                <a:spcPts val="600"/>
              </a:spcAft>
            </a:pPr>
            <a:r>
              <a:rPr lang="en-US" sz="1746" kern="1200" dirty="0">
                <a:solidFill>
                  <a:schemeClr val="tx1"/>
                </a:solidFill>
                <a:latin typeface="+mn-lt"/>
                <a:ea typeface="+mn-ea"/>
                <a:cs typeface="+mn-cs"/>
              </a:rPr>
              <a:t>7	Jamie Baumeister		41</a:t>
            </a:r>
          </a:p>
          <a:p>
            <a:pPr defTabSz="886968">
              <a:spcAft>
                <a:spcPts val="600"/>
              </a:spcAft>
            </a:pPr>
            <a:r>
              <a:rPr lang="en-US" sz="1746" kern="1200" dirty="0">
                <a:solidFill>
                  <a:schemeClr val="tx1"/>
                </a:solidFill>
                <a:latin typeface="+mn-lt"/>
                <a:ea typeface="+mn-ea"/>
                <a:cs typeface="+mn-cs"/>
              </a:rPr>
              <a:t>8	Jordan Krugman		39</a:t>
            </a:r>
          </a:p>
          <a:p>
            <a:pPr defTabSz="886968">
              <a:spcAft>
                <a:spcPts val="600"/>
              </a:spcAft>
            </a:pPr>
            <a:r>
              <a:rPr lang="en-US" sz="1746" kern="1200" dirty="0">
                <a:solidFill>
                  <a:schemeClr val="tx1"/>
                </a:solidFill>
                <a:latin typeface="+mn-lt"/>
                <a:ea typeface="+mn-ea"/>
                <a:cs typeface="+mn-cs"/>
              </a:rPr>
              <a:t>9	Jennifer Earp		37</a:t>
            </a:r>
          </a:p>
          <a:p>
            <a:pPr defTabSz="886968">
              <a:spcAft>
                <a:spcPts val="600"/>
              </a:spcAft>
            </a:pPr>
            <a:r>
              <a:rPr lang="en-US" sz="1746" kern="1200" dirty="0">
                <a:solidFill>
                  <a:schemeClr val="tx1"/>
                </a:solidFill>
                <a:latin typeface="+mn-lt"/>
                <a:ea typeface="+mn-ea"/>
                <a:cs typeface="+mn-cs"/>
              </a:rPr>
              <a:t>10	Lairah Seymour		35</a:t>
            </a:r>
            <a:endParaRPr lang="en-US" dirty="0"/>
          </a:p>
        </p:txBody>
      </p:sp>
      <p:pic>
        <p:nvPicPr>
          <p:cNvPr id="8" name="Picture 7">
            <a:extLst>
              <a:ext uri="{FF2B5EF4-FFF2-40B4-BE49-F238E27FC236}">
                <a16:creationId xmlns:a16="http://schemas.microsoft.com/office/drawing/2014/main" id="{170E3151-A43C-CD7F-F0D0-71AAABD51247}"/>
              </a:ext>
            </a:extLst>
          </p:cNvPr>
          <p:cNvPicPr>
            <a:picLocks noChangeAspect="1"/>
          </p:cNvPicPr>
          <p:nvPr/>
        </p:nvPicPr>
        <p:blipFill>
          <a:blip r:embed="rId2"/>
          <a:stretch>
            <a:fillRect/>
          </a:stretch>
        </p:blipFill>
        <p:spPr>
          <a:xfrm>
            <a:off x="1067984" y="205131"/>
            <a:ext cx="3281987" cy="1184833"/>
          </a:xfrm>
          <a:prstGeom prst="rect">
            <a:avLst/>
          </a:prstGeom>
        </p:spPr>
      </p:pic>
    </p:spTree>
    <p:extLst>
      <p:ext uri="{BB962C8B-B14F-4D97-AF65-F5344CB8AC3E}">
        <p14:creationId xmlns:p14="http://schemas.microsoft.com/office/powerpoint/2010/main" val="3004190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6B546A94-BC85-58D5-DD00-193910B9F50D}"/>
              </a:ext>
            </a:extLst>
          </p:cNvPr>
          <p:cNvGraphicFramePr>
            <a:graphicFrameLocks noGrp="1"/>
          </p:cNvGraphicFramePr>
          <p:nvPr>
            <p:extLst>
              <p:ext uri="{D42A27DB-BD31-4B8C-83A1-F6EECF244321}">
                <p14:modId xmlns:p14="http://schemas.microsoft.com/office/powerpoint/2010/main" val="2698202656"/>
              </p:ext>
            </p:extLst>
          </p:nvPr>
        </p:nvGraphicFramePr>
        <p:xfrm>
          <a:off x="2860980" y="1837423"/>
          <a:ext cx="6520489" cy="3179344"/>
        </p:xfrm>
        <a:graphic>
          <a:graphicData uri="http://schemas.openxmlformats.org/drawingml/2006/table">
            <a:tbl>
              <a:tblPr>
                <a:noFill/>
              </a:tblPr>
              <a:tblGrid>
                <a:gridCol w="3992033">
                  <a:extLst>
                    <a:ext uri="{9D8B030D-6E8A-4147-A177-3AD203B41FA5}">
                      <a16:colId xmlns:a16="http://schemas.microsoft.com/office/drawing/2014/main" val="412366905"/>
                    </a:ext>
                  </a:extLst>
                </a:gridCol>
                <a:gridCol w="2528456">
                  <a:extLst>
                    <a:ext uri="{9D8B030D-6E8A-4147-A177-3AD203B41FA5}">
                      <a16:colId xmlns:a16="http://schemas.microsoft.com/office/drawing/2014/main" val="2186354841"/>
                    </a:ext>
                  </a:extLst>
                </a:gridCol>
              </a:tblGrid>
              <a:tr h="794836">
                <a:tc>
                  <a:txBody>
                    <a:bodyPr/>
                    <a:lstStyle/>
                    <a:p>
                      <a:pPr algn="ctr" fontAlgn="b"/>
                      <a:r>
                        <a:rPr lang="en-US" sz="3300" b="1" i="0" u="none" strike="noStrike" cap="none" spc="0">
                          <a:solidFill>
                            <a:schemeClr val="tx1"/>
                          </a:solidFill>
                          <a:effectLst/>
                          <a:latin typeface="Eras Demi ITC" panose="020B0805030504020804" pitchFamily="34" charset="0"/>
                        </a:rPr>
                        <a:t>Agent </a:t>
                      </a:r>
                    </a:p>
                  </a:txBody>
                  <a:tcPr marL="27883" marR="27883" marT="27883" marB="188595" anchor="b">
                    <a:lnL w="12700" cap="flat" cmpd="sng" algn="ctr">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noFill/>
                  </a:tcPr>
                </a:tc>
                <a:tc>
                  <a:txBody>
                    <a:bodyPr/>
                    <a:lstStyle/>
                    <a:p>
                      <a:pPr algn="ctr" fontAlgn="b"/>
                      <a:r>
                        <a:rPr lang="en-US" sz="3300" b="1" i="0" u="none" strike="noStrike" cap="none" spc="0">
                          <a:solidFill>
                            <a:schemeClr val="tx1"/>
                          </a:solidFill>
                          <a:effectLst/>
                          <a:latin typeface="Eras Demi ITC" panose="020B0805030504020804" pitchFamily="34" charset="0"/>
                        </a:rPr>
                        <a:t>Mentor</a:t>
                      </a:r>
                    </a:p>
                  </a:txBody>
                  <a:tcPr marL="27883" marR="27883" marT="27883" marB="188595"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0465012"/>
                  </a:ext>
                </a:extLst>
              </a:tr>
              <a:tr h="794836">
                <a:tc>
                  <a:txBody>
                    <a:bodyPr/>
                    <a:lstStyle/>
                    <a:p>
                      <a:pPr algn="ctr" fontAlgn="b"/>
                      <a:r>
                        <a:rPr lang="en-US" sz="3300" b="1" i="0" u="none" strike="noStrike" cap="none" spc="0">
                          <a:solidFill>
                            <a:schemeClr val="tx1"/>
                          </a:solidFill>
                          <a:effectLst/>
                          <a:latin typeface="Book Antiqua" panose="02040602050305030304" pitchFamily="18" charset="0"/>
                        </a:rPr>
                        <a:t>David Gagleard</a:t>
                      </a:r>
                    </a:p>
                  </a:txBody>
                  <a:tcPr marL="27883" marR="27883" marT="27883" marB="188595" anchor="b">
                    <a:lnL w="12700" cap="flat" cmpd="sng" algn="ctr">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fontAlgn="b"/>
                      <a:r>
                        <a:rPr lang="en-US" sz="3300" b="1" i="0" u="none" strike="noStrike" cap="none" spc="0">
                          <a:solidFill>
                            <a:schemeClr val="tx1"/>
                          </a:solidFill>
                          <a:effectLst/>
                          <a:latin typeface="Book Antiqua" panose="02040602050305030304" pitchFamily="18" charset="0"/>
                        </a:rPr>
                        <a:t>Philip Vogt</a:t>
                      </a:r>
                    </a:p>
                  </a:txBody>
                  <a:tcPr marL="27883" marR="27883" marT="27883" marB="188595"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9901495"/>
                  </a:ext>
                </a:extLst>
              </a:tr>
              <a:tr h="794836">
                <a:tc>
                  <a:txBody>
                    <a:bodyPr/>
                    <a:lstStyle/>
                    <a:p>
                      <a:pPr algn="ctr" fontAlgn="b"/>
                      <a:r>
                        <a:rPr lang="en-US" sz="3300" b="1" i="0" u="none" strike="noStrike" cap="none" spc="0">
                          <a:solidFill>
                            <a:schemeClr val="tx1"/>
                          </a:solidFill>
                          <a:effectLst/>
                          <a:latin typeface="Book Antiqua" panose="02040602050305030304" pitchFamily="18" charset="0"/>
                        </a:rPr>
                        <a:t>Thomas Davenport</a:t>
                      </a:r>
                    </a:p>
                  </a:txBody>
                  <a:tcPr marL="27883" marR="27883" marT="27883" marB="188595" anchor="b">
                    <a:lnL w="12700" cap="flat" cmpd="sng" algn="ctr">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algn="ctr" fontAlgn="b"/>
                      <a:r>
                        <a:rPr lang="en-US" sz="3300" b="1" i="0" u="none" strike="noStrike" cap="none" spc="0">
                          <a:solidFill>
                            <a:schemeClr val="tx1"/>
                          </a:solidFill>
                          <a:effectLst/>
                          <a:latin typeface="Book Antiqua" panose="02040602050305030304" pitchFamily="18" charset="0"/>
                        </a:rPr>
                        <a:t>Kim Kirsch</a:t>
                      </a:r>
                    </a:p>
                  </a:txBody>
                  <a:tcPr marL="27883" marR="27883" marT="27883" marB="188595"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608339212"/>
                  </a:ext>
                </a:extLst>
              </a:tr>
              <a:tr h="794836">
                <a:tc>
                  <a:txBody>
                    <a:bodyPr/>
                    <a:lstStyle/>
                    <a:p>
                      <a:pPr algn="ctr" fontAlgn="b"/>
                      <a:r>
                        <a:rPr lang="en-US" sz="3300" b="1" i="0" u="none" strike="noStrike" cap="none" spc="0">
                          <a:solidFill>
                            <a:schemeClr val="tx1"/>
                          </a:solidFill>
                          <a:effectLst/>
                          <a:latin typeface="Book Antiqua" panose="02040602050305030304" pitchFamily="18" charset="0"/>
                        </a:rPr>
                        <a:t>Amy Handel</a:t>
                      </a:r>
                    </a:p>
                  </a:txBody>
                  <a:tcPr marL="27883" marR="27883" marT="27883" marB="188595" anchor="b">
                    <a:lnL w="12700" cap="flat" cmpd="sng" algn="ctr">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en-US" sz="3300" b="1" i="0" u="none" strike="noStrike" cap="none" spc="0">
                          <a:solidFill>
                            <a:schemeClr val="tx1"/>
                          </a:solidFill>
                          <a:effectLst/>
                          <a:latin typeface="Book Antiqua" panose="02040602050305030304" pitchFamily="18" charset="0"/>
                        </a:rPr>
                        <a:t>Sue Weick</a:t>
                      </a:r>
                    </a:p>
                  </a:txBody>
                  <a:tcPr marL="27883" marR="27883" marT="27883" marB="188595"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669588889"/>
                  </a:ext>
                </a:extLst>
              </a:tr>
            </a:tbl>
          </a:graphicData>
        </a:graphic>
      </p:graphicFrame>
      <p:sp>
        <p:nvSpPr>
          <p:cNvPr id="2" name="Rectangle 1">
            <a:extLst>
              <a:ext uri="{FF2B5EF4-FFF2-40B4-BE49-F238E27FC236}">
                <a16:creationId xmlns:a16="http://schemas.microsoft.com/office/drawing/2014/main" id="{B2B76ABB-A449-740B-7255-ADABD7705AE0}"/>
              </a:ext>
            </a:extLst>
          </p:cNvPr>
          <p:cNvSpPr/>
          <p:nvPr/>
        </p:nvSpPr>
        <p:spPr>
          <a:xfrm>
            <a:off x="2157685" y="5432659"/>
            <a:ext cx="859870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CONGRATULATIONS AGENTS!</a:t>
            </a:r>
          </a:p>
        </p:txBody>
      </p:sp>
      <p:sp>
        <p:nvSpPr>
          <p:cNvPr id="5" name="Rectangle 4">
            <a:extLst>
              <a:ext uri="{FF2B5EF4-FFF2-40B4-BE49-F238E27FC236}">
                <a16:creationId xmlns:a16="http://schemas.microsoft.com/office/drawing/2014/main" id="{72E2E5EC-9139-5E27-6288-6202173E2C04}"/>
              </a:ext>
            </a:extLst>
          </p:cNvPr>
          <p:cNvSpPr/>
          <p:nvPr/>
        </p:nvSpPr>
        <p:spPr>
          <a:xfrm>
            <a:off x="1859499" y="457047"/>
            <a:ext cx="919508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a:t>
            </a:r>
            <a:r>
              <a:rPr lang="en-US" sz="5400" b="1" cap="none" spc="0" baseline="30000" dirty="0">
                <a:ln w="9525">
                  <a:solidFill>
                    <a:schemeClr val="bg1"/>
                  </a:solidFill>
                  <a:prstDash val="solid"/>
                </a:ln>
                <a:solidFill>
                  <a:schemeClr val="tx1"/>
                </a:solidFill>
                <a:effectLst>
                  <a:outerShdw blurRad="12700" dist="38100" dir="2700000" algn="tl" rotWithShape="0">
                    <a:schemeClr val="bg1">
                      <a:lumMod val="50000"/>
                    </a:schemeClr>
                  </a:outerShdw>
                </a:effectLst>
              </a:rPr>
              <a:t>ST</a:t>
            </a: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APPLICATION RECOGNITION</a:t>
            </a:r>
          </a:p>
        </p:txBody>
      </p:sp>
    </p:spTree>
    <p:extLst>
      <p:ext uri="{BB962C8B-B14F-4D97-AF65-F5344CB8AC3E}">
        <p14:creationId xmlns:p14="http://schemas.microsoft.com/office/powerpoint/2010/main" val="1465185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7">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0E0F7F2-E794-CD1B-2EC3-B08F97110001}"/>
              </a:ext>
            </a:extLst>
          </p:cNvPr>
          <p:cNvPicPr>
            <a:picLocks noChangeAspect="1"/>
          </p:cNvPicPr>
          <p:nvPr/>
        </p:nvPicPr>
        <p:blipFill rotWithShape="1">
          <a:blip r:embed="rId2"/>
          <a:srcRect r="2" b="6191"/>
          <a:stretch/>
        </p:blipFill>
        <p:spPr>
          <a:xfrm>
            <a:off x="20" y="10"/>
            <a:ext cx="4977364" cy="6857990"/>
          </a:xfrm>
          <a:prstGeom prst="rect">
            <a:avLst/>
          </a:prstGeom>
        </p:spPr>
      </p:pic>
      <p:pic>
        <p:nvPicPr>
          <p:cNvPr id="2" name="Picture 1">
            <a:extLst>
              <a:ext uri="{FF2B5EF4-FFF2-40B4-BE49-F238E27FC236}">
                <a16:creationId xmlns:a16="http://schemas.microsoft.com/office/drawing/2014/main" id="{B4076C62-2D3D-28A9-1281-C2352A195309}"/>
              </a:ext>
            </a:extLst>
          </p:cNvPr>
          <p:cNvPicPr>
            <a:picLocks noChangeAspect="1"/>
          </p:cNvPicPr>
          <p:nvPr/>
        </p:nvPicPr>
        <p:blipFill rotWithShape="1">
          <a:blip r:embed="rId3"/>
          <a:srcRect t="18801" b="15847"/>
          <a:stretch/>
        </p:blipFill>
        <p:spPr>
          <a:xfrm>
            <a:off x="4977384" y="10"/>
            <a:ext cx="7214616" cy="6857990"/>
          </a:xfrm>
          <a:prstGeom prst="rect">
            <a:avLst/>
          </a:prstGeom>
        </p:spPr>
      </p:pic>
      <p:sp>
        <p:nvSpPr>
          <p:cNvPr id="35" name="Rectangle 29">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218905"/>
            <a:ext cx="5625863"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1">
            <a:extLst>
              <a:ext uri="{FF2B5EF4-FFF2-40B4-BE49-F238E27FC236}">
                <a16:creationId xmlns:a16="http://schemas.microsoft.com/office/drawing/2014/main" id="{E8E4E9D8-6D9C-4646-83A2-11844D84E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5574" y="3876005"/>
            <a:ext cx="484822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AEA6BB73-EA87-51FD-8E1F-46045FC97483}"/>
              </a:ext>
            </a:extLst>
          </p:cNvPr>
          <p:cNvSpPr txBox="1"/>
          <p:nvPr/>
        </p:nvSpPr>
        <p:spPr>
          <a:xfrm>
            <a:off x="6772758" y="3949157"/>
            <a:ext cx="4324351" cy="53949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2000" b="1" kern="1200" dirty="0">
                <a:solidFill>
                  <a:schemeClr val="bg1"/>
                </a:solidFill>
                <a:latin typeface="+mj-lt"/>
                <a:ea typeface="+mj-ea"/>
                <a:cs typeface="+mj-cs"/>
              </a:rPr>
              <a:t>CONGRATULATIONS </a:t>
            </a:r>
          </a:p>
          <a:p>
            <a:pPr algn="ctr">
              <a:lnSpc>
                <a:spcPct val="90000"/>
              </a:lnSpc>
              <a:spcBef>
                <a:spcPct val="0"/>
              </a:spcBef>
              <a:spcAft>
                <a:spcPts val="600"/>
              </a:spcAft>
            </a:pPr>
            <a:r>
              <a:rPr lang="en-US" sz="2000" b="1" i="1" kern="1200" dirty="0">
                <a:solidFill>
                  <a:schemeClr val="bg1"/>
                </a:solidFill>
                <a:latin typeface="+mj-lt"/>
                <a:ea typeface="+mj-ea"/>
                <a:cs typeface="+mj-cs"/>
              </a:rPr>
              <a:t>Suzanne O’Connor</a:t>
            </a:r>
          </a:p>
        </p:txBody>
      </p:sp>
      <p:sp>
        <p:nvSpPr>
          <p:cNvPr id="4" name="TextBox 3">
            <a:extLst>
              <a:ext uri="{FF2B5EF4-FFF2-40B4-BE49-F238E27FC236}">
                <a16:creationId xmlns:a16="http://schemas.microsoft.com/office/drawing/2014/main" id="{E731CD57-53C2-1A85-7FDA-D6CC6034A3C1}"/>
              </a:ext>
            </a:extLst>
          </p:cNvPr>
          <p:cNvSpPr txBox="1"/>
          <p:nvPr/>
        </p:nvSpPr>
        <p:spPr>
          <a:xfrm>
            <a:off x="6431138" y="4697298"/>
            <a:ext cx="5040034" cy="1435608"/>
          </a:xfrm>
          <a:prstGeom prst="rect">
            <a:avLst/>
          </a:prstGeom>
        </p:spPr>
        <p:txBody>
          <a:bodyPr vert="horz" lIns="91440" tIns="45720" rIns="91440" bIns="45720" rtlCol="0" anchor="ctr">
            <a:normAutofit fontScale="92500" lnSpcReduction="20000"/>
          </a:bodyPr>
          <a:lstStyle/>
          <a:p>
            <a:pPr algn="ctr">
              <a:lnSpc>
                <a:spcPct val="90000"/>
              </a:lnSpc>
              <a:spcAft>
                <a:spcPts val="600"/>
              </a:spcAft>
            </a:pPr>
            <a:r>
              <a:rPr lang="en-US" sz="1300" b="0" i="0" dirty="0">
                <a:effectLst/>
              </a:rPr>
              <a:t>Available on Amazon tomorrow, July 12th for a special friend and family price of $5.99! I hope to hear how this message helps you through your life as much as it helped me. The link below should be live tomorrow, and will direct you to the Amazon page to buy the book; if not I will post the Amazon link on my page tomorrow :)</a:t>
            </a:r>
            <a:br>
              <a:rPr lang="en-US" sz="1300" dirty="0"/>
            </a:br>
            <a:br>
              <a:rPr lang="en-US" sz="1300" dirty="0"/>
            </a:br>
            <a:r>
              <a:rPr lang="en-US" sz="1300" b="0" i="0" u="none" strike="noStrike" dirty="0">
                <a:effectLst/>
                <a:hlinkClick r:id="rId4"/>
              </a:rPr>
              <a:t>https://www.yourdailyrenewal.com/</a:t>
            </a:r>
            <a:endParaRPr lang="en-US" sz="1300" b="0" i="0" u="none" strike="noStrike" dirty="0">
              <a:effectLst/>
            </a:endParaRPr>
          </a:p>
          <a:p>
            <a:pPr algn="ctr">
              <a:lnSpc>
                <a:spcPct val="90000"/>
              </a:lnSpc>
              <a:spcAft>
                <a:spcPts val="600"/>
              </a:spcAft>
            </a:pPr>
            <a:r>
              <a:rPr lang="en-US" sz="1300" b="1" dirty="0">
                <a:solidFill>
                  <a:srgbClr val="FF0000"/>
                </a:solidFill>
              </a:rPr>
              <a:t>At this time, the link is not active.  As soon as it is we will resend to the agency.</a:t>
            </a:r>
          </a:p>
        </p:txBody>
      </p:sp>
    </p:spTree>
    <p:extLst>
      <p:ext uri="{BB962C8B-B14F-4D97-AF65-F5344CB8AC3E}">
        <p14:creationId xmlns:p14="http://schemas.microsoft.com/office/powerpoint/2010/main" val="3087157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57B5E-0A54-6D2D-01C2-FB6274F57F9B}"/>
              </a:ext>
            </a:extLst>
          </p:cNvPr>
          <p:cNvSpPr>
            <a:spLocks noGrp="1"/>
          </p:cNvSpPr>
          <p:nvPr>
            <p:ph type="title"/>
          </p:nvPr>
        </p:nvSpPr>
        <p:spPr>
          <a:xfrm>
            <a:off x="1395044" y="734675"/>
            <a:ext cx="8754796" cy="928467"/>
          </a:xfrm>
          <a:solidFill>
            <a:schemeClr val="accent1"/>
          </a:solidFill>
        </p:spPr>
        <p:txBody>
          <a:bodyPr vert="horz" lIns="91440" tIns="45720" rIns="91440" bIns="45720" rtlCol="0" anchor="ctr">
            <a:normAutofit/>
          </a:bodyPr>
          <a:lstStyle/>
          <a:p>
            <a:pPr algn="r"/>
            <a:r>
              <a:rPr lang="en-US" sz="3200" kern="1200" cap="all" spc="300" baseline="0" dirty="0">
                <a:solidFill>
                  <a:schemeClr val="tx2"/>
                </a:solidFill>
                <a:latin typeface="+mj-lt"/>
                <a:ea typeface="+mj-ea"/>
                <a:cs typeface="+mj-cs"/>
              </a:rPr>
              <a:t>WELCOME TO OUR NEW AGENTS</a:t>
            </a:r>
          </a:p>
        </p:txBody>
      </p:sp>
      <p:sp>
        <p:nvSpPr>
          <p:cNvPr id="6" name="TextBox 5">
            <a:extLst>
              <a:ext uri="{FF2B5EF4-FFF2-40B4-BE49-F238E27FC236}">
                <a16:creationId xmlns:a16="http://schemas.microsoft.com/office/drawing/2014/main" id="{CAB37827-A510-C9C3-70E1-8FCF90C7423B}"/>
              </a:ext>
            </a:extLst>
          </p:cNvPr>
          <p:cNvSpPr txBox="1"/>
          <p:nvPr/>
        </p:nvSpPr>
        <p:spPr>
          <a:xfrm>
            <a:off x="2845011" y="1776587"/>
            <a:ext cx="7605424" cy="764568"/>
          </a:xfrm>
          <a:prstGeom prst="rect">
            <a:avLst/>
          </a:prstGeom>
          <a:noFill/>
        </p:spPr>
        <p:txBody>
          <a:bodyPr wrap="square">
            <a:spAutoFit/>
          </a:bodyPr>
          <a:lstStyle/>
          <a:p>
            <a:pPr marL="0" marR="0" lvl="0" indent="0" algn="ctr" defTabSz="713232" rtl="0" eaLnBrk="1" fontAlgn="auto" latinLnBrk="0" hangingPunct="1">
              <a:lnSpc>
                <a:spcPct val="100000"/>
              </a:lnSpc>
              <a:spcBef>
                <a:spcPts val="0"/>
              </a:spcBef>
              <a:spcAft>
                <a:spcPts val="600"/>
              </a:spcAft>
              <a:buClrTx/>
              <a:buSzTx/>
              <a:buFontTx/>
              <a:buNone/>
              <a:tabLst/>
              <a:defRPr/>
            </a:pPr>
            <a:r>
              <a:rPr kumimoji="0" lang="en-US" sz="2184" b="0"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Sell your first application by next Friday, July 21st and receive a Compass Shirt and $100 Lead Credits! </a:t>
            </a:r>
            <a:endParaRPr kumimoji="0" lang="en-US" sz="28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endParaRPr>
          </a:p>
        </p:txBody>
      </p:sp>
      <p:pic>
        <p:nvPicPr>
          <p:cNvPr id="3" name="Picture 2">
            <a:extLst>
              <a:ext uri="{FF2B5EF4-FFF2-40B4-BE49-F238E27FC236}">
                <a16:creationId xmlns:a16="http://schemas.microsoft.com/office/drawing/2014/main" id="{EBF2C561-ACF8-50CE-3741-A48D9F8B413E}"/>
              </a:ext>
            </a:extLst>
          </p:cNvPr>
          <p:cNvPicPr>
            <a:picLocks noChangeAspect="1"/>
          </p:cNvPicPr>
          <p:nvPr/>
        </p:nvPicPr>
        <p:blipFill>
          <a:blip r:embed="rId2"/>
          <a:stretch>
            <a:fillRect/>
          </a:stretch>
        </p:blipFill>
        <p:spPr>
          <a:xfrm>
            <a:off x="937827" y="734675"/>
            <a:ext cx="2208665" cy="2232218"/>
          </a:xfrm>
          <a:prstGeom prst="rect">
            <a:avLst/>
          </a:prstGeom>
        </p:spPr>
      </p:pic>
      <p:sp>
        <p:nvSpPr>
          <p:cNvPr id="8" name="TextBox 7">
            <a:extLst>
              <a:ext uri="{FF2B5EF4-FFF2-40B4-BE49-F238E27FC236}">
                <a16:creationId xmlns:a16="http://schemas.microsoft.com/office/drawing/2014/main" id="{18315DCA-E3E8-D957-B7EF-00F8E367E530}"/>
              </a:ext>
            </a:extLst>
          </p:cNvPr>
          <p:cNvSpPr txBox="1"/>
          <p:nvPr/>
        </p:nvSpPr>
        <p:spPr>
          <a:xfrm>
            <a:off x="3237330" y="5189183"/>
            <a:ext cx="609777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 you know someone looking for a new career?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Our next CHC New Agent Training &amp; Development is July 25th &amp; 26th in St. Louis, MO.  Send your referrals to Liz Wardrop, </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ewardrop@chcquotes.com,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you could get free lead credits.</a:t>
            </a:r>
          </a:p>
        </p:txBody>
      </p:sp>
      <p:sp>
        <p:nvSpPr>
          <p:cNvPr id="4" name="Rectangle 3">
            <a:extLst>
              <a:ext uri="{FF2B5EF4-FFF2-40B4-BE49-F238E27FC236}">
                <a16:creationId xmlns:a16="http://schemas.microsoft.com/office/drawing/2014/main" id="{E51A7B10-5F22-0B87-1614-0F585FCDA8A5}"/>
              </a:ext>
            </a:extLst>
          </p:cNvPr>
          <p:cNvSpPr/>
          <p:nvPr/>
        </p:nvSpPr>
        <p:spPr>
          <a:xfrm>
            <a:off x="3703303" y="3238984"/>
            <a:ext cx="497443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72C4"/>
                  </a:solidFill>
                  <a:prstDash val="solid"/>
                </a:ln>
                <a:solidFill>
                  <a:schemeClr val="accent4">
                    <a:lumMod val="60000"/>
                    <a:lumOff val="40000"/>
                  </a:schemeClr>
                </a:solidFill>
                <a:effectLst>
                  <a:outerShdw dist="38100" dir="2640000" algn="bl" rotWithShape="0">
                    <a:srgbClr val="4472C4"/>
                  </a:outerShdw>
                </a:effectLst>
                <a:uLnTx/>
                <a:uFillTx/>
                <a:latin typeface="Book Antiqua" panose="02040602050305030304" pitchFamily="18" charset="0"/>
                <a:ea typeface="+mn-ea"/>
                <a:cs typeface="+mn-cs"/>
              </a:rPr>
              <a:t>Happy Selling!</a:t>
            </a:r>
            <a:endParaRPr kumimoji="0" lang="en-US" sz="5400" b="1" i="0" u="none" strike="noStrike" kern="1200" cap="none" spc="0" normalizeH="0" baseline="0" noProof="0" dirty="0">
              <a:ln w="12700">
                <a:solidFill>
                  <a:srgbClr val="4472C4"/>
                </a:solidFill>
                <a:prstDash val="solid"/>
              </a:ln>
              <a:solidFill>
                <a:schemeClr val="accent4">
                  <a:lumMod val="60000"/>
                  <a:lumOff val="40000"/>
                </a:schemeClr>
              </a:solidFill>
              <a:effectLst>
                <a:outerShdw dist="38100" dir="2640000" algn="bl" rotWithShape="0">
                  <a:srgbClr val="4472C4"/>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032037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BD4006E0-5D06-2498-3F4A-16EB74497CAF}"/>
              </a:ext>
            </a:extLst>
          </p:cNvPr>
          <p:cNvSpPr/>
          <p:nvPr/>
        </p:nvSpPr>
        <p:spPr>
          <a:xfrm>
            <a:off x="2685338" y="4558798"/>
            <a:ext cx="1228814" cy="70276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720E7E-1C3F-5DE4-60A3-C14C1CE28A0F}"/>
              </a:ext>
            </a:extLst>
          </p:cNvPr>
          <p:cNvSpPr>
            <a:spLocks noGrp="1"/>
          </p:cNvSpPr>
          <p:nvPr>
            <p:ph type="title"/>
          </p:nvPr>
        </p:nvSpPr>
        <p:spPr>
          <a:xfrm>
            <a:off x="3131837" y="280207"/>
            <a:ext cx="6558999" cy="1049156"/>
          </a:xfrm>
        </p:spPr>
        <p:txBody>
          <a:bodyPr/>
          <a:lstStyle/>
          <a:p>
            <a:r>
              <a:rPr lang="en-US" dirty="0">
                <a:highlight>
                  <a:srgbClr val="0000FF"/>
                </a:highlight>
              </a:rPr>
              <a:t>Upcoming Training &amp; Events</a:t>
            </a:r>
          </a:p>
        </p:txBody>
      </p:sp>
      <p:sp>
        <p:nvSpPr>
          <p:cNvPr id="7" name="TextBox 6">
            <a:extLst>
              <a:ext uri="{FF2B5EF4-FFF2-40B4-BE49-F238E27FC236}">
                <a16:creationId xmlns:a16="http://schemas.microsoft.com/office/drawing/2014/main" id="{65DC93DF-4142-77F6-8CDD-8C4848028E1E}"/>
              </a:ext>
            </a:extLst>
          </p:cNvPr>
          <p:cNvSpPr txBox="1"/>
          <p:nvPr/>
        </p:nvSpPr>
        <p:spPr>
          <a:xfrm>
            <a:off x="2831165" y="3290430"/>
            <a:ext cx="7160341" cy="34778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JULY MONDAY MADNESS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Book Antiqua" panose="02040602050305030304" pitchFamily="18" charset="0"/>
              </a:rPr>
              <a:t>7</a:t>
            </a:r>
            <a:r>
              <a:rPr kumimoji="0" lang="en-US" sz="2000" b="0"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/17 ~ </a:t>
            </a:r>
            <a:r>
              <a:rPr kumimoji="0" lang="en-US" sz="2000" b="0" i="0" u="none" strike="noStrike" kern="1200" cap="none" spc="0" normalizeH="0" baseline="0" noProof="0" dirty="0">
                <a:ln>
                  <a:noFill/>
                </a:ln>
                <a:solidFill>
                  <a:srgbClr val="4472C4">
                    <a:lumMod val="75000"/>
                  </a:srgbClr>
                </a:solidFill>
                <a:effectLst/>
                <a:uLnTx/>
                <a:uFillTx/>
                <a:latin typeface="Book Antiqua" panose="02040602050305030304" pitchFamily="18" charset="0"/>
                <a:ea typeface="+mn-ea"/>
                <a:cs typeface="+mn-cs"/>
              </a:rPr>
              <a:t>Pivot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Book Antiqua" panose="02040602050305030304" pitchFamily="18" charset="0"/>
              </a:rPr>
              <a:t>7</a:t>
            </a:r>
            <a:r>
              <a:rPr kumimoji="0" lang="en-US" sz="2000" b="0"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/24 ~ </a:t>
            </a:r>
            <a:r>
              <a:rPr kumimoji="0" lang="en-US" sz="2000" b="0" i="0" u="none" strike="noStrike" kern="1200" cap="none" spc="0" normalizeH="0" baseline="0" noProof="0" dirty="0">
                <a:ln>
                  <a:noFill/>
                </a:ln>
                <a:solidFill>
                  <a:srgbClr val="4472C4">
                    <a:lumMod val="75000"/>
                  </a:srgbClr>
                </a:solidFill>
                <a:effectLst/>
                <a:uLnTx/>
                <a:uFillTx/>
                <a:latin typeface="Book Antiqua" panose="02040602050305030304" pitchFamily="18" charset="0"/>
                <a:ea typeface="+mn-ea"/>
                <a:cs typeface="+mn-cs"/>
              </a:rPr>
              <a:t>Ameribenefit – Tristar</a:t>
            </a:r>
          </a:p>
          <a:p>
            <a:pPr algn="ctr">
              <a:defRPr/>
            </a:pPr>
            <a:r>
              <a:rPr lang="en-US" sz="2000" dirty="0">
                <a:solidFill>
                  <a:srgbClr val="000000"/>
                </a:solidFill>
                <a:latin typeface="Book Antiqua" panose="02040602050305030304" pitchFamily="18" charset="0"/>
              </a:rPr>
              <a:t>7</a:t>
            </a:r>
            <a:r>
              <a:rPr kumimoji="0" lang="en-US" sz="2000" b="0"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/31 ~ </a:t>
            </a:r>
            <a:r>
              <a:rPr kumimoji="0" lang="en-US" sz="2000" b="0" i="0" u="none" strike="noStrike" kern="1200" cap="none" spc="0" normalizeH="0" baseline="0" noProof="0" dirty="0">
                <a:ln>
                  <a:noFill/>
                </a:ln>
                <a:solidFill>
                  <a:srgbClr val="4472C4">
                    <a:lumMod val="75000"/>
                  </a:srgbClr>
                </a:solidFill>
                <a:effectLst/>
                <a:uLnTx/>
                <a:uFillTx/>
                <a:latin typeface="Book Antiqua" panose="02040602050305030304" pitchFamily="18" charset="0"/>
                <a:ea typeface="+mn-ea"/>
                <a:cs typeface="+mn-cs"/>
              </a:rPr>
              <a:t>Walk &amp; Talk Like a Pro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JULY KickStart to Superstart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Book Antiqua" panose="02040602050305030304" pitchFamily="18" charset="0"/>
              </a:rPr>
              <a:t>7</a:t>
            </a:r>
            <a:r>
              <a:rPr kumimoji="0" lang="en-US" sz="2000" b="0"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/18 ~ </a:t>
            </a:r>
            <a:r>
              <a:rPr kumimoji="0" lang="en-US" sz="2000" b="0" i="0" u="none" strike="noStrike" kern="1200" cap="none" spc="0" normalizeH="0" baseline="0" noProof="0" dirty="0">
                <a:ln>
                  <a:noFill/>
                </a:ln>
                <a:solidFill>
                  <a:srgbClr val="4472C4">
                    <a:lumMod val="75000"/>
                  </a:srgbClr>
                </a:solidFill>
                <a:effectLst/>
                <a:uLnTx/>
                <a:uFillTx/>
                <a:latin typeface="Book Antiqua" panose="02040602050305030304" pitchFamily="18" charset="0"/>
                <a:ea typeface="+mn-ea"/>
                <a:cs typeface="+mn-cs"/>
              </a:rPr>
              <a:t>First 5 Seconds &amp; Elevator Speech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Book Antiqua" panose="02040602050305030304" pitchFamily="18" charset="0"/>
              </a:rPr>
              <a:t>7</a:t>
            </a:r>
            <a:r>
              <a:rPr kumimoji="0" lang="en-US" sz="2000" b="0"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/19 ~ </a:t>
            </a:r>
            <a:r>
              <a:rPr kumimoji="0" lang="en-US" sz="2000" b="0" i="0" u="none" strike="noStrike" kern="1200" cap="none" spc="0" normalizeH="0" baseline="0" noProof="0" dirty="0">
                <a:ln>
                  <a:noFill/>
                </a:ln>
                <a:solidFill>
                  <a:srgbClr val="4472C4">
                    <a:lumMod val="75000"/>
                  </a:srgbClr>
                </a:solidFill>
                <a:effectLst/>
                <a:uLnTx/>
                <a:uFillTx/>
                <a:latin typeface="Book Antiqua" panose="02040602050305030304" pitchFamily="18" charset="0"/>
                <a:ea typeface="+mn-ea"/>
                <a:cs typeface="+mn-cs"/>
              </a:rPr>
              <a:t>Show Me The Money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Book Antiqua" panose="02040602050305030304" pitchFamily="18" charset="0"/>
              </a:rPr>
              <a:t>7</a:t>
            </a:r>
            <a:r>
              <a:rPr kumimoji="0" lang="en-US" sz="2000" b="0"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/20 ~ </a:t>
            </a:r>
            <a:r>
              <a:rPr kumimoji="0" lang="en-US" sz="2000" b="0" i="0" u="none" strike="noStrike" kern="1200" cap="none" spc="0" normalizeH="0" baseline="0" noProof="0" dirty="0">
                <a:ln>
                  <a:noFill/>
                </a:ln>
                <a:solidFill>
                  <a:srgbClr val="4472C4">
                    <a:lumMod val="75000"/>
                  </a:srgbClr>
                </a:solidFill>
                <a:effectLst/>
                <a:uLnTx/>
                <a:uFillTx/>
                <a:latin typeface="Book Antiqua" panose="02040602050305030304" pitchFamily="18" charset="0"/>
                <a:ea typeface="+mn-ea"/>
                <a:cs typeface="+mn-cs"/>
              </a:rPr>
              <a:t>Expectations &amp; Action Plans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Book Antiqua" panose="02040602050305030304" pitchFamily="18" charset="0"/>
              </a:rPr>
              <a:t>7</a:t>
            </a:r>
            <a:r>
              <a:rPr kumimoji="0" lang="en-US" sz="2000" b="0"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/25 ~ </a:t>
            </a:r>
            <a:r>
              <a:rPr kumimoji="0" lang="en-US" sz="2000" b="0" i="0" u="none" strike="noStrike" kern="1200" cap="none" spc="0" normalizeH="0" baseline="0" noProof="0" dirty="0">
                <a:ln>
                  <a:noFill/>
                </a:ln>
                <a:solidFill>
                  <a:srgbClr val="4472C4">
                    <a:lumMod val="75000"/>
                  </a:srgbClr>
                </a:solidFill>
                <a:effectLst/>
                <a:uLnTx/>
                <a:uFillTx/>
                <a:latin typeface="Book Antiqua" panose="02040602050305030304" pitchFamily="18" charset="0"/>
                <a:ea typeface="+mn-ea"/>
                <a:cs typeface="+mn-cs"/>
              </a:rPr>
              <a:t>Handling Objections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Book Antiqua" panose="02040602050305030304" pitchFamily="18" charset="0"/>
              </a:rPr>
              <a:t>7</a:t>
            </a:r>
            <a:r>
              <a:rPr kumimoji="0" lang="en-US" sz="2000" b="0"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/26 ~ </a:t>
            </a:r>
            <a:r>
              <a:rPr kumimoji="0" lang="en-US" sz="2000" b="0" i="0" u="none" strike="noStrike" kern="1200" cap="none" spc="0" normalizeH="0" baseline="0" noProof="0" dirty="0">
                <a:ln>
                  <a:noFill/>
                </a:ln>
                <a:solidFill>
                  <a:srgbClr val="4472C4">
                    <a:lumMod val="75000"/>
                  </a:srgbClr>
                </a:solidFill>
                <a:effectLst/>
                <a:uLnTx/>
                <a:uFillTx/>
                <a:latin typeface="Book Antiqua" panose="02040602050305030304" pitchFamily="18" charset="0"/>
                <a:ea typeface="+mn-ea"/>
                <a:cs typeface="+mn-cs"/>
              </a:rPr>
              <a:t>How To Build Your Business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Book Antiqua" panose="02040602050305030304" pitchFamily="18" charset="0"/>
              </a:rPr>
              <a:t>7</a:t>
            </a:r>
            <a:r>
              <a:rPr kumimoji="0" lang="en-US" sz="2000" b="0"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/27 ~ </a:t>
            </a:r>
            <a:r>
              <a:rPr kumimoji="0" lang="en-US" sz="2000" b="0" i="0" u="none" strike="noStrike" kern="1200" cap="none" spc="0" normalizeH="0" baseline="0" noProof="0" dirty="0">
                <a:ln>
                  <a:noFill/>
                </a:ln>
                <a:solidFill>
                  <a:srgbClr val="4472C4">
                    <a:lumMod val="75000"/>
                  </a:srgbClr>
                </a:solidFill>
                <a:effectLst/>
                <a:uLnTx/>
                <a:uFillTx/>
                <a:latin typeface="Book Antiqua" panose="02040602050305030304" pitchFamily="18" charset="0"/>
                <a:ea typeface="+mn-ea"/>
                <a:cs typeface="+mn-cs"/>
              </a:rPr>
              <a:t>Attitude Is Everything</a:t>
            </a:r>
            <a:endParaRPr kumimoji="0" lang="en-US" sz="2000" b="0"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endParaRPr>
          </a:p>
        </p:txBody>
      </p:sp>
      <p:pic>
        <p:nvPicPr>
          <p:cNvPr id="9" name="Picture 8">
            <a:extLst>
              <a:ext uri="{FF2B5EF4-FFF2-40B4-BE49-F238E27FC236}">
                <a16:creationId xmlns:a16="http://schemas.microsoft.com/office/drawing/2014/main" id="{B4C11F1F-469D-36C5-AB19-792A92FD3F40}"/>
              </a:ext>
            </a:extLst>
          </p:cNvPr>
          <p:cNvPicPr>
            <a:picLocks noChangeAspect="1"/>
          </p:cNvPicPr>
          <p:nvPr/>
        </p:nvPicPr>
        <p:blipFill>
          <a:blip r:embed="rId2"/>
          <a:stretch>
            <a:fillRect/>
          </a:stretch>
        </p:blipFill>
        <p:spPr>
          <a:xfrm>
            <a:off x="221897" y="4138967"/>
            <a:ext cx="2962913" cy="1542422"/>
          </a:xfrm>
          <a:prstGeom prst="rect">
            <a:avLst/>
          </a:prstGeom>
        </p:spPr>
      </p:pic>
      <p:sp>
        <p:nvSpPr>
          <p:cNvPr id="10" name="TextBox 9">
            <a:extLst>
              <a:ext uri="{FF2B5EF4-FFF2-40B4-BE49-F238E27FC236}">
                <a16:creationId xmlns:a16="http://schemas.microsoft.com/office/drawing/2014/main" id="{8CEFF525-AA37-6ABF-A1F7-B4FB3BFC0EDF}"/>
              </a:ext>
            </a:extLst>
          </p:cNvPr>
          <p:cNvSpPr txBox="1"/>
          <p:nvPr/>
        </p:nvSpPr>
        <p:spPr>
          <a:xfrm>
            <a:off x="2685338" y="89695"/>
            <a:ext cx="768999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If you are having difficulties joining a meeting, please email Tanya Mosley, immediately for assistance.  If you join a training session late, please note trainers will end the meeting for lack of participation and access will not be available.</a:t>
            </a:r>
          </a:p>
        </p:txBody>
      </p:sp>
      <p:sp>
        <p:nvSpPr>
          <p:cNvPr id="11" name="TextBox 10">
            <a:extLst>
              <a:ext uri="{FF2B5EF4-FFF2-40B4-BE49-F238E27FC236}">
                <a16:creationId xmlns:a16="http://schemas.microsoft.com/office/drawing/2014/main" id="{92DB4609-3900-307D-FD2B-9F07D09456B3}"/>
              </a:ext>
            </a:extLst>
          </p:cNvPr>
          <p:cNvSpPr txBox="1"/>
          <p:nvPr/>
        </p:nvSpPr>
        <p:spPr>
          <a:xfrm>
            <a:off x="3512366" y="1150694"/>
            <a:ext cx="5797943" cy="2031325"/>
          </a:xfrm>
          <a:prstGeom prst="rect">
            <a:avLst/>
          </a:prstGeom>
          <a:noFill/>
        </p:spPr>
        <p:txBody>
          <a:bodyPr wrap="square">
            <a:spAutoFit/>
          </a:bodyPr>
          <a:lstStyle/>
          <a:p>
            <a:pPr algn="ctr"/>
            <a:r>
              <a:rPr lang="en-US" dirty="0"/>
              <a:t>7/14/2023 9:30 AM CST : CHC Training: America's Choice</a:t>
            </a:r>
          </a:p>
          <a:p>
            <a:pPr algn="ctr"/>
            <a:r>
              <a:rPr lang="en-US" dirty="0"/>
              <a:t>7/15/2023 11:00 AM CST : Super Saturday Agent Training</a:t>
            </a:r>
          </a:p>
          <a:p>
            <a:pPr algn="ctr"/>
            <a:r>
              <a:rPr lang="en-US" dirty="0"/>
              <a:t>7/18/2023 1:00 PM CST : TopBroker CRM Training</a:t>
            </a:r>
          </a:p>
          <a:p>
            <a:pPr algn="ctr"/>
            <a:r>
              <a:rPr lang="en-US" dirty="0"/>
              <a:t>7/20/2023 1:00 PM CST : CHC Training - Life Insurance</a:t>
            </a:r>
          </a:p>
          <a:p>
            <a:pPr algn="ctr"/>
            <a:r>
              <a:rPr lang="en-US" dirty="0"/>
              <a:t>7/20/2023 3:00 PM CST : CHC Training - NCD Dental</a:t>
            </a:r>
          </a:p>
          <a:p>
            <a:pPr algn="ctr"/>
            <a:r>
              <a:rPr lang="en-US" dirty="0"/>
              <a:t>7/21/2023 9:00 AM CST : CHC Mastermind 2023</a:t>
            </a:r>
          </a:p>
          <a:p>
            <a:pPr algn="ctr"/>
            <a:r>
              <a:rPr lang="en-US" dirty="0"/>
              <a:t>8/11/2023 9:30 AM EST : CHC Tampa FL Agency Celebration</a:t>
            </a:r>
          </a:p>
        </p:txBody>
      </p:sp>
      <p:cxnSp>
        <p:nvCxnSpPr>
          <p:cNvPr id="13" name="Straight Connector 12">
            <a:extLst>
              <a:ext uri="{FF2B5EF4-FFF2-40B4-BE49-F238E27FC236}">
                <a16:creationId xmlns:a16="http://schemas.microsoft.com/office/drawing/2014/main" id="{9547CA4C-1EAD-2E2D-AB2C-88D06DD93C18}"/>
              </a:ext>
            </a:extLst>
          </p:cNvPr>
          <p:cNvCxnSpPr>
            <a:cxnSpLocks/>
          </p:cNvCxnSpPr>
          <p:nvPr/>
        </p:nvCxnSpPr>
        <p:spPr>
          <a:xfrm>
            <a:off x="102870" y="3290430"/>
            <a:ext cx="11921490" cy="0"/>
          </a:xfrm>
          <a:prstGeom prst="line">
            <a:avLst/>
          </a:prstGeom>
          <a:ln w="349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28693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688775-614F-4CEE-86E5-DD1641593E17}"/>
              </a:ext>
            </a:extLst>
          </p:cNvPr>
          <p:cNvSpPr>
            <a:spLocks noGrp="1"/>
          </p:cNvSpPr>
          <p:nvPr>
            <p:ph type="title"/>
          </p:nvPr>
        </p:nvSpPr>
        <p:spPr>
          <a:xfrm>
            <a:off x="6392583" y="501651"/>
            <a:ext cx="4434720" cy="1716255"/>
          </a:xfrm>
        </p:spPr>
        <p:txBody>
          <a:bodyPr anchor="b">
            <a:normAutofit/>
          </a:bodyPr>
          <a:lstStyle/>
          <a:p>
            <a:r>
              <a:rPr lang="en-US" sz="5600" dirty="0"/>
              <a:t>MASTERMIND</a:t>
            </a:r>
          </a:p>
        </p:txBody>
      </p:sp>
      <p:sp>
        <p:nvSpPr>
          <p:cNvPr id="29" name="Rectangle 2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6A3D52-7DBB-4D2E-44C4-72E553606092}"/>
              </a:ext>
            </a:extLst>
          </p:cNvPr>
          <p:cNvPicPr>
            <a:picLocks noChangeAspect="1"/>
          </p:cNvPicPr>
          <p:nvPr/>
        </p:nvPicPr>
        <p:blipFill rotWithShape="1">
          <a:blip r:embed="rId2"/>
          <a:srcRect l="5148" r="3650" b="2"/>
          <a:stretch/>
        </p:blipFill>
        <p:spPr>
          <a:xfrm>
            <a:off x="279143" y="299508"/>
            <a:ext cx="5221625" cy="3010397"/>
          </a:xfrm>
          <a:prstGeom prst="rect">
            <a:avLst/>
          </a:prstGeom>
        </p:spPr>
      </p:pic>
      <p:pic>
        <p:nvPicPr>
          <p:cNvPr id="5" name="Picture 4">
            <a:extLst>
              <a:ext uri="{FF2B5EF4-FFF2-40B4-BE49-F238E27FC236}">
                <a16:creationId xmlns:a16="http://schemas.microsoft.com/office/drawing/2014/main" id="{B93A26DD-6B1A-CE6B-30A4-459B676F11ED}"/>
              </a:ext>
            </a:extLst>
          </p:cNvPr>
          <p:cNvPicPr>
            <a:picLocks noChangeAspect="1"/>
          </p:cNvPicPr>
          <p:nvPr/>
        </p:nvPicPr>
        <p:blipFill rotWithShape="1">
          <a:blip r:embed="rId3"/>
          <a:srcRect r="2" b="5122"/>
          <a:stretch/>
        </p:blipFill>
        <p:spPr>
          <a:xfrm>
            <a:off x="279143" y="3548095"/>
            <a:ext cx="5221625" cy="3010397"/>
          </a:xfrm>
          <a:prstGeom prst="rect">
            <a:avLst/>
          </a:prstGeom>
        </p:spPr>
      </p:pic>
      <p:sp>
        <p:nvSpPr>
          <p:cNvPr id="3" name="Content Placeholder 2">
            <a:extLst>
              <a:ext uri="{FF2B5EF4-FFF2-40B4-BE49-F238E27FC236}">
                <a16:creationId xmlns:a16="http://schemas.microsoft.com/office/drawing/2014/main" id="{A5006E02-D425-1597-2BD0-746B5E11F991}"/>
              </a:ext>
            </a:extLst>
          </p:cNvPr>
          <p:cNvSpPr>
            <a:spLocks noGrp="1"/>
          </p:cNvSpPr>
          <p:nvPr>
            <p:ph idx="1"/>
          </p:nvPr>
        </p:nvSpPr>
        <p:spPr>
          <a:xfrm>
            <a:off x="5806250" y="2645922"/>
            <a:ext cx="5779911" cy="3710427"/>
          </a:xfrm>
        </p:spPr>
        <p:txBody>
          <a:bodyPr anchor="t">
            <a:normAutofit/>
          </a:bodyPr>
          <a:lstStyle/>
          <a:p>
            <a:pPr marL="0" indent="0">
              <a:buNone/>
            </a:pPr>
            <a:r>
              <a:rPr lang="en-US" sz="2000" b="1" dirty="0">
                <a:solidFill>
                  <a:schemeClr val="tx1">
                    <a:alpha val="80000"/>
                  </a:schemeClr>
                </a:solidFill>
              </a:rPr>
              <a:t>Welcoming suggestions and topics from the entire agency</a:t>
            </a:r>
            <a:r>
              <a:rPr lang="en-US" sz="2000" dirty="0">
                <a:solidFill>
                  <a:schemeClr val="tx1">
                    <a:alpha val="80000"/>
                  </a:schemeClr>
                </a:solidFill>
              </a:rPr>
              <a:t>!  </a:t>
            </a:r>
          </a:p>
          <a:p>
            <a:pPr marL="0" indent="0">
              <a:buNone/>
            </a:pPr>
            <a:endParaRPr lang="en-US" sz="2000" dirty="0">
              <a:solidFill>
                <a:schemeClr val="tx1">
                  <a:alpha val="80000"/>
                </a:schemeClr>
              </a:solidFill>
            </a:endParaRPr>
          </a:p>
          <a:p>
            <a:pPr marL="0" indent="0">
              <a:buNone/>
            </a:pPr>
            <a:r>
              <a:rPr lang="en-US" sz="2000" dirty="0">
                <a:solidFill>
                  <a:schemeClr val="tx1">
                    <a:alpha val="80000"/>
                  </a:schemeClr>
                </a:solidFill>
              </a:rPr>
              <a:t>Please send your ideas, thoughts, and suggestions for the improvement and growth of Compass Health Consultants to Tanya Mosley, </a:t>
            </a:r>
            <a:r>
              <a:rPr lang="en-US" sz="2000" dirty="0">
                <a:solidFill>
                  <a:schemeClr val="tx1">
                    <a:alpha val="80000"/>
                  </a:schemeClr>
                </a:solidFill>
                <a:hlinkClick r:id="rId4"/>
              </a:rPr>
              <a:t>tmosley@chcquotes.com</a:t>
            </a:r>
            <a:r>
              <a:rPr lang="en-US" sz="2000" dirty="0">
                <a:solidFill>
                  <a:schemeClr val="tx1">
                    <a:alpha val="80000"/>
                  </a:schemeClr>
                </a:solidFill>
              </a:rPr>
              <a:t>. </a:t>
            </a:r>
          </a:p>
          <a:p>
            <a:pPr marL="0" indent="0">
              <a:buNone/>
            </a:pPr>
            <a:r>
              <a:rPr lang="en-US" sz="2000" dirty="0">
                <a:solidFill>
                  <a:schemeClr val="tx1">
                    <a:alpha val="80000"/>
                  </a:schemeClr>
                </a:solidFill>
              </a:rPr>
              <a:t> </a:t>
            </a:r>
          </a:p>
          <a:p>
            <a:pPr marL="0" indent="0">
              <a:buNone/>
            </a:pPr>
            <a:endParaRPr lang="en-US" sz="2000" dirty="0">
              <a:solidFill>
                <a:schemeClr val="tx1">
                  <a:alpha val="80000"/>
                </a:schemeClr>
              </a:solidFill>
            </a:endParaRPr>
          </a:p>
        </p:txBody>
      </p:sp>
      <p:cxnSp>
        <p:nvCxnSpPr>
          <p:cNvPr id="30" name="Straight Connector 2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898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8247ACF-AFA7-BFCB-3D42-3C576EAB45F6}"/>
              </a:ext>
            </a:extLst>
          </p:cNvPr>
          <p:cNvPicPr>
            <a:picLocks noChangeAspect="1"/>
          </p:cNvPicPr>
          <p:nvPr/>
        </p:nvPicPr>
        <p:blipFill>
          <a:blip r:embed="rId2"/>
          <a:stretch>
            <a:fillRect/>
          </a:stretch>
        </p:blipFill>
        <p:spPr>
          <a:xfrm>
            <a:off x="641180" y="517169"/>
            <a:ext cx="5129784" cy="5150735"/>
          </a:xfrm>
          <a:prstGeom prst="rect">
            <a:avLst/>
          </a:prstGeom>
        </p:spPr>
      </p:pic>
      <p:sp>
        <p:nvSpPr>
          <p:cNvPr id="6" name="TextBox 5">
            <a:extLst>
              <a:ext uri="{FF2B5EF4-FFF2-40B4-BE49-F238E27FC236}">
                <a16:creationId xmlns:a16="http://schemas.microsoft.com/office/drawing/2014/main" id="{CEFC6D47-DF9A-12F1-33A5-22DD30477497}"/>
              </a:ext>
            </a:extLst>
          </p:cNvPr>
          <p:cNvSpPr txBox="1"/>
          <p:nvPr/>
        </p:nvSpPr>
        <p:spPr>
          <a:xfrm>
            <a:off x="1013124" y="5694500"/>
            <a:ext cx="4130142" cy="646331"/>
          </a:xfrm>
          <a:prstGeom prst="rect">
            <a:avLst/>
          </a:prstGeom>
          <a:noFill/>
        </p:spPr>
        <p:txBody>
          <a:bodyPr wrap="square">
            <a:spAutoFit/>
          </a:bodyPr>
          <a:lstStyle/>
          <a:p>
            <a:pPr algn="ctr"/>
            <a:r>
              <a:rPr lang="en-US" b="1" dirty="0"/>
              <a:t>Event RSVP </a:t>
            </a:r>
            <a:r>
              <a:rPr lang="en-US" dirty="0">
                <a:solidFill>
                  <a:schemeClr val="accent1"/>
                </a:solidFill>
              </a:rPr>
              <a:t>https://forms.office.com/r/tACDpnpJu6</a:t>
            </a:r>
          </a:p>
        </p:txBody>
      </p:sp>
      <p:sp>
        <p:nvSpPr>
          <p:cNvPr id="10" name="TextBox 9">
            <a:extLst>
              <a:ext uri="{FF2B5EF4-FFF2-40B4-BE49-F238E27FC236}">
                <a16:creationId xmlns:a16="http://schemas.microsoft.com/office/drawing/2014/main" id="{B000F64A-15F5-1C7C-61FB-24E8EC4F2A3B}"/>
              </a:ext>
            </a:extLst>
          </p:cNvPr>
          <p:cNvSpPr txBox="1"/>
          <p:nvPr/>
        </p:nvSpPr>
        <p:spPr>
          <a:xfrm>
            <a:off x="6416586" y="548395"/>
            <a:ext cx="5138675" cy="369332"/>
          </a:xfrm>
          <a:prstGeom prst="rect">
            <a:avLst/>
          </a:prstGeom>
          <a:noFill/>
        </p:spPr>
        <p:txBody>
          <a:bodyPr wrap="square">
            <a:spAutoFit/>
          </a:bodyPr>
          <a:lstStyle/>
          <a:p>
            <a:pPr algn="ctr"/>
            <a:r>
              <a:rPr lang="en-US" b="1" i="0" dirty="0">
                <a:effectLst/>
                <a:latin typeface="var(--font-headline)"/>
              </a:rPr>
              <a:t>Homewood Suites by Hilton Tampa-Port Richey</a:t>
            </a:r>
          </a:p>
        </p:txBody>
      </p:sp>
      <p:pic>
        <p:nvPicPr>
          <p:cNvPr id="11" name="Picture 10">
            <a:extLst>
              <a:ext uri="{FF2B5EF4-FFF2-40B4-BE49-F238E27FC236}">
                <a16:creationId xmlns:a16="http://schemas.microsoft.com/office/drawing/2014/main" id="{447BC617-46D6-6571-37A5-AD700E3FA9CD}"/>
              </a:ext>
            </a:extLst>
          </p:cNvPr>
          <p:cNvPicPr>
            <a:picLocks noChangeAspect="1"/>
          </p:cNvPicPr>
          <p:nvPr/>
        </p:nvPicPr>
        <p:blipFill>
          <a:blip r:embed="rId3"/>
          <a:stretch>
            <a:fillRect/>
          </a:stretch>
        </p:blipFill>
        <p:spPr>
          <a:xfrm>
            <a:off x="6843151" y="1697538"/>
            <a:ext cx="4017689" cy="1686592"/>
          </a:xfrm>
          <a:prstGeom prst="rect">
            <a:avLst/>
          </a:prstGeom>
        </p:spPr>
      </p:pic>
      <p:sp>
        <p:nvSpPr>
          <p:cNvPr id="15" name="TextBox 14">
            <a:extLst>
              <a:ext uri="{FF2B5EF4-FFF2-40B4-BE49-F238E27FC236}">
                <a16:creationId xmlns:a16="http://schemas.microsoft.com/office/drawing/2014/main" id="{1D333610-FCBE-F45D-A549-9E3A1F80BC31}"/>
              </a:ext>
            </a:extLst>
          </p:cNvPr>
          <p:cNvSpPr txBox="1"/>
          <p:nvPr/>
        </p:nvSpPr>
        <p:spPr>
          <a:xfrm>
            <a:off x="7161110" y="800873"/>
            <a:ext cx="3649626" cy="923330"/>
          </a:xfrm>
          <a:prstGeom prst="rect">
            <a:avLst/>
          </a:prstGeom>
          <a:noFill/>
        </p:spPr>
        <p:txBody>
          <a:bodyPr wrap="square">
            <a:spAutoFit/>
          </a:bodyPr>
          <a:lstStyle/>
          <a:p>
            <a:pPr algn="ctr"/>
            <a:r>
              <a:rPr lang="en-US" dirty="0"/>
              <a:t>11115 US Highway 19 North</a:t>
            </a:r>
          </a:p>
          <a:p>
            <a:pPr algn="ctr"/>
            <a:r>
              <a:rPr lang="en-US" dirty="0"/>
              <a:t>Port Richey, Florida, 34668, USA</a:t>
            </a:r>
          </a:p>
          <a:p>
            <a:pPr algn="ctr"/>
            <a:r>
              <a:rPr lang="en-US" dirty="0"/>
              <a:t>727-819-1000</a:t>
            </a:r>
          </a:p>
        </p:txBody>
      </p:sp>
      <p:sp>
        <p:nvSpPr>
          <p:cNvPr id="20" name="TextBox 19">
            <a:extLst>
              <a:ext uri="{FF2B5EF4-FFF2-40B4-BE49-F238E27FC236}">
                <a16:creationId xmlns:a16="http://schemas.microsoft.com/office/drawing/2014/main" id="{619CFB45-A851-A6C8-8A5F-BACB7455EBE2}"/>
              </a:ext>
            </a:extLst>
          </p:cNvPr>
          <p:cNvSpPr txBox="1"/>
          <p:nvPr/>
        </p:nvSpPr>
        <p:spPr>
          <a:xfrm>
            <a:off x="6786925" y="5982978"/>
            <a:ext cx="4130142" cy="369332"/>
          </a:xfrm>
          <a:prstGeom prst="rect">
            <a:avLst/>
          </a:prstGeom>
          <a:noFill/>
        </p:spPr>
        <p:txBody>
          <a:bodyPr wrap="square">
            <a:spAutoFit/>
          </a:bodyPr>
          <a:lstStyle/>
          <a:p>
            <a:pPr algn="ctr"/>
            <a:r>
              <a:rPr lang="en-US" dirty="0">
                <a:solidFill>
                  <a:schemeClr val="accent4">
                    <a:lumMod val="50000"/>
                  </a:schemeClr>
                </a:solidFill>
              </a:rPr>
              <a:t>Thank You to everyone that has RSVP’d!</a:t>
            </a:r>
          </a:p>
        </p:txBody>
      </p:sp>
      <p:sp>
        <p:nvSpPr>
          <p:cNvPr id="3" name="TextBox 2">
            <a:extLst>
              <a:ext uri="{FF2B5EF4-FFF2-40B4-BE49-F238E27FC236}">
                <a16:creationId xmlns:a16="http://schemas.microsoft.com/office/drawing/2014/main" id="{D007742E-F6D6-EE20-D325-42662B3BD564}"/>
              </a:ext>
            </a:extLst>
          </p:cNvPr>
          <p:cNvSpPr txBox="1"/>
          <p:nvPr/>
        </p:nvSpPr>
        <p:spPr>
          <a:xfrm>
            <a:off x="6412145" y="3529392"/>
            <a:ext cx="5138676" cy="2308324"/>
          </a:xfrm>
          <a:prstGeom prst="rect">
            <a:avLst/>
          </a:prstGeom>
          <a:noFill/>
        </p:spPr>
        <p:txBody>
          <a:bodyPr wrap="square">
            <a:spAutoFit/>
          </a:bodyPr>
          <a:lstStyle/>
          <a:p>
            <a:pPr algn="l"/>
            <a:r>
              <a:rPr lang="en-US" dirty="0">
                <a:solidFill>
                  <a:srgbClr val="000000"/>
                </a:solidFill>
                <a:latin typeface="Calibri" panose="020F0502020204030204" pitchFamily="34" charset="0"/>
              </a:rPr>
              <a:t>P</a:t>
            </a:r>
            <a:r>
              <a:rPr lang="en-US" b="0" i="0" dirty="0">
                <a:solidFill>
                  <a:srgbClr val="000000"/>
                </a:solidFill>
                <a:effectLst/>
                <a:latin typeface="Calibri" panose="020F0502020204030204" pitchFamily="34" charset="0"/>
              </a:rPr>
              <a:t>lease follow the below instructions to book </a:t>
            </a:r>
            <a:r>
              <a:rPr lang="en-US" dirty="0">
                <a:solidFill>
                  <a:srgbClr val="000000"/>
                </a:solidFill>
                <a:latin typeface="Calibri" panose="020F0502020204030204" pitchFamily="34" charset="0"/>
              </a:rPr>
              <a:t>your</a:t>
            </a:r>
            <a:r>
              <a:rPr lang="en-US" b="0" i="0" dirty="0">
                <a:solidFill>
                  <a:srgbClr val="000000"/>
                </a:solidFill>
                <a:effectLst/>
                <a:latin typeface="Calibri" panose="020F0502020204030204" pitchFamily="34" charset="0"/>
              </a:rPr>
              <a:t> reservations online.  Or call the hotel and tell the front desk the dates and that it is for the “CHC Tampa 5 Year Anniversary”.</a:t>
            </a:r>
            <a:endParaRPr lang="en-US" b="0" i="0" dirty="0">
              <a:solidFill>
                <a:srgbClr val="000000"/>
              </a:solidFill>
              <a:effectLst/>
              <a:latin typeface="Times New Roman" panose="02020603050405020304" pitchFamily="18" charset="0"/>
            </a:endParaRPr>
          </a:p>
          <a:p>
            <a:pPr algn="l"/>
            <a:r>
              <a:rPr lang="en-US" sz="1200" b="0" i="0" dirty="0">
                <a:solidFill>
                  <a:srgbClr val="000000"/>
                </a:solidFill>
                <a:effectLst/>
                <a:latin typeface="Calibri" panose="020F0502020204030204" pitchFamily="34" charset="0"/>
              </a:rPr>
              <a:t> </a:t>
            </a:r>
            <a:endParaRPr lang="en-US" sz="1200" b="0" i="0" dirty="0">
              <a:solidFill>
                <a:srgbClr val="000000"/>
              </a:solidFill>
              <a:effectLst/>
              <a:latin typeface="arial" panose="020B0604020202020204" pitchFamily="34" charset="0"/>
            </a:endParaRPr>
          </a:p>
          <a:p>
            <a:pPr algn="l"/>
            <a:r>
              <a:rPr lang="en-US" sz="1200" b="0" i="0" dirty="0">
                <a:solidFill>
                  <a:srgbClr val="000000"/>
                </a:solidFill>
                <a:effectLst/>
                <a:latin typeface="Calibri" panose="020F0502020204030204" pitchFamily="34" charset="0"/>
              </a:rPr>
              <a:t>·</a:t>
            </a:r>
            <a:r>
              <a:rPr lang="en-US" sz="700" b="0" i="0" dirty="0">
                <a:solidFill>
                  <a:srgbClr val="000000"/>
                </a:solidFill>
                <a:effectLst/>
                <a:latin typeface="Calibri" panose="020F0502020204030204" pitchFamily="34" charset="0"/>
              </a:rPr>
              <a:t>         </a:t>
            </a:r>
            <a:r>
              <a:rPr lang="en-US" sz="1200" b="0" i="0" dirty="0">
                <a:solidFill>
                  <a:srgbClr val="000000"/>
                </a:solidFill>
                <a:effectLst/>
                <a:latin typeface="Calibri" panose="020F0502020204030204" pitchFamily="34" charset="0"/>
              </a:rPr>
              <a:t>Please tell you guests to click this link - </a:t>
            </a:r>
            <a:r>
              <a:rPr lang="en-US" sz="1200" b="0" i="0" u="sng" dirty="0">
                <a:solidFill>
                  <a:srgbClr val="FF0000"/>
                </a:solidFill>
                <a:effectLst/>
                <a:latin typeface="Calibri" panose="020F0502020204030204" pitchFamily="34" charset="0"/>
                <a:hlinkClick r:id="rId4" tooltip="This external link will open in a new window"/>
              </a:rPr>
              <a:t>Homewood Suites Tampa-Port Richey Extended Stay Hotel (hilton.com)</a:t>
            </a:r>
            <a:r>
              <a:rPr lang="en-US" sz="1200" b="0" i="0" dirty="0">
                <a:solidFill>
                  <a:srgbClr val="FF0000"/>
                </a:solidFill>
                <a:effectLst/>
                <a:latin typeface="Calibri" panose="020F0502020204030204" pitchFamily="34" charset="0"/>
              </a:rPr>
              <a:t>                    </a:t>
            </a:r>
            <a:endParaRPr lang="en-US" sz="1200" b="0" i="0" dirty="0">
              <a:solidFill>
                <a:srgbClr val="000000"/>
              </a:solidFill>
              <a:effectLst/>
              <a:latin typeface="arial" panose="020B0604020202020204" pitchFamily="34" charset="0"/>
            </a:endParaRPr>
          </a:p>
          <a:p>
            <a:pPr algn="l"/>
            <a:r>
              <a:rPr lang="en-US" sz="1200" b="0" i="0" dirty="0">
                <a:solidFill>
                  <a:srgbClr val="000000"/>
                </a:solidFill>
                <a:effectLst/>
                <a:latin typeface="Calibri" panose="020F0502020204030204" pitchFamily="34" charset="0"/>
              </a:rPr>
              <a:t>·</a:t>
            </a:r>
            <a:r>
              <a:rPr lang="en-US" sz="700" b="0" i="0" dirty="0">
                <a:solidFill>
                  <a:srgbClr val="000000"/>
                </a:solidFill>
                <a:effectLst/>
                <a:latin typeface="Calibri" panose="020F0502020204030204" pitchFamily="34" charset="0"/>
              </a:rPr>
              <a:t>         </a:t>
            </a:r>
            <a:r>
              <a:rPr lang="en-US" sz="1200" b="0" i="0" dirty="0">
                <a:solidFill>
                  <a:srgbClr val="000000"/>
                </a:solidFill>
                <a:effectLst/>
                <a:latin typeface="Calibri" panose="020F0502020204030204" pitchFamily="34" charset="0"/>
              </a:rPr>
              <a:t>Then click the “Special Rates” button</a:t>
            </a:r>
            <a:endParaRPr lang="en-US" sz="1200" b="0" i="0" dirty="0">
              <a:solidFill>
                <a:srgbClr val="000000"/>
              </a:solidFill>
              <a:effectLst/>
              <a:latin typeface="arial" panose="020B0604020202020204" pitchFamily="34" charset="0"/>
            </a:endParaRPr>
          </a:p>
          <a:p>
            <a:pPr algn="l"/>
            <a:r>
              <a:rPr lang="en-US" sz="1200" b="0" i="0" dirty="0">
                <a:solidFill>
                  <a:srgbClr val="000000"/>
                </a:solidFill>
                <a:effectLst/>
                <a:latin typeface="Calibri" panose="020F0502020204030204" pitchFamily="34" charset="0"/>
              </a:rPr>
              <a:t>·</a:t>
            </a:r>
            <a:r>
              <a:rPr lang="en-US" sz="700" b="0" i="0" dirty="0">
                <a:solidFill>
                  <a:srgbClr val="000000"/>
                </a:solidFill>
                <a:effectLst/>
                <a:latin typeface="Calibri" panose="020F0502020204030204" pitchFamily="34" charset="0"/>
              </a:rPr>
              <a:t>         </a:t>
            </a:r>
            <a:r>
              <a:rPr lang="en-US" sz="1200" b="0" i="0" dirty="0">
                <a:solidFill>
                  <a:srgbClr val="000000"/>
                </a:solidFill>
                <a:effectLst/>
                <a:latin typeface="Calibri" panose="020F0502020204030204" pitchFamily="34" charset="0"/>
              </a:rPr>
              <a:t>Type “CHC” in the Group Code area.  Then click the X at the top</a:t>
            </a:r>
            <a:endParaRPr lang="en-US" sz="1200" b="0" i="0" dirty="0">
              <a:solidFill>
                <a:srgbClr val="000000"/>
              </a:solidFill>
              <a:effectLst/>
              <a:latin typeface="arial" panose="020B0604020202020204" pitchFamily="34" charset="0"/>
            </a:endParaRPr>
          </a:p>
          <a:p>
            <a:pPr algn="l"/>
            <a:r>
              <a:rPr lang="en-US" sz="1200" b="0" i="0" dirty="0">
                <a:solidFill>
                  <a:srgbClr val="000000"/>
                </a:solidFill>
                <a:effectLst/>
                <a:latin typeface="Calibri" panose="020F0502020204030204" pitchFamily="34" charset="0"/>
              </a:rPr>
              <a:t>·</a:t>
            </a:r>
            <a:r>
              <a:rPr lang="en-US" sz="700" b="0" i="0" dirty="0">
                <a:solidFill>
                  <a:srgbClr val="000000"/>
                </a:solidFill>
                <a:effectLst/>
                <a:latin typeface="Calibri" panose="020F0502020204030204" pitchFamily="34" charset="0"/>
              </a:rPr>
              <a:t>         </a:t>
            </a:r>
            <a:r>
              <a:rPr lang="en-US" sz="1200" b="0" i="0" dirty="0">
                <a:solidFill>
                  <a:srgbClr val="000000"/>
                </a:solidFill>
                <a:effectLst/>
                <a:latin typeface="Calibri" panose="020F0502020204030204" pitchFamily="34" charset="0"/>
              </a:rPr>
              <a:t>Click the “Check Room &amp; Rate” button  </a:t>
            </a:r>
            <a:endParaRPr lang="en-US" sz="12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344051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86BBDA8-7E31-47B7-800A-97A2BD677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22DC5CA-D0B2-C382-499A-203306292CAD}"/>
              </a:ext>
            </a:extLst>
          </p:cNvPr>
          <p:cNvSpPr txBox="1"/>
          <p:nvPr/>
        </p:nvSpPr>
        <p:spPr>
          <a:xfrm>
            <a:off x="5995989" y="728283"/>
            <a:ext cx="5200770" cy="260341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700" kern="1200" dirty="0">
                <a:solidFill>
                  <a:schemeClr val="tx1"/>
                </a:solidFill>
                <a:latin typeface="+mj-lt"/>
                <a:ea typeface="+mj-ea"/>
                <a:cs typeface="+mj-cs"/>
              </a:rPr>
              <a:t>Consumer Alert: Licensing Renewal Email Scam </a:t>
            </a:r>
          </a:p>
          <a:p>
            <a:pPr>
              <a:lnSpc>
                <a:spcPct val="90000"/>
              </a:lnSpc>
              <a:spcBef>
                <a:spcPct val="0"/>
              </a:spcBef>
              <a:spcAft>
                <a:spcPts val="600"/>
              </a:spcAft>
            </a:pPr>
            <a:r>
              <a:rPr lang="en-US" sz="3700" kern="1200" dirty="0">
                <a:solidFill>
                  <a:schemeClr val="tx1"/>
                </a:solidFill>
                <a:latin typeface="+mj-lt"/>
                <a:ea typeface="+mj-ea"/>
                <a:cs typeface="+mj-cs"/>
              </a:rPr>
              <a:t>Nevada Division of Insurance (06/26/23) </a:t>
            </a:r>
          </a:p>
        </p:txBody>
      </p:sp>
      <p:pic>
        <p:nvPicPr>
          <p:cNvPr id="6" name="Picture 5">
            <a:extLst>
              <a:ext uri="{FF2B5EF4-FFF2-40B4-BE49-F238E27FC236}">
                <a16:creationId xmlns:a16="http://schemas.microsoft.com/office/drawing/2014/main" id="{A0084B24-A8D3-0F6D-1939-F8DA04ABAF15}"/>
              </a:ext>
            </a:extLst>
          </p:cNvPr>
          <p:cNvPicPr>
            <a:picLocks noChangeAspect="1"/>
          </p:cNvPicPr>
          <p:nvPr/>
        </p:nvPicPr>
        <p:blipFill>
          <a:blip r:embed="rId2"/>
          <a:stretch>
            <a:fillRect/>
          </a:stretch>
        </p:blipFill>
        <p:spPr>
          <a:xfrm>
            <a:off x="187439" y="1766534"/>
            <a:ext cx="5002092" cy="3328664"/>
          </a:xfrm>
          <a:prstGeom prst="rect">
            <a:avLst/>
          </a:prstGeom>
        </p:spPr>
      </p:pic>
      <p:sp>
        <p:nvSpPr>
          <p:cNvPr id="3" name="TextBox 2">
            <a:extLst>
              <a:ext uri="{FF2B5EF4-FFF2-40B4-BE49-F238E27FC236}">
                <a16:creationId xmlns:a16="http://schemas.microsoft.com/office/drawing/2014/main" id="{25E2F32B-1CE4-EB76-5E15-9D1F05A24C49}"/>
              </a:ext>
            </a:extLst>
          </p:cNvPr>
          <p:cNvSpPr txBox="1"/>
          <p:nvPr/>
        </p:nvSpPr>
        <p:spPr>
          <a:xfrm>
            <a:off x="5995989" y="3526300"/>
            <a:ext cx="5200770" cy="258845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100" dirty="0"/>
              <a:t>The Nevada Division of Insurance has been made aware of an email phishing scam targeting licensed insurance producers and agents in Nevada. The division has received several phone calls from licensed individuals reporting that they have received a fraudulent email claiming that their license may be revoked if they do not pay an amendment fee via a payment link embedded in the email. The email is being sent from INSURANCE LICENSING with the subject line: Nevada Division of Insurance AMENDMENT FEE. This email is not from the Nevada Division of Insurance. Please do not click on any links and delete the email immediately. All official Division of Insurance Licensing emails are sent from nevada.licensing@doi.nv.gov or renewal.desk@doi.nv.gov. Emails received from any other addresses claiming to be the Division of Insurance should be considered fraudulent and should be deleted. </a:t>
            </a:r>
          </a:p>
          <a:p>
            <a:pPr indent="-228600">
              <a:lnSpc>
                <a:spcPct val="90000"/>
              </a:lnSpc>
              <a:spcAft>
                <a:spcPts val="600"/>
              </a:spcAft>
              <a:buFont typeface="Arial" panose="020B0604020202020204" pitchFamily="34" charset="0"/>
              <a:buChar char="•"/>
            </a:pPr>
            <a:r>
              <a:rPr lang="en-US" sz="1100" dirty="0">
                <a:hlinkClick r:id="rId3"/>
              </a:rPr>
              <a:t>Read Story</a:t>
            </a:r>
            <a:endParaRPr lang="en-US" sz="1100" dirty="0"/>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29616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8" name="Rectangle 37">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BD89A89-602F-2BEE-C839-0DF1EB09786F}"/>
              </a:ext>
            </a:extLst>
          </p:cNvPr>
          <p:cNvSpPr/>
          <p:nvPr/>
        </p:nvSpPr>
        <p:spPr>
          <a:xfrm>
            <a:off x="699714" y="353160"/>
            <a:ext cx="7091300" cy="8985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cap="none" spc="0">
                <a:ln w="13462">
                  <a:solidFill>
                    <a:schemeClr val="bg1"/>
                  </a:solidFill>
                  <a:prstDash val="solid"/>
                </a:ln>
                <a:solidFill>
                  <a:srgbClr val="FFFFFF"/>
                </a:solidFill>
                <a:effectLst>
                  <a:outerShdw dist="38100" dir="2700000" algn="bl" rotWithShape="0">
                    <a:schemeClr val="accent5"/>
                  </a:outerShdw>
                </a:effectLst>
                <a:latin typeface="+mj-lt"/>
                <a:ea typeface="+mj-ea"/>
                <a:cs typeface="+mj-cs"/>
              </a:rPr>
              <a:t>TopBroker Updates</a:t>
            </a:r>
          </a:p>
        </p:txBody>
      </p:sp>
      <p:pic>
        <p:nvPicPr>
          <p:cNvPr id="3" name="Picture 2" descr="A screenshot of a web page&#10;&#10;Description automatically generated">
            <a:extLst>
              <a:ext uri="{FF2B5EF4-FFF2-40B4-BE49-F238E27FC236}">
                <a16:creationId xmlns:a16="http://schemas.microsoft.com/office/drawing/2014/main" id="{1B7B812B-47AA-D06E-51B2-D8FC18C22405}"/>
              </a:ext>
            </a:extLst>
          </p:cNvPr>
          <p:cNvPicPr>
            <a:picLocks noChangeAspect="1"/>
          </p:cNvPicPr>
          <p:nvPr/>
        </p:nvPicPr>
        <p:blipFill rotWithShape="1">
          <a:blip r:embed="rId2"/>
          <a:srcRect l="3112" r="15215" b="-1"/>
          <a:stretch/>
        </p:blipFill>
        <p:spPr>
          <a:xfrm>
            <a:off x="715748" y="2460400"/>
            <a:ext cx="5131088" cy="3439688"/>
          </a:xfrm>
          <a:prstGeom prst="rect">
            <a:avLst/>
          </a:prstGeom>
        </p:spPr>
      </p:pic>
      <p:pic>
        <p:nvPicPr>
          <p:cNvPr id="4" name="Picture 3" descr="A group of women sitting in chairs&#10;&#10;Description automatically generated">
            <a:hlinkClick r:id="rId3"/>
            <a:extLst>
              <a:ext uri="{FF2B5EF4-FFF2-40B4-BE49-F238E27FC236}">
                <a16:creationId xmlns:a16="http://schemas.microsoft.com/office/drawing/2014/main" id="{0AF98A86-013B-0E27-3ABB-78729DFC111B}"/>
              </a:ext>
            </a:extLst>
          </p:cNvPr>
          <p:cNvPicPr>
            <a:picLocks noChangeAspect="1"/>
          </p:cNvPicPr>
          <p:nvPr/>
        </p:nvPicPr>
        <p:blipFill rotWithShape="1">
          <a:blip r:embed="rId4"/>
          <a:srcRect l="9006" r="7082" b="-3"/>
          <a:stretch/>
        </p:blipFill>
        <p:spPr>
          <a:xfrm>
            <a:off x="6345165" y="2496880"/>
            <a:ext cx="5131087" cy="3439701"/>
          </a:xfrm>
          <a:prstGeom prst="rect">
            <a:avLst/>
          </a:prstGeom>
        </p:spPr>
      </p:pic>
    </p:spTree>
    <p:extLst>
      <p:ext uri="{BB962C8B-B14F-4D97-AF65-F5344CB8AC3E}">
        <p14:creationId xmlns:p14="http://schemas.microsoft.com/office/powerpoint/2010/main" val="2961335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A7B4AB-C08F-9277-2882-87224C5AECAD}"/>
              </a:ext>
            </a:extLst>
          </p:cNvPr>
          <p:cNvPicPr>
            <a:picLocks noChangeAspect="1"/>
          </p:cNvPicPr>
          <p:nvPr/>
        </p:nvPicPr>
        <p:blipFill>
          <a:blip r:embed="rId2"/>
          <a:stretch>
            <a:fillRect/>
          </a:stretch>
        </p:blipFill>
        <p:spPr>
          <a:xfrm>
            <a:off x="3395329" y="498521"/>
            <a:ext cx="5638800" cy="1123950"/>
          </a:xfrm>
          <a:prstGeom prst="rect">
            <a:avLst/>
          </a:prstGeom>
        </p:spPr>
      </p:pic>
      <p:pic>
        <p:nvPicPr>
          <p:cNvPr id="6" name="Picture 5">
            <a:extLst>
              <a:ext uri="{FF2B5EF4-FFF2-40B4-BE49-F238E27FC236}">
                <a16:creationId xmlns:a16="http://schemas.microsoft.com/office/drawing/2014/main" id="{BA0A77BE-29A8-0FE4-D9FB-78282B4E856C}"/>
              </a:ext>
            </a:extLst>
          </p:cNvPr>
          <p:cNvPicPr>
            <a:picLocks noChangeAspect="1"/>
          </p:cNvPicPr>
          <p:nvPr/>
        </p:nvPicPr>
        <p:blipFill>
          <a:blip r:embed="rId3"/>
          <a:stretch>
            <a:fillRect/>
          </a:stretch>
        </p:blipFill>
        <p:spPr>
          <a:xfrm>
            <a:off x="3066164" y="2638264"/>
            <a:ext cx="5676900" cy="3933825"/>
          </a:xfrm>
          <a:prstGeom prst="rect">
            <a:avLst/>
          </a:prstGeom>
        </p:spPr>
      </p:pic>
      <p:sp>
        <p:nvSpPr>
          <p:cNvPr id="3" name="TextBox 2">
            <a:extLst>
              <a:ext uri="{FF2B5EF4-FFF2-40B4-BE49-F238E27FC236}">
                <a16:creationId xmlns:a16="http://schemas.microsoft.com/office/drawing/2014/main" id="{70904DA9-FC22-AB4D-54A6-E5ED0C917D61}"/>
              </a:ext>
            </a:extLst>
          </p:cNvPr>
          <p:cNvSpPr txBox="1"/>
          <p:nvPr/>
        </p:nvSpPr>
        <p:spPr>
          <a:xfrm>
            <a:off x="520995" y="1775580"/>
            <a:ext cx="11387469" cy="400110"/>
          </a:xfrm>
          <a:prstGeom prst="rect">
            <a:avLst/>
          </a:prstGeom>
          <a:noFill/>
        </p:spPr>
        <p:txBody>
          <a:bodyPr wrap="square">
            <a:spAutoFit/>
          </a:bodyPr>
          <a:lstStyle/>
          <a:p>
            <a:pPr algn="ctr"/>
            <a:r>
              <a:rPr lang="en-US" sz="2000" b="1" i="0" dirty="0">
                <a:solidFill>
                  <a:schemeClr val="accent1">
                    <a:lumMod val="75000"/>
                  </a:schemeClr>
                </a:solidFill>
                <a:effectLst/>
                <a:latin typeface="Franklin Gothic Heavy" panose="020B0903020102020204" pitchFamily="34" charset="0"/>
              </a:rPr>
              <a:t>New proposed rules would limit short-term health insurance to no more than four months</a:t>
            </a:r>
          </a:p>
        </p:txBody>
      </p:sp>
    </p:spTree>
    <p:extLst>
      <p:ext uri="{BB962C8B-B14F-4D97-AF65-F5344CB8AC3E}">
        <p14:creationId xmlns:p14="http://schemas.microsoft.com/office/powerpoint/2010/main" val="157958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CEC82-9812-8A64-6239-CA0A01B4C9D8}"/>
              </a:ext>
            </a:extLst>
          </p:cNvPr>
          <p:cNvSpPr>
            <a:spLocks noGrp="1"/>
          </p:cNvSpPr>
          <p:nvPr>
            <p:ph type="title"/>
          </p:nvPr>
        </p:nvSpPr>
        <p:spPr>
          <a:xfrm>
            <a:off x="640080" y="350874"/>
            <a:ext cx="10911840" cy="845178"/>
          </a:xfrm>
        </p:spPr>
        <p:txBody>
          <a:bodyPr>
            <a:normAutofit fontScale="90000"/>
          </a:bodyPr>
          <a:lstStyle/>
          <a:p>
            <a:pPr algn="ctr"/>
            <a:r>
              <a:rPr lang="en-US" sz="3200" dirty="0"/>
              <a:t>Medicare Open Enrollment Dates Oct 15–Dec 7</a:t>
            </a:r>
            <a:br>
              <a:rPr lang="en-US" sz="3200" dirty="0"/>
            </a:br>
            <a:r>
              <a:rPr lang="en-US" sz="3200" dirty="0"/>
              <a:t>ARE YOU READY?</a:t>
            </a:r>
          </a:p>
        </p:txBody>
      </p:sp>
      <p:pic>
        <p:nvPicPr>
          <p:cNvPr id="4" name="Picture 3">
            <a:extLst>
              <a:ext uri="{FF2B5EF4-FFF2-40B4-BE49-F238E27FC236}">
                <a16:creationId xmlns:a16="http://schemas.microsoft.com/office/drawing/2014/main" id="{63C7B803-5154-3124-1A4C-2B6F063FB560}"/>
              </a:ext>
            </a:extLst>
          </p:cNvPr>
          <p:cNvPicPr>
            <a:picLocks noChangeAspect="1"/>
          </p:cNvPicPr>
          <p:nvPr/>
        </p:nvPicPr>
        <p:blipFill rotWithShape="1">
          <a:blip r:embed="rId2"/>
          <a:srcRect r="1" b="9540"/>
          <a:stretch/>
        </p:blipFill>
        <p:spPr>
          <a:xfrm>
            <a:off x="640080" y="151195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245985170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11274</TotalTime>
  <Words>1339</Words>
  <Application>Microsoft Office PowerPoint</Application>
  <PresentationFormat>Widescreen</PresentationFormat>
  <Paragraphs>141</Paragraphs>
  <Slides>18</Slides>
  <Notes>0</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18</vt:i4>
      </vt:variant>
    </vt:vector>
  </HeadingPairs>
  <TitlesOfParts>
    <vt:vector size="34" baseType="lpstr">
      <vt:lpstr>Arial</vt:lpstr>
      <vt:lpstr>Arial</vt:lpstr>
      <vt:lpstr>Bahnschrift</vt:lpstr>
      <vt:lpstr>Book Antiqua</vt:lpstr>
      <vt:lpstr>Calibri</vt:lpstr>
      <vt:lpstr>Calibri Light</vt:lpstr>
      <vt:lpstr>Eras Demi ITC</vt:lpstr>
      <vt:lpstr>Franklin Gothic Heavy</vt:lpstr>
      <vt:lpstr>georgia</vt:lpstr>
      <vt:lpstr>helvetica</vt:lpstr>
      <vt:lpstr>Times New Roman</vt:lpstr>
      <vt:lpstr>Times New Roman</vt:lpstr>
      <vt:lpstr>var(--font-headline)</vt:lpstr>
      <vt:lpstr>Office Theme</vt:lpstr>
      <vt:lpstr>Packager Shell Object</vt:lpstr>
      <vt:lpstr>Acrobat Document</vt:lpstr>
      <vt:lpstr>PowerPoint Presentation</vt:lpstr>
      <vt:lpstr>WELCOME TO OUR NEW AGENTS</vt:lpstr>
      <vt:lpstr>Upcoming Training &amp; Events</vt:lpstr>
      <vt:lpstr>MASTERMIND</vt:lpstr>
      <vt:lpstr>PowerPoint Presentation</vt:lpstr>
      <vt:lpstr>PowerPoint Presentation</vt:lpstr>
      <vt:lpstr>PowerPoint Presentation</vt:lpstr>
      <vt:lpstr>PowerPoint Presentation</vt:lpstr>
      <vt:lpstr>Medicare Open Enrollment Dates Oct 15–Dec 7 ARE YOU READY?</vt:lpstr>
      <vt:lpstr>PowerPoint Presentation</vt:lpstr>
      <vt:lpstr>PowerPoint Presentation</vt:lpstr>
      <vt:lpstr>PowerPoint Presentation</vt:lpstr>
      <vt:lpstr> IHP CANCELLATIONS June 2023 – Present </vt:lpstr>
      <vt:lpstr>CHC Life Department</vt:lpstr>
      <vt:lpstr>CHC Exclusive Carrier – America’s Choice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Krivelow</dc:creator>
  <cp:lastModifiedBy>Joseph Krivelow</cp:lastModifiedBy>
  <cp:revision>19</cp:revision>
  <dcterms:created xsi:type="dcterms:W3CDTF">2023-07-05T19:48:40Z</dcterms:created>
  <dcterms:modified xsi:type="dcterms:W3CDTF">2023-07-14T15:43:05Z</dcterms:modified>
</cp:coreProperties>
</file>