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1"/>
    <p:sldMasterId id="2147483674" r:id="rId2"/>
  </p:sldMasterIdLst>
  <p:sldIdLst>
    <p:sldId id="340" r:id="rId3"/>
    <p:sldId id="258" r:id="rId4"/>
    <p:sldId id="344" r:id="rId5"/>
    <p:sldId id="342" r:id="rId6"/>
    <p:sldId id="259" r:id="rId7"/>
    <p:sldId id="341" r:id="rId8"/>
    <p:sldId id="337" r:id="rId9"/>
    <p:sldId id="345" r:id="rId10"/>
    <p:sldId id="333" r:id="rId11"/>
    <p:sldId id="335" r:id="rId12"/>
    <p:sldId id="261" r:id="rId13"/>
    <p:sldId id="257" r:id="rId14"/>
    <p:sldId id="326" r:id="rId15"/>
    <p:sldId id="336" r:id="rId16"/>
    <p:sldId id="343" r:id="rId17"/>
    <p:sldId id="334" r:id="rId18"/>
    <p:sldId id="331" r:id="rId19"/>
    <p:sldId id="330" r:id="rId20"/>
    <p:sldId id="288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90" d="100"/>
          <a:sy n="90" d="100"/>
        </p:scale>
        <p:origin x="57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A57C3F-0FB2-4B2E-BA6A-FEEEFF1AF7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57400" y="685801"/>
            <a:ext cx="8115300" cy="3046228"/>
          </a:xfrm>
        </p:spPr>
        <p:txBody>
          <a:bodyPr anchor="b">
            <a:normAutofit/>
          </a:bodyPr>
          <a:lstStyle>
            <a:lvl1pPr algn="ctr">
              <a:defRPr sz="3600" cap="all" spc="3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8583AE9-1CC1-4572-A6E5-E97F80E476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57400" y="4114800"/>
            <a:ext cx="8115300" cy="2057400"/>
          </a:xfrm>
        </p:spPr>
        <p:txBody>
          <a:bodyPr/>
          <a:lstStyle>
            <a:lvl1pPr marL="0" indent="0" algn="ctr">
              <a:buNone/>
              <a:defRPr sz="2400" i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04DE7C-68AB-403D-B9D8-7398C292C6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FEA57E-7C1A-457B-A4CD-5DCEB057B502}" type="datetime1">
              <a:rPr lang="en-US" smtClean="0"/>
              <a:t>3/16/2023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003E50-6613-4D86-AA22-43B14E7279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069AB5-A56D-471F-9236-EFA981E2EA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0178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02744C-12E6-455B-B646-2EA92DE0E9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7D71C4D-C062-4EEE-9A9A-31ADCC5C87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44DC97-C26E-407A-9E29-68C52D547B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89749-A4CD-447F-8298-2B7988C91CEA}" type="datetime1">
              <a:rPr lang="en-US" smtClean="0"/>
              <a:t>3/16/2023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2E9353-B771-47FF-975E-72337414E0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A5A858-B8B2-4364-A7D0-B2E8FAE0A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8235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2A6BABE-D80C-4F54-A03C-E1F9EBCA832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9285191-EF5B-48BE-AB5D-B7BA4C3D09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FA387A-1231-4FE3-8574-D4331A3432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444D3-C0BA-4587-A56C-581AB9F841BE}" type="datetime1">
              <a:rPr lang="en-US" smtClean="0"/>
              <a:t>3/16/2023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F21559-4901-4AD3-ABE7-DF02354573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F6C18E-B751-4E7B-9CD8-1BF44DAB80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62125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DF19B4-74F1-AD63-49AF-81FBCEF4C6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D809127-EB5A-A82E-5C33-9A78C4D18E6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18A30F-546B-F7A6-E7F8-D094C2105A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FD6CEC-6C58-4A64-94EE-21AC7571708E}" type="datetimeFigureOut">
              <a:rPr lang="en-US" smtClean="0"/>
              <a:t>3/16/2023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F9C457-C42E-C212-A99F-80D50E0716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48FB61-6FA2-2E52-4143-24DC3167B1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FB0463-6417-4F76-ABFA-5D1BB9734C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991315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0CC4F7-FDB7-BD95-AB59-5F079A9096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9F5F8A-5E99-8677-3110-1E8E953790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D816BC-2C5B-01D6-4011-A008AE2696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FD6CEC-6C58-4A64-94EE-21AC7571708E}" type="datetimeFigureOut">
              <a:rPr lang="en-US" smtClean="0"/>
              <a:t>3/16/2023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8685BD-3C14-E451-7071-FA8C0BF7BD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6F44C1-FFF6-A1E7-97DA-282A9E99EB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FB0463-6417-4F76-ABFA-5D1BB9734C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81115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811619-85B5-30F8-383F-A9616AD6FD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C67CAA-75A3-B5E5-4674-A489915449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165A31-481E-92EA-77E4-A9D9E26D46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FD6CEC-6C58-4A64-94EE-21AC7571708E}" type="datetimeFigureOut">
              <a:rPr lang="en-US" smtClean="0"/>
              <a:t>3/16/2023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FDB561-8441-F40F-5665-AD18B8B470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E6BAD4-01D0-0EFC-3037-465E250A04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FB0463-6417-4F76-ABFA-5D1BB9734C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60850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71C6A0-6884-318C-CA93-BAC95A39A4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D9E619-1626-592D-8241-28F342616AB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07C9AAC-D7B2-6DE8-E5AC-6C4B9C00B1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9DB189-F3F6-D0A7-B052-01F5207AE6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FD6CEC-6C58-4A64-94EE-21AC7571708E}" type="datetimeFigureOut">
              <a:rPr lang="en-US" smtClean="0"/>
              <a:t>3/16/2023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538CE9-F052-14E3-1C19-3A396531B1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2F6280-E837-19AE-E691-77D5F8FB1B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FB0463-6417-4F76-ABFA-5D1BB9734C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84066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22C3D0-05D4-A42B-300B-086428C5C2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40CE38-CB35-FFA4-6A01-BEA5345C43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69FA3D4-7242-581E-CA0F-C0CE6E7411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102B368-766D-2AA6-EFC3-8418FC1ABD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34B6B3E-26E6-9274-8890-6773462C5DB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178042C-EFBC-EA1E-1449-7543090465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FD6CEC-6C58-4A64-94EE-21AC7571708E}" type="datetimeFigureOut">
              <a:rPr lang="en-US" smtClean="0"/>
              <a:t>3/16/2023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150C039-167D-7633-CA7E-6C6AF05DBB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6438074-37FB-E404-94DF-2920DDA10E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FB0463-6417-4F76-ABFA-5D1BB9734C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326145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801D37-8F59-D839-C319-4703E87629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138DA4F-DF49-234B-35B9-331102E052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FD6CEC-6C58-4A64-94EE-21AC7571708E}" type="datetimeFigureOut">
              <a:rPr lang="en-US" smtClean="0"/>
              <a:t>3/16/2023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975FDC-9325-96F2-C63E-D67902D9E6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BC36A6B-D1B9-B023-95FC-BF27D67F6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FB0463-6417-4F76-ABFA-5D1BB9734C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35984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613710A-C1EF-2871-22F8-C622E7E252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FD6CEC-6C58-4A64-94EE-21AC7571708E}" type="datetimeFigureOut">
              <a:rPr lang="en-US" smtClean="0"/>
              <a:t>3/16/2023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58AD5B2-2608-44A9-21F8-632C4EAF14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A568CFD-1EFD-7329-EB7B-6046961A56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FB0463-6417-4F76-ABFA-5D1BB9734C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606232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044407-8FBD-B299-41C7-B00FA0AB6E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3D19C1-5B65-638C-A5BF-841CB02897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17992C0-E5E2-C513-6CDF-B72EF212F5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872ADBE-F9CA-7CA8-B569-164E18405C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FD6CEC-6C58-4A64-94EE-21AC7571708E}" type="datetimeFigureOut">
              <a:rPr lang="en-US" smtClean="0"/>
              <a:t>3/16/2023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222869C-7A6D-09F7-3F8A-FA7AF7080C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1A471FD-01DE-7211-A9CA-2D2DB7FBB8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FB0463-6417-4F76-ABFA-5D1BB9734C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4272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49B412-EBAB-4569-B3D9-6B346BF837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685800"/>
            <a:ext cx="9486900" cy="1371600"/>
          </a:xfrm>
        </p:spPr>
        <p:txBody>
          <a:bodyPr>
            <a:normAutofit/>
          </a:bodyPr>
          <a:lstStyle>
            <a:lvl1pPr algn="l">
              <a:defRPr sz="3200" cap="all" spc="300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E7C8AE-B0F4-404F-BCAD-A14C18E50D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AA9CAD-DAFB-4DE3-9C41-7FD03EA8D8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AF2CE-4F37-411C-A3EE-BBBE223265BF}" type="datetime1">
              <a:rPr lang="en-US" smtClean="0"/>
              <a:t>3/16/2023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CE3137-8136-46C5-AC2F-49E5F55E4C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1AB6EF-A0B1-4706-AE44-253A6B182D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084532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9BFB40-068E-7C35-BE10-2479710797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8515950-FDED-437B-3045-DDCBEEF0B62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86B359B-1F59-E009-A68D-458570B1D4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E7523AD-1F87-E748-35A3-56C4474E8E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FD6CEC-6C58-4A64-94EE-21AC7571708E}" type="datetimeFigureOut">
              <a:rPr lang="en-US" smtClean="0"/>
              <a:t>3/16/2023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5CC3F26-A79E-C24A-2C41-9C91BFF116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026A55B-DE57-5628-202F-39BF50F170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FB0463-6417-4F76-ABFA-5D1BB9734C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355320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23CE7B-8C87-8868-D197-E084523C98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98297FF-0968-4368-BA66-1FAB2749EEA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F5325A-A1E3-3583-A89D-6278621287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FD6CEC-6C58-4A64-94EE-21AC7571708E}" type="datetimeFigureOut">
              <a:rPr lang="en-US" smtClean="0"/>
              <a:t>3/16/2023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6C7D8E-656F-EF05-5D91-16B99D420C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20767A-950E-B558-C45E-6516882446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FB0463-6417-4F76-ABFA-5D1BB9734C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660069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710C01F-2D75-CC53-DDCE-288156D0E70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FBD692C-4F0A-383C-187D-F9853F06EC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CC153A-1997-1C4E-6F34-6A3AB23D41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FD6CEC-6C58-4A64-94EE-21AC7571708E}" type="datetimeFigureOut">
              <a:rPr lang="en-US" smtClean="0"/>
              <a:t>3/16/2023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8FC8D1-D0B4-D5F4-51A7-E59EC75233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9E9D03-BBCD-25FB-CE86-4BE15582BB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FB0463-6417-4F76-ABFA-5D1BB9734C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56225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C02F68-BF19-468D-B422-54B6D189FA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774071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CBF7D7-84D4-4A39-B44E-9B029EEB1F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641624"/>
            <a:ext cx="10515600" cy="1448026"/>
          </a:xfrm>
        </p:spPr>
        <p:txBody>
          <a:bodyPr/>
          <a:lstStyle>
            <a:lvl1pPr marL="0" indent="0" algn="ctr">
              <a:buNone/>
              <a:defRPr sz="2400" i="1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E29709-D243-41E8-89FA-62FA7AEB52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083D4-708C-4BB5-B4FD-30CE9FA12FD5}" type="datetime1">
              <a:rPr lang="en-US" smtClean="0"/>
              <a:t>3/16/2023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AB99C0-DC2A-4133-A10D-D43A1E05BB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122EFD-A17E-47F5-8AC9-EFD6D813DB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40679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1C668D-BFBE-4765-A294-8303931B57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6071" y="566278"/>
            <a:ext cx="9512429" cy="965458"/>
          </a:xfrm>
        </p:spPr>
        <p:txBody>
          <a:bodyPr/>
          <a:lstStyle>
            <a:lvl1pPr algn="ctr">
              <a:defRPr cap="all" spc="3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B3C212-F55F-4D0D-BFA7-F00A33CAA19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09758" y="2057400"/>
            <a:ext cx="5031521" cy="41195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154BDD7-2575-4E82-887D-DCAF9EB159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65408" y="2057401"/>
            <a:ext cx="5016834" cy="41195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CAECC8-3C3A-4A5D-AB7A-1F99E5023D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239B2-65BC-4C2A-A62B-3EABFE9590E4}" type="datetime1">
              <a:rPr lang="en-US" smtClean="0"/>
              <a:t>3/16/2023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47609B-ACA4-4323-9340-C7DB166D7A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7409EA3-C5C7-4AC6-956A-DB9A3B4F31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97524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E0CDE0-7431-4F05-AA47-F10EB46C96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6"/>
            <a:ext cx="10276552" cy="1149350"/>
          </a:xfrm>
        </p:spPr>
        <p:txBody>
          <a:bodyPr>
            <a:normAutofit/>
          </a:bodyPr>
          <a:lstStyle>
            <a:lvl1pPr algn="ctr">
              <a:defRPr sz="3200" cap="all" spc="3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D9FFA7-D3EA-4CB8-A471-94235AD625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 i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05360D2-88E8-43C8-92D1-67AB23BBE2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5C768F6-20A1-47A1-90FE-903135EEFD5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D555EC1-268F-4324-A003-3608AA0D847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C55C8E4-FCB8-4E06-9C43-0ACD949A73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05F5A-E4A3-476F-A89E-C2B73F2431E4}" type="datetime1">
              <a:rPr lang="en-US" smtClean="0"/>
              <a:t>3/16/2023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B01C005-C973-4D82-942A-334F1D431A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AFB6186-6570-4DE8-8603-70B0A51DFE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00980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A5ADD3-88C8-4B01-8CC6-808C0E4160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2634E6A-1390-4101-B78E-7592313407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61515-4A26-4F31-9F61-5A10B1FABBFC}" type="datetime1">
              <a:rPr lang="en-US" smtClean="0"/>
              <a:t>3/16/2023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8BC7B90-4C99-4653-872A-3572A02DAE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3B03516-4D31-49D2-9488-33C734A7A4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01277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10D8488-CF25-431B-A87A-AAF141BD0B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5DC65-7D1F-4BAB-9695-F7E734143E14}" type="datetime1">
              <a:rPr lang="en-US" smtClean="0"/>
              <a:t>3/16/2023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A2F58E5-C92D-4C64-B867-0576B1EAD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216797-ABEC-4FE0-AFDE-36107B9671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18126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68F2B0-990D-418E-9D10-2464E98669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881131-AFFD-4339-9F30-D408B5105C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A7C47F4-7968-4698-8BD3-A583099FAA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E12BC6F-3996-4B2B-B8F2-DD3A82CCF7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624077-BD55-4036-8E92-6558FDF3B653}" type="datetime1">
              <a:rPr lang="en-US" smtClean="0"/>
              <a:t>3/16/2023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A832E66-581A-4CF2-A40A-4E24FAAC4A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3B1C89-C625-4618-81A2-FB34E4DA07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68158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51486F-443A-4F2D-AB1F-8B1F4C4DE7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3A21213-E7FB-406A-B8CD-735AAC7AD0D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F41A03-500E-49F7-8D99-A1EAFE4D34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91523D-69E9-4EAE-A610-B3A237B758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225F2-7107-4609-BCC2-77C63064A5E8}" type="datetime1">
              <a:rPr lang="en-US" smtClean="0"/>
              <a:t>3/16/2023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EDB852F-4134-4AB5-BA87-483B1E1ADD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34C5CB-918E-4A09-8222-D36E37B63C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86760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3AA0686-7BAC-45C0-BA30-0D0CBCE5CE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685800"/>
            <a:ext cx="9486900" cy="1371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4202DE-82CD-407D-8C68-174B0CBB57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71599" y="2254103"/>
            <a:ext cx="9486901" cy="39180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54AC9D-6E1B-46D3-959F-A068A1EDBDB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5400000">
            <a:off x="9800022" y="3223751"/>
            <a:ext cx="4114801" cy="4105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spc="300" baseline="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fld id="{D3FE42E8-8B57-452D-A122-4DCE9AC771EF}" type="datetime1">
              <a:rPr lang="en-US" smtClean="0"/>
              <a:t>3/16/2023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FC0015-9EFB-40F8-BC00-AC2483D6090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-1708136" y="3223750"/>
            <a:ext cx="4114800" cy="4105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spc="300" baseline="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72C732-0E3E-49E0-A72E-D4C08CB445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16340" y="6356350"/>
            <a:ext cx="8718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spc="30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fld id="{F8E28480-1C08-4458-AD97-0283E6FFD09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79476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66" r:id="rId6"/>
    <p:sldLayoutId id="2147483662" r:id="rId7"/>
    <p:sldLayoutId id="2147483663" r:id="rId8"/>
    <p:sldLayoutId id="2147483664" r:id="rId9"/>
    <p:sldLayoutId id="2147483665" r:id="rId10"/>
    <p:sldLayoutId id="2147483667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SzPct val="70000"/>
        <a:buFont typeface="Arial" panose="020B0604020202020204" pitchFamily="34" charset="0"/>
        <a:buChar char="•"/>
        <a:defRPr sz="2400" kern="1200">
          <a:solidFill>
            <a:schemeClr val="tx2"/>
          </a:solidFill>
          <a:latin typeface="+mj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SzPct val="70000"/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SzPct val="70000"/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SzPct val="70000"/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SzPct val="70000"/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3F61A8D-A623-81E9-8AA0-263581A4AF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86427F-13A7-95BE-AADB-224A386321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E87A8A-41D0-9550-F3FD-8440110978E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FD6CEC-6C58-4A64-94EE-21AC7571708E}" type="datetimeFigureOut">
              <a:rPr lang="en-US" smtClean="0"/>
              <a:t>3/16/2023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8817F5-EECA-1C97-7286-2D5FA2DB6A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D69187-B862-6819-E116-B75E129630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FB0463-6417-4F76-ABFA-5D1BB9734C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63632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hyperlink" Target="http://www.chcagents.com/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hyperlink" Target="https://www.chcbroker.com/?ref=SonaliBalan" TargetMode="Externa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8.xml"/><Relationship Id="rId5" Type="http://schemas.openxmlformats.org/officeDocument/2006/relationships/hyperlink" Target="mailto:tmosley@chcquotes.com" TargetMode="External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8.xml"/><Relationship Id="rId6" Type="http://schemas.openxmlformats.org/officeDocument/2006/relationships/hyperlink" Target="mailto:tmosley@chcquotes.com" TargetMode="External"/><Relationship Id="rId5" Type="http://schemas.openxmlformats.org/officeDocument/2006/relationships/hyperlink" Target="mailto:sbalan@chcquotes.com" TargetMode="External"/><Relationship Id="rId4" Type="http://schemas.openxmlformats.org/officeDocument/2006/relationships/hyperlink" Target="https://www.glassdoor.com/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zoom.us/j/3738421209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https://us06web.zoom.us/j/8381306731?pwd=bTlsTWpGR0JYdFlLd0V2aFZnK2g5dz09" TargetMode="External"/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hyperlink" Target="https://files.constantcontact.com/356999e5701/9f6dfa0c-5429-4ad9-91d4-d9c67b4224cb.png?rdr=true" TargetMode="Externa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72DC119-EA5E-3AB8-A498-95534B663C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6989" y="3211474"/>
            <a:ext cx="7018019" cy="3429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C1965C0-F82E-4EB6-8E0B-174A891A4DFD}"/>
              </a:ext>
            </a:extLst>
          </p:cNvPr>
          <p:cNvSpPr txBox="1"/>
          <p:nvPr/>
        </p:nvSpPr>
        <p:spPr>
          <a:xfrm>
            <a:off x="3901440" y="4174004"/>
            <a:ext cx="4389119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/>
              <a:t>JK Agent Sales Training Call</a:t>
            </a:r>
          </a:p>
          <a:p>
            <a:pPr algn="ctr"/>
            <a:r>
              <a:rPr lang="en-US" sz="2400" dirty="0"/>
              <a:t>Thursday, March 16, 2022</a:t>
            </a:r>
          </a:p>
          <a:p>
            <a:pPr algn="ctr"/>
            <a:r>
              <a:rPr lang="en-US" sz="2400" dirty="0"/>
              <a:t>1:00 PM CST</a:t>
            </a:r>
          </a:p>
          <a:p>
            <a:pPr algn="ctr"/>
            <a:r>
              <a:rPr lang="en-US" sz="2400" dirty="0"/>
              <a:t>Zoom Meeting Link: </a:t>
            </a:r>
            <a:br>
              <a:rPr lang="en-US" sz="2400" dirty="0"/>
            </a:br>
            <a:r>
              <a:rPr lang="en-US" sz="2400" dirty="0">
                <a:solidFill>
                  <a:schemeClr val="accent5">
                    <a:lumMod val="75000"/>
                  </a:schemeClr>
                </a:solidFill>
              </a:rPr>
              <a:t>https://zoom.us/j/3738421209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2D522F5-513D-F154-ED44-710A2C086F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5260" y="227595"/>
            <a:ext cx="7388992" cy="92057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399D753-AB87-8526-D420-8DEC8DC02F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65348" y="1366944"/>
            <a:ext cx="5261304" cy="160338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FF83511-F53D-99C3-C25B-0F73F059EA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85018" y="1014453"/>
            <a:ext cx="2200275" cy="2076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85701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8">
            <a:extLst>
              <a:ext uri="{FF2B5EF4-FFF2-40B4-BE49-F238E27FC236}">
                <a16:creationId xmlns:a16="http://schemas.microsoft.com/office/drawing/2014/main" id="{4D88A92C-0BD1-4D13-9480-9CA5056B10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850E0BE-0A13-43E4-9007-A06960852F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5800" y="685801"/>
            <a:ext cx="6118275" cy="5486400"/>
          </a:xfrm>
          <a:prstGeom prst="rect">
            <a:avLst/>
          </a:prstGeom>
          <a:solidFill>
            <a:schemeClr val="tx2">
              <a:lumMod val="75000"/>
              <a:lumOff val="25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0FEF9B6-3815-E1D1-0467-A8977C1DFE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0389" y="914881"/>
            <a:ext cx="5212188" cy="964407"/>
          </a:xfrm>
        </p:spPr>
        <p:txBody>
          <a:bodyPr>
            <a:normAutofit/>
          </a:bodyPr>
          <a:lstStyle/>
          <a:p>
            <a:pPr algn="ctr"/>
            <a:r>
              <a:rPr lang="en-US" sz="2200"/>
              <a:t>Why </a:t>
            </a:r>
            <a:r>
              <a:rPr lang="en-US" sz="2200">
                <a:hlinkClick r:id="rId2"/>
              </a:rPr>
              <a:t>www.chcagents.com</a:t>
            </a:r>
            <a:br>
              <a:rPr lang="en-US" sz="2200"/>
            </a:br>
            <a:endParaRPr lang="en-US" sz="2200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C6C7CAEE-E5C7-F761-B9FC-6B8253F1B7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8040" y="2146570"/>
            <a:ext cx="5118965" cy="3754499"/>
          </a:xfrm>
        </p:spPr>
        <p:txBody>
          <a:bodyPr>
            <a:normAutofit lnSpcReduction="10000"/>
          </a:bodyPr>
          <a:lstStyle/>
          <a:p>
            <a:r>
              <a:rPr lang="en-US" sz="2200" dirty="0"/>
              <a:t>Everything Compass</a:t>
            </a:r>
          </a:p>
          <a:p>
            <a:r>
              <a:rPr lang="en-US" sz="2200" dirty="0"/>
              <a:t>Most Current Forms.  (Please use the most recent versions for forms and documents from our site as they update frequently. Specifically New Agent Paperwork)</a:t>
            </a:r>
          </a:p>
          <a:p>
            <a:r>
              <a:rPr lang="en-US" sz="2200" dirty="0"/>
              <a:t>You don’t have to wait for Tanya to give you contracting links!  They are all included on the site.</a:t>
            </a:r>
          </a:p>
          <a:p>
            <a:r>
              <a:rPr lang="en-US" sz="2200" dirty="0"/>
              <a:t>Most recent Training Videos are added to the site within 48 hours of ending.</a:t>
            </a:r>
          </a:p>
        </p:txBody>
      </p:sp>
      <p:pic>
        <p:nvPicPr>
          <p:cNvPr id="14" name="Picture 4" descr="Gold coloured compass">
            <a:extLst>
              <a:ext uri="{FF2B5EF4-FFF2-40B4-BE49-F238E27FC236}">
                <a16:creationId xmlns:a16="http://schemas.microsoft.com/office/drawing/2014/main" id="{1CCCB83D-787D-5581-F86D-DCDD2D50136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5718" r="8298" b="-1"/>
          <a:stretch/>
        </p:blipFill>
        <p:spPr>
          <a:xfrm>
            <a:off x="7467600" y="10"/>
            <a:ext cx="4724400" cy="6857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58540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3346177D-ADC4-4968-B747-5CFCD390B5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F1CD047A-2AC2-33C4-5063-2E25AB4DA0CC}"/>
              </a:ext>
            </a:extLst>
          </p:cNvPr>
          <p:cNvSpPr txBox="1">
            <a:spLocks/>
          </p:cNvSpPr>
          <p:nvPr/>
        </p:nvSpPr>
        <p:spPr>
          <a:xfrm>
            <a:off x="4948412" y="361760"/>
            <a:ext cx="5754896" cy="621662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5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4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Dear Agents,</a:t>
            </a:r>
            <a:br>
              <a:rPr lang="en-US" sz="4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endParaRPr lang="en-US" sz="40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8" name="Graphic 7" descr="Phishing">
            <a:extLst>
              <a:ext uri="{FF2B5EF4-FFF2-40B4-BE49-F238E27FC236}">
                <a16:creationId xmlns:a16="http://schemas.microsoft.com/office/drawing/2014/main" id="{55D08A3C-6588-CEE0-B4EB-ADAA7BECAD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37183" y="2185308"/>
            <a:ext cx="3876165" cy="387616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990249A-507F-BF1A-2980-B10140493F4D}"/>
              </a:ext>
            </a:extLst>
          </p:cNvPr>
          <p:cNvSpPr txBox="1"/>
          <p:nvPr/>
        </p:nvSpPr>
        <p:spPr>
          <a:xfrm>
            <a:off x="4966975" y="983849"/>
            <a:ext cx="7070696" cy="507762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800" b="0" i="0" dirty="0">
                <a:effectLst/>
              </a:rPr>
              <a:t> 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400" b="0" i="0" dirty="0">
                <a:effectLst/>
              </a:rPr>
              <a:t>Earlier this year S&amp;S released a new portal for all clients. The software used for the portal is called, "</a:t>
            </a:r>
            <a:r>
              <a:rPr lang="en-US" sz="1400" b="0" i="0" dirty="0" err="1">
                <a:effectLst/>
              </a:rPr>
              <a:t>MedXoom</a:t>
            </a:r>
            <a:r>
              <a:rPr lang="en-US" sz="1400" b="0" i="0" dirty="0">
                <a:effectLst/>
              </a:rPr>
              <a:t>." 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400" b="0" i="0" dirty="0">
                <a:effectLst/>
              </a:rPr>
              <a:t> 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400" b="0" i="0" dirty="0">
                <a:effectLst/>
              </a:rPr>
              <a:t>Clients can access their ID, check on their active claims, search doctors in network near them and access basic plan information on all their "</a:t>
            </a:r>
            <a:r>
              <a:rPr lang="en-US" sz="1400" b="0" i="0" dirty="0" err="1">
                <a:effectLst/>
              </a:rPr>
              <a:t>MedXoom</a:t>
            </a:r>
            <a:r>
              <a:rPr lang="en-US" sz="1400" b="0" i="0" dirty="0">
                <a:effectLst/>
              </a:rPr>
              <a:t>" portal. 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400" b="0" i="0" dirty="0">
                <a:effectLst/>
              </a:rPr>
              <a:t> 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400" b="0" i="0" dirty="0">
                <a:effectLst/>
              </a:rPr>
              <a:t>The account creation can be done AFTER the client's effective date. This is because they have not loaded into S&amp;S's system until then. It can take 2 - 3 days for all the clients to load into the system. Wait until the 2nd or 3rd to try to create their account. 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400" b="0" i="0" dirty="0">
                <a:effectLst/>
              </a:rPr>
              <a:t> 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400" b="0" i="0" dirty="0">
                <a:effectLst/>
              </a:rPr>
              <a:t>If your CLIENT'S PAYMENT WAS LATE this will delay them loading into S&amp;S's system until the 2nd or 3rd week after their effective date. They will still have coverage and be active on the 1st, however; they just will not be able to access their ID and will have to fill out a claim form if they attempt to use their coverage during that time. 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400" b="0" i="0" dirty="0">
                <a:effectLst/>
              </a:rPr>
              <a:t> 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400" b="0" i="0" dirty="0">
                <a:effectLst/>
              </a:rPr>
              <a:t>We recommend that agents create the account for the clients, hopefully to prevent any technical errors that could arise. 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400" b="0" i="0" dirty="0">
                <a:effectLst/>
              </a:rPr>
              <a:t> 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400" b="0" i="0" dirty="0">
                <a:effectLst/>
              </a:rPr>
              <a:t>If you have any questions or issues that specifically relate to "</a:t>
            </a:r>
            <a:r>
              <a:rPr lang="en-US" sz="1400" b="0" i="0" dirty="0" err="1">
                <a:effectLst/>
              </a:rPr>
              <a:t>MedXoom</a:t>
            </a:r>
            <a:r>
              <a:rPr lang="en-US" sz="1400" b="0" i="0" dirty="0">
                <a:effectLst/>
              </a:rPr>
              <a:t>," please feel free to email Dakota at agentsupport@chcquotes.com. 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844A943-BF79-4FEA-ABB1-3BD54D2366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6400799"/>
            <a:ext cx="12192000" cy="456773"/>
          </a:xfrm>
          <a:prstGeom prst="rect">
            <a:avLst/>
          </a:prstGeom>
          <a:gradFill>
            <a:gsLst>
              <a:gs pos="0">
                <a:schemeClr val="accent1"/>
              </a:gs>
              <a:gs pos="90000">
                <a:srgbClr val="000000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6437CC72-F4A8-4DC3-AFAB-D22C482C81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038600" y="6400799"/>
            <a:ext cx="8153398" cy="456772"/>
          </a:xfrm>
          <a:prstGeom prst="rect">
            <a:avLst/>
          </a:prstGeom>
          <a:gradFill>
            <a:gsLst>
              <a:gs pos="0">
                <a:srgbClr val="000000">
                  <a:alpha val="50000"/>
                </a:srgbClr>
              </a:gs>
              <a:gs pos="100000">
                <a:schemeClr val="accent1">
                  <a:lumMod val="7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06341AE-3848-43D0-BDC8-4D96579F2B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0809" y="323076"/>
            <a:ext cx="2368911" cy="1906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03186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9527FCEA-6143-4C5E-8C45-8AC9237ADE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A9F23AD-7A55-49F3-A3EC-743F47F36B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7090"/>
            <a:ext cx="6741849" cy="5897880"/>
          </a:xfrm>
          <a:prstGeom prst="rect">
            <a:avLst/>
          </a:prstGeom>
          <a:solidFill>
            <a:srgbClr val="FFFFFF"/>
          </a:solidFill>
          <a:ln w="19050">
            <a:solidFill>
              <a:schemeClr val="tx1">
                <a:lumMod val="50000"/>
                <a:lumOff val="50000"/>
                <a:alpha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415F5CC-C9D8-07C8-6D46-A946E02672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2472" y="650497"/>
            <a:ext cx="5487499" cy="5571066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D7D9F91F-72C9-4DB9-ABD0-A8180D8262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5" y="480060"/>
            <a:ext cx="4180332" cy="2788074"/>
          </a:xfrm>
          <a:prstGeom prst="rect">
            <a:avLst/>
          </a:prstGeom>
          <a:solidFill>
            <a:srgbClr val="FFFFFF"/>
          </a:solidFill>
          <a:ln w="19050">
            <a:solidFill>
              <a:schemeClr val="tx1">
                <a:lumMod val="50000"/>
                <a:lumOff val="50000"/>
                <a:alpha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D30EE67-249C-339E-98F9-4A38B8EF57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26293" y="643467"/>
            <a:ext cx="3794104" cy="2475653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BE016956-CE9F-4946-8834-A8BC3529D0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5" y="3603670"/>
            <a:ext cx="4180332" cy="2788074"/>
          </a:xfrm>
          <a:prstGeom prst="rect">
            <a:avLst/>
          </a:prstGeom>
          <a:solidFill>
            <a:srgbClr val="FFFFFF"/>
          </a:solidFill>
          <a:ln w="19050">
            <a:solidFill>
              <a:schemeClr val="tx1">
                <a:lumMod val="50000"/>
                <a:lumOff val="50000"/>
                <a:alpha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6506999-5A69-B503-A271-9613F4BB98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95873" y="3769702"/>
            <a:ext cx="3854945" cy="2428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13180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hlinkClick r:id="rId2"/>
            <a:extLst>
              <a:ext uri="{FF2B5EF4-FFF2-40B4-BE49-F238E27FC236}">
                <a16:creationId xmlns:a16="http://schemas.microsoft.com/office/drawing/2014/main" id="{C6CE5DED-8059-864A-FB58-F46BE4753F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7169" y="1679944"/>
            <a:ext cx="10367474" cy="4540691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9E9EECDE-B792-9A9A-2993-D9F9E0E5A8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026" y="-25417"/>
            <a:ext cx="4763947" cy="1325563"/>
          </a:xfrm>
        </p:spPr>
        <p:txBody>
          <a:bodyPr/>
          <a:lstStyle/>
          <a:p>
            <a:r>
              <a:rPr lang="en-US" b="1" dirty="0">
                <a:highlight>
                  <a:srgbClr val="C0C0C0"/>
                </a:highlight>
              </a:rPr>
              <a:t>CHC AFFILIATE SITE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5AD2FC0-EF2E-87CC-2903-D30650C439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34056" y="211765"/>
            <a:ext cx="2390775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28104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654982E2-E5D3-4959-B20C-63A421F6DB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655ECDE-E70A-FF9B-590A-36B33F33ADD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52" r="-3" b="15199"/>
          <a:stretch/>
        </p:blipFill>
        <p:spPr>
          <a:xfrm>
            <a:off x="-2" y="4606724"/>
            <a:ext cx="2679000" cy="2246236"/>
          </a:xfrm>
          <a:custGeom>
            <a:avLst/>
            <a:gdLst/>
            <a:ahLst/>
            <a:cxnLst/>
            <a:rect l="l" t="t" r="r" b="b"/>
            <a:pathLst>
              <a:path w="5485419" h="4610469">
                <a:moveTo>
                  <a:pt x="2345076" y="0"/>
                </a:moveTo>
                <a:cubicBezTo>
                  <a:pt x="4079439" y="0"/>
                  <a:pt x="5485419" y="1405980"/>
                  <a:pt x="5485419" y="3140344"/>
                </a:cubicBezTo>
                <a:cubicBezTo>
                  <a:pt x="5485419" y="3573935"/>
                  <a:pt x="5397545" y="3987002"/>
                  <a:pt x="5238635" y="4362707"/>
                </a:cubicBezTo>
                <a:lnTo>
                  <a:pt x="5119282" y="4610469"/>
                </a:lnTo>
                <a:lnTo>
                  <a:pt x="0" y="4610469"/>
                </a:lnTo>
                <a:lnTo>
                  <a:pt x="0" y="1056789"/>
                </a:lnTo>
                <a:lnTo>
                  <a:pt x="124518" y="919786"/>
                </a:lnTo>
                <a:cubicBezTo>
                  <a:pt x="692808" y="351495"/>
                  <a:pt x="1477894" y="0"/>
                  <a:pt x="2345076" y="0"/>
                </a:cubicBezTo>
                <a:close/>
              </a:path>
            </a:pathLst>
          </a:cu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F1FBC9D-F390-0C33-C07F-2B1166B880D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9101" r="-2" b="5608"/>
          <a:stretch/>
        </p:blipFill>
        <p:spPr>
          <a:xfrm>
            <a:off x="6584796" y="160421"/>
            <a:ext cx="4431339" cy="2499013"/>
          </a:xfrm>
          <a:custGeom>
            <a:avLst/>
            <a:gdLst/>
            <a:ahLst/>
            <a:cxnLst/>
            <a:rect l="l" t="t" r="r" b="b"/>
            <a:pathLst>
              <a:path w="4548867" h="2614366">
                <a:moveTo>
                  <a:pt x="28132" y="0"/>
                </a:moveTo>
                <a:lnTo>
                  <a:pt x="4520736" y="0"/>
                </a:lnTo>
                <a:lnTo>
                  <a:pt x="4537124" y="107385"/>
                </a:lnTo>
                <a:cubicBezTo>
                  <a:pt x="4544889" y="183845"/>
                  <a:pt x="4548867" y="261424"/>
                  <a:pt x="4548867" y="339933"/>
                </a:cubicBezTo>
                <a:cubicBezTo>
                  <a:pt x="4548867" y="1596068"/>
                  <a:pt x="3530568" y="2614366"/>
                  <a:pt x="2274434" y="2614366"/>
                </a:cubicBezTo>
                <a:cubicBezTo>
                  <a:pt x="1018299" y="2614366"/>
                  <a:pt x="0" y="1596068"/>
                  <a:pt x="0" y="339933"/>
                </a:cubicBezTo>
                <a:cubicBezTo>
                  <a:pt x="0" y="261424"/>
                  <a:pt x="3978" y="183845"/>
                  <a:pt x="11743" y="107385"/>
                </a:cubicBezTo>
                <a:close/>
              </a:path>
            </a:pathLst>
          </a:custGeom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2771FEA5-1BB0-4DEA-9432-D1A5CA9E53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432560" y="1"/>
            <a:ext cx="4532812" cy="2513100"/>
            <a:chOff x="1346372" y="-12150"/>
            <a:chExt cx="4619000" cy="2609160"/>
          </a:xfrm>
        </p:grpSpPr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9B7BCF50-78C8-4292-9E98-3738BDFB3C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462815" y="-12150"/>
              <a:ext cx="4387261" cy="2594536"/>
            </a:xfrm>
            <a:custGeom>
              <a:avLst/>
              <a:gdLst>
                <a:gd name="connsiteX0" fmla="*/ 2393 w 4387261"/>
                <a:gd name="connsiteY0" fmla="*/ 0 h 2594536"/>
                <a:gd name="connsiteX1" fmla="*/ 212977 w 4387261"/>
                <a:gd name="connsiteY1" fmla="*/ 0 h 2594536"/>
                <a:gd name="connsiteX2" fmla="*/ 211747 w 4387261"/>
                <a:gd name="connsiteY2" fmla="*/ 154553 h 2594536"/>
                <a:gd name="connsiteX3" fmla="*/ 227489 w 4387261"/>
                <a:gd name="connsiteY3" fmla="*/ 352309 h 2594536"/>
                <a:gd name="connsiteX4" fmla="*/ 309247 w 4387261"/>
                <a:gd name="connsiteY4" fmla="*/ 741223 h 2594536"/>
                <a:gd name="connsiteX5" fmla="*/ 451519 w 4387261"/>
                <a:gd name="connsiteY5" fmla="*/ 1113237 h 2594536"/>
                <a:gd name="connsiteX6" fmla="*/ 888634 w 4387261"/>
                <a:gd name="connsiteY6" fmla="*/ 1778003 h 2594536"/>
                <a:gd name="connsiteX7" fmla="*/ 1180339 w 4387261"/>
                <a:gd name="connsiteY7" fmla="*/ 2049751 h 2594536"/>
                <a:gd name="connsiteX8" fmla="*/ 1515337 w 4387261"/>
                <a:gd name="connsiteY8" fmla="*/ 2264607 h 2594536"/>
                <a:gd name="connsiteX9" fmla="*/ 1885662 w 4387261"/>
                <a:gd name="connsiteY9" fmla="*/ 2410420 h 2594536"/>
                <a:gd name="connsiteX10" fmla="*/ 2280450 w 4387261"/>
                <a:gd name="connsiteY10" fmla="*/ 2463450 h 2594536"/>
                <a:gd name="connsiteX11" fmla="*/ 2473740 w 4387261"/>
                <a:gd name="connsiteY11" fmla="*/ 2441079 h 2594536"/>
                <a:gd name="connsiteX12" fmla="*/ 2654556 w 4387261"/>
                <a:gd name="connsiteY12" fmla="*/ 2375013 h 2594536"/>
                <a:gd name="connsiteX13" fmla="*/ 2739694 w 4387261"/>
                <a:gd name="connsiteY13" fmla="*/ 2328903 h 2594536"/>
                <a:gd name="connsiteX14" fmla="*/ 2822096 w 4387261"/>
                <a:gd name="connsiteY14" fmla="*/ 2275954 h 2594536"/>
                <a:gd name="connsiteX15" fmla="*/ 2981347 w 4387261"/>
                <a:gd name="connsiteY15" fmla="*/ 2153639 h 2594536"/>
                <a:gd name="connsiteX16" fmla="*/ 3141805 w 4387261"/>
                <a:gd name="connsiteY16" fmla="*/ 2021265 h 2594536"/>
                <a:gd name="connsiteX17" fmla="*/ 3225574 w 4387261"/>
                <a:gd name="connsiteY17" fmla="*/ 1955440 h 2594536"/>
                <a:gd name="connsiteX18" fmla="*/ 3266695 w 4387261"/>
                <a:gd name="connsiteY18" fmla="*/ 1923815 h 2594536"/>
                <a:gd name="connsiteX19" fmla="*/ 3306045 w 4387261"/>
                <a:gd name="connsiteY19" fmla="*/ 1892834 h 2594536"/>
                <a:gd name="connsiteX20" fmla="*/ 3596865 w 4387261"/>
                <a:gd name="connsiteY20" fmla="*/ 1626638 h 2594536"/>
                <a:gd name="connsiteX21" fmla="*/ 3727709 w 4387261"/>
                <a:gd name="connsiteY21" fmla="*/ 1485091 h 2594536"/>
                <a:gd name="connsiteX22" fmla="*/ 3848335 w 4387261"/>
                <a:gd name="connsiteY22" fmla="*/ 1336864 h 2594536"/>
                <a:gd name="connsiteX23" fmla="*/ 4039130 w 4387261"/>
                <a:gd name="connsiteY23" fmla="*/ 1005729 h 2594536"/>
                <a:gd name="connsiteX24" fmla="*/ 4093045 w 4387261"/>
                <a:gd name="connsiteY24" fmla="*/ 820486 h 2594536"/>
                <a:gd name="connsiteX25" fmla="*/ 4102540 w 4387261"/>
                <a:gd name="connsiteY25" fmla="*/ 773008 h 2594536"/>
                <a:gd name="connsiteX26" fmla="*/ 4110507 w 4387261"/>
                <a:gd name="connsiteY26" fmla="*/ 725128 h 2594536"/>
                <a:gd name="connsiteX27" fmla="*/ 4121934 w 4387261"/>
                <a:gd name="connsiteY27" fmla="*/ 628483 h 2594536"/>
                <a:gd name="connsiteX28" fmla="*/ 4125635 w 4387261"/>
                <a:gd name="connsiteY28" fmla="*/ 579879 h 2594536"/>
                <a:gd name="connsiteX29" fmla="*/ 4128210 w 4387261"/>
                <a:gd name="connsiteY29" fmla="*/ 531114 h 2594536"/>
                <a:gd name="connsiteX30" fmla="*/ 4129337 w 4387261"/>
                <a:gd name="connsiteY30" fmla="*/ 482188 h 2594536"/>
                <a:gd name="connsiteX31" fmla="*/ 4129096 w 4387261"/>
                <a:gd name="connsiteY31" fmla="*/ 433182 h 2594536"/>
                <a:gd name="connsiteX32" fmla="*/ 4128854 w 4387261"/>
                <a:gd name="connsiteY32" fmla="*/ 408638 h 2594536"/>
                <a:gd name="connsiteX33" fmla="*/ 4127808 w 4387261"/>
                <a:gd name="connsiteY33" fmla="*/ 384980 h 2594536"/>
                <a:gd name="connsiteX34" fmla="*/ 4126601 w 4387261"/>
                <a:gd name="connsiteY34" fmla="*/ 361402 h 2594536"/>
                <a:gd name="connsiteX35" fmla="*/ 4124670 w 4387261"/>
                <a:gd name="connsiteY35" fmla="*/ 337905 h 2594536"/>
                <a:gd name="connsiteX36" fmla="*/ 4113162 w 4387261"/>
                <a:gd name="connsiteY36" fmla="*/ 244720 h 2594536"/>
                <a:gd name="connsiteX37" fmla="*/ 4068270 w 4387261"/>
                <a:gd name="connsiteY37" fmla="*/ 63350 h 2594536"/>
                <a:gd name="connsiteX38" fmla="*/ 4042130 w 4387261"/>
                <a:gd name="connsiteY38" fmla="*/ 0 h 2594536"/>
                <a:gd name="connsiteX39" fmla="*/ 4342981 w 4387261"/>
                <a:gd name="connsiteY39" fmla="*/ 0 h 2594536"/>
                <a:gd name="connsiteX40" fmla="*/ 4363778 w 4387261"/>
                <a:gd name="connsiteY40" fmla="*/ 96966 h 2594536"/>
                <a:gd name="connsiteX41" fmla="*/ 4379439 w 4387261"/>
                <a:gd name="connsiteY41" fmla="*/ 210199 h 2594536"/>
                <a:gd name="connsiteX42" fmla="*/ 4386601 w 4387261"/>
                <a:gd name="connsiteY42" fmla="*/ 323823 h 2594536"/>
                <a:gd name="connsiteX43" fmla="*/ 4387245 w 4387261"/>
                <a:gd name="connsiteY43" fmla="*/ 352229 h 2594536"/>
                <a:gd name="connsiteX44" fmla="*/ 4387084 w 4387261"/>
                <a:gd name="connsiteY44" fmla="*/ 380554 h 2594536"/>
                <a:gd name="connsiteX45" fmla="*/ 4386762 w 4387261"/>
                <a:gd name="connsiteY45" fmla="*/ 408799 h 2594536"/>
                <a:gd name="connsiteX46" fmla="*/ 4385716 w 4387261"/>
                <a:gd name="connsiteY46" fmla="*/ 436240 h 2594536"/>
                <a:gd name="connsiteX47" fmla="*/ 4368254 w 4387261"/>
                <a:gd name="connsiteY47" fmla="*/ 655441 h 2594536"/>
                <a:gd name="connsiteX48" fmla="*/ 4329789 w 4387261"/>
                <a:gd name="connsiteY48" fmla="*/ 873274 h 2594536"/>
                <a:gd name="connsiteX49" fmla="*/ 4269517 w 4387261"/>
                <a:gd name="connsiteY49" fmla="*/ 1087245 h 2594536"/>
                <a:gd name="connsiteX50" fmla="*/ 4088297 w 4387261"/>
                <a:gd name="connsiteY50" fmla="*/ 1496839 h 2594536"/>
                <a:gd name="connsiteX51" fmla="*/ 3806168 w 4387261"/>
                <a:gd name="connsiteY51" fmla="*/ 1842057 h 2594536"/>
                <a:gd name="connsiteX52" fmla="*/ 3636375 w 4387261"/>
                <a:gd name="connsiteY52" fmla="*/ 1981995 h 2594536"/>
                <a:gd name="connsiteX53" fmla="*/ 3456605 w 4387261"/>
                <a:gd name="connsiteY53" fmla="*/ 2104230 h 2594536"/>
                <a:gd name="connsiteX54" fmla="*/ 3410817 w 4387261"/>
                <a:gd name="connsiteY54" fmla="*/ 2132797 h 2594536"/>
                <a:gd name="connsiteX55" fmla="*/ 3366397 w 4387261"/>
                <a:gd name="connsiteY55" fmla="*/ 2160076 h 2594536"/>
                <a:gd name="connsiteX56" fmla="*/ 3280294 w 4387261"/>
                <a:gd name="connsiteY56" fmla="*/ 2213911 h 2594536"/>
                <a:gd name="connsiteX57" fmla="*/ 3104386 w 4387261"/>
                <a:gd name="connsiteY57" fmla="*/ 2325443 h 2594536"/>
                <a:gd name="connsiteX58" fmla="*/ 2918419 w 4387261"/>
                <a:gd name="connsiteY58" fmla="*/ 2434319 h 2594536"/>
                <a:gd name="connsiteX59" fmla="*/ 2819843 w 4387261"/>
                <a:gd name="connsiteY59" fmla="*/ 2483406 h 2594536"/>
                <a:gd name="connsiteX60" fmla="*/ 2716680 w 4387261"/>
                <a:gd name="connsiteY60" fmla="*/ 2525090 h 2594536"/>
                <a:gd name="connsiteX61" fmla="*/ 2609654 w 4387261"/>
                <a:gd name="connsiteY61" fmla="*/ 2557037 h 2594536"/>
                <a:gd name="connsiteX62" fmla="*/ 2555095 w 4387261"/>
                <a:gd name="connsiteY62" fmla="*/ 2568946 h 2594536"/>
                <a:gd name="connsiteX63" fmla="*/ 2527735 w 4387261"/>
                <a:gd name="connsiteY63" fmla="*/ 2574177 h 2594536"/>
                <a:gd name="connsiteX64" fmla="*/ 2500295 w 4387261"/>
                <a:gd name="connsiteY64" fmla="*/ 2578522 h 2594536"/>
                <a:gd name="connsiteX65" fmla="*/ 2280450 w 4387261"/>
                <a:gd name="connsiteY65" fmla="*/ 2594536 h 2594536"/>
                <a:gd name="connsiteX66" fmla="*/ 1852106 w 4387261"/>
                <a:gd name="connsiteY66" fmla="*/ 2549875 h 2594536"/>
                <a:gd name="connsiteX67" fmla="*/ 1441707 w 4387261"/>
                <a:gd name="connsiteY67" fmla="*/ 2415650 h 2594536"/>
                <a:gd name="connsiteX68" fmla="*/ 744753 w 4387261"/>
                <a:gd name="connsiteY68" fmla="*/ 1912389 h 2594536"/>
                <a:gd name="connsiteX69" fmla="*/ 471717 w 4387261"/>
                <a:gd name="connsiteY69" fmla="*/ 1578678 h 2594536"/>
                <a:gd name="connsiteX70" fmla="*/ 254930 w 4387261"/>
                <a:gd name="connsiteY70" fmla="*/ 1205698 h 2594536"/>
                <a:gd name="connsiteX71" fmla="*/ 15852 w 4387261"/>
                <a:gd name="connsiteY71" fmla="*/ 377738 h 2594536"/>
                <a:gd name="connsiteX72" fmla="*/ 0 w 4387261"/>
                <a:gd name="connsiteY72" fmla="*/ 161283 h 25945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</a:cxnLst>
              <a:rect l="l" t="t" r="r" b="b"/>
              <a:pathLst>
                <a:path w="4387261" h="2594536">
                  <a:moveTo>
                    <a:pt x="2393" y="0"/>
                  </a:moveTo>
                  <a:lnTo>
                    <a:pt x="212977" y="0"/>
                  </a:lnTo>
                  <a:lnTo>
                    <a:pt x="211747" y="154553"/>
                  </a:lnTo>
                  <a:cubicBezTo>
                    <a:pt x="214071" y="220619"/>
                    <a:pt x="219281" y="286565"/>
                    <a:pt x="227489" y="352309"/>
                  </a:cubicBezTo>
                  <a:cubicBezTo>
                    <a:pt x="243986" y="483717"/>
                    <a:pt x="271587" y="613918"/>
                    <a:pt x="309247" y="741223"/>
                  </a:cubicBezTo>
                  <a:cubicBezTo>
                    <a:pt x="346746" y="868607"/>
                    <a:pt x="395270" y="992853"/>
                    <a:pt x="451519" y="1113237"/>
                  </a:cubicBezTo>
                  <a:cubicBezTo>
                    <a:pt x="562809" y="1354729"/>
                    <a:pt x="710392" y="1580207"/>
                    <a:pt x="888634" y="1778003"/>
                  </a:cubicBezTo>
                  <a:cubicBezTo>
                    <a:pt x="978036" y="1876579"/>
                    <a:pt x="1075567" y="1967913"/>
                    <a:pt x="1180339" y="2049751"/>
                  </a:cubicBezTo>
                  <a:cubicBezTo>
                    <a:pt x="1284950" y="2131751"/>
                    <a:pt x="1397126" y="2204094"/>
                    <a:pt x="1515337" y="2264607"/>
                  </a:cubicBezTo>
                  <a:cubicBezTo>
                    <a:pt x="1633468" y="2325121"/>
                    <a:pt x="1757151" y="2375496"/>
                    <a:pt x="1885662" y="2410420"/>
                  </a:cubicBezTo>
                  <a:cubicBezTo>
                    <a:pt x="2013851" y="2445344"/>
                    <a:pt x="2147110" y="2463530"/>
                    <a:pt x="2280450" y="2463450"/>
                  </a:cubicBezTo>
                  <a:cubicBezTo>
                    <a:pt x="2345953" y="2462726"/>
                    <a:pt x="2410972" y="2456288"/>
                    <a:pt x="2473740" y="2441079"/>
                  </a:cubicBezTo>
                  <a:cubicBezTo>
                    <a:pt x="2536587" y="2426111"/>
                    <a:pt x="2596698" y="2402856"/>
                    <a:pt x="2654556" y="2375013"/>
                  </a:cubicBezTo>
                  <a:cubicBezTo>
                    <a:pt x="2683445" y="2360930"/>
                    <a:pt x="2711771" y="2345319"/>
                    <a:pt x="2739694" y="2328903"/>
                  </a:cubicBezTo>
                  <a:cubicBezTo>
                    <a:pt x="2767537" y="2312246"/>
                    <a:pt x="2794977" y="2294462"/>
                    <a:pt x="2822096" y="2275954"/>
                  </a:cubicBezTo>
                  <a:cubicBezTo>
                    <a:pt x="2876172" y="2238455"/>
                    <a:pt x="2928639" y="2196771"/>
                    <a:pt x="2981347" y="2153639"/>
                  </a:cubicBezTo>
                  <a:cubicBezTo>
                    <a:pt x="3034135" y="2110507"/>
                    <a:pt x="3086924" y="2065443"/>
                    <a:pt x="3141805" y="2021265"/>
                  </a:cubicBezTo>
                  <a:cubicBezTo>
                    <a:pt x="3169164" y="1999136"/>
                    <a:pt x="3197168" y="1977248"/>
                    <a:pt x="3225574" y="1955440"/>
                  </a:cubicBezTo>
                  <a:lnTo>
                    <a:pt x="3266695" y="1923815"/>
                  </a:lnTo>
                  <a:cubicBezTo>
                    <a:pt x="3279811" y="1913435"/>
                    <a:pt x="3293250" y="1903537"/>
                    <a:pt x="3306045" y="1892834"/>
                  </a:cubicBezTo>
                  <a:cubicBezTo>
                    <a:pt x="3410173" y="1809306"/>
                    <a:pt x="3506014" y="1718696"/>
                    <a:pt x="3596865" y="1626638"/>
                  </a:cubicBezTo>
                  <a:cubicBezTo>
                    <a:pt x="3642089" y="1580368"/>
                    <a:pt x="3685784" y="1533292"/>
                    <a:pt x="3727709" y="1485091"/>
                  </a:cubicBezTo>
                  <a:cubicBezTo>
                    <a:pt x="3769635" y="1436889"/>
                    <a:pt x="3810192" y="1387802"/>
                    <a:pt x="3848335" y="1336864"/>
                  </a:cubicBezTo>
                  <a:cubicBezTo>
                    <a:pt x="3924782" y="1235391"/>
                    <a:pt x="3993101" y="1125951"/>
                    <a:pt x="4039130" y="1005729"/>
                  </a:cubicBezTo>
                  <a:cubicBezTo>
                    <a:pt x="4062145" y="945778"/>
                    <a:pt x="4079768" y="883655"/>
                    <a:pt x="4093045" y="820486"/>
                  </a:cubicBezTo>
                  <a:cubicBezTo>
                    <a:pt x="4096183" y="804633"/>
                    <a:pt x="4099805" y="788941"/>
                    <a:pt x="4102540" y="773008"/>
                  </a:cubicBezTo>
                  <a:lnTo>
                    <a:pt x="4110507" y="725128"/>
                  </a:lnTo>
                  <a:cubicBezTo>
                    <a:pt x="4114772" y="693021"/>
                    <a:pt x="4119278" y="660913"/>
                    <a:pt x="4121934" y="628483"/>
                  </a:cubicBezTo>
                  <a:cubicBezTo>
                    <a:pt x="4123463" y="612309"/>
                    <a:pt x="4124911" y="596134"/>
                    <a:pt x="4125635" y="579879"/>
                  </a:cubicBezTo>
                  <a:cubicBezTo>
                    <a:pt x="4126440" y="563624"/>
                    <a:pt x="4127728" y="547450"/>
                    <a:pt x="4128210" y="531114"/>
                  </a:cubicBezTo>
                  <a:lnTo>
                    <a:pt x="4129337" y="482188"/>
                  </a:lnTo>
                  <a:cubicBezTo>
                    <a:pt x="4129739" y="465933"/>
                    <a:pt x="4129176" y="449517"/>
                    <a:pt x="4129096" y="433182"/>
                  </a:cubicBezTo>
                  <a:lnTo>
                    <a:pt x="4128854" y="408638"/>
                  </a:lnTo>
                  <a:cubicBezTo>
                    <a:pt x="4128613" y="400672"/>
                    <a:pt x="4128130" y="392866"/>
                    <a:pt x="4127808" y="384980"/>
                  </a:cubicBezTo>
                  <a:cubicBezTo>
                    <a:pt x="4127406" y="377094"/>
                    <a:pt x="4127164" y="369208"/>
                    <a:pt x="4126601" y="361402"/>
                  </a:cubicBezTo>
                  <a:lnTo>
                    <a:pt x="4124670" y="337905"/>
                  </a:lnTo>
                  <a:cubicBezTo>
                    <a:pt x="4122175" y="306602"/>
                    <a:pt x="4117991" y="275540"/>
                    <a:pt x="4113162" y="244720"/>
                  </a:cubicBezTo>
                  <a:cubicBezTo>
                    <a:pt x="4102943" y="183040"/>
                    <a:pt x="4087834" y="122546"/>
                    <a:pt x="4068270" y="63350"/>
                  </a:cubicBezTo>
                  <a:lnTo>
                    <a:pt x="4042130" y="0"/>
                  </a:lnTo>
                  <a:lnTo>
                    <a:pt x="4342981" y="0"/>
                  </a:lnTo>
                  <a:lnTo>
                    <a:pt x="4363778" y="96966"/>
                  </a:lnTo>
                  <a:cubicBezTo>
                    <a:pt x="4370412" y="134527"/>
                    <a:pt x="4375657" y="172318"/>
                    <a:pt x="4379439" y="210199"/>
                  </a:cubicBezTo>
                  <a:cubicBezTo>
                    <a:pt x="4383061" y="248100"/>
                    <a:pt x="4385796" y="286001"/>
                    <a:pt x="4386601" y="323823"/>
                  </a:cubicBezTo>
                  <a:lnTo>
                    <a:pt x="4387245" y="352229"/>
                  </a:lnTo>
                  <a:cubicBezTo>
                    <a:pt x="4387325" y="361644"/>
                    <a:pt x="4387084" y="371139"/>
                    <a:pt x="4387084" y="380554"/>
                  </a:cubicBezTo>
                  <a:lnTo>
                    <a:pt x="4386762" y="408799"/>
                  </a:lnTo>
                  <a:lnTo>
                    <a:pt x="4385716" y="436240"/>
                  </a:lnTo>
                  <a:cubicBezTo>
                    <a:pt x="4383382" y="509307"/>
                    <a:pt x="4377588" y="582535"/>
                    <a:pt x="4368254" y="655441"/>
                  </a:cubicBezTo>
                  <a:cubicBezTo>
                    <a:pt x="4359402" y="728428"/>
                    <a:pt x="4346688" y="801253"/>
                    <a:pt x="4329789" y="873274"/>
                  </a:cubicBezTo>
                  <a:cubicBezTo>
                    <a:pt x="4312729" y="945215"/>
                    <a:pt x="4292531" y="1016592"/>
                    <a:pt x="4269517" y="1087245"/>
                  </a:cubicBezTo>
                  <a:cubicBezTo>
                    <a:pt x="4223085" y="1228310"/>
                    <a:pt x="4165308" y="1367765"/>
                    <a:pt x="4088297" y="1496839"/>
                  </a:cubicBezTo>
                  <a:cubicBezTo>
                    <a:pt x="4011448" y="1625994"/>
                    <a:pt x="3913998" y="1741309"/>
                    <a:pt x="3806168" y="1842057"/>
                  </a:cubicBezTo>
                  <a:cubicBezTo>
                    <a:pt x="3752333" y="1892673"/>
                    <a:pt x="3695038" y="1938702"/>
                    <a:pt x="3636375" y="1981995"/>
                  </a:cubicBezTo>
                  <a:cubicBezTo>
                    <a:pt x="3577471" y="2025047"/>
                    <a:pt x="3517682" y="2066006"/>
                    <a:pt x="3456605" y="2104230"/>
                  </a:cubicBezTo>
                  <a:cubicBezTo>
                    <a:pt x="3441476" y="2114047"/>
                    <a:pt x="3426107" y="2123301"/>
                    <a:pt x="3410817" y="2132797"/>
                  </a:cubicBezTo>
                  <a:lnTo>
                    <a:pt x="3366397" y="2160076"/>
                  </a:lnTo>
                  <a:cubicBezTo>
                    <a:pt x="3337669" y="2177538"/>
                    <a:pt x="3309183" y="2195644"/>
                    <a:pt x="3280294" y="2213911"/>
                  </a:cubicBezTo>
                  <a:lnTo>
                    <a:pt x="3104386" y="2325443"/>
                  </a:lnTo>
                  <a:cubicBezTo>
                    <a:pt x="3044435" y="2362862"/>
                    <a:pt x="2982715" y="2399798"/>
                    <a:pt x="2918419" y="2434319"/>
                  </a:cubicBezTo>
                  <a:cubicBezTo>
                    <a:pt x="2886231" y="2451540"/>
                    <a:pt x="2853479" y="2468197"/>
                    <a:pt x="2819843" y="2483406"/>
                  </a:cubicBezTo>
                  <a:cubicBezTo>
                    <a:pt x="2786126" y="2498535"/>
                    <a:pt x="2751765" y="2512617"/>
                    <a:pt x="2716680" y="2525090"/>
                  </a:cubicBezTo>
                  <a:cubicBezTo>
                    <a:pt x="2681514" y="2537322"/>
                    <a:pt x="2645866" y="2548185"/>
                    <a:pt x="2609654" y="2557037"/>
                  </a:cubicBezTo>
                  <a:cubicBezTo>
                    <a:pt x="2591548" y="2561221"/>
                    <a:pt x="2573362" y="2565486"/>
                    <a:pt x="2555095" y="2568946"/>
                  </a:cubicBezTo>
                  <a:lnTo>
                    <a:pt x="2527735" y="2574177"/>
                  </a:lnTo>
                  <a:lnTo>
                    <a:pt x="2500295" y="2578522"/>
                  </a:lnTo>
                  <a:cubicBezTo>
                    <a:pt x="2427067" y="2589788"/>
                    <a:pt x="2353436" y="2594536"/>
                    <a:pt x="2280450" y="2594536"/>
                  </a:cubicBezTo>
                  <a:cubicBezTo>
                    <a:pt x="2136810" y="2594134"/>
                    <a:pt x="1993170" y="2579166"/>
                    <a:pt x="1852106" y="2549875"/>
                  </a:cubicBezTo>
                  <a:cubicBezTo>
                    <a:pt x="1711122" y="2520664"/>
                    <a:pt x="1572873" y="2475923"/>
                    <a:pt x="1441707" y="2415650"/>
                  </a:cubicBezTo>
                  <a:cubicBezTo>
                    <a:pt x="1179373" y="2294542"/>
                    <a:pt x="944641" y="2119036"/>
                    <a:pt x="744753" y="1912389"/>
                  </a:cubicBezTo>
                  <a:cubicBezTo>
                    <a:pt x="644809" y="1808823"/>
                    <a:pt x="553636" y="1696889"/>
                    <a:pt x="471717" y="1578678"/>
                  </a:cubicBezTo>
                  <a:cubicBezTo>
                    <a:pt x="389878" y="1460306"/>
                    <a:pt x="316972" y="1335738"/>
                    <a:pt x="254930" y="1205698"/>
                  </a:cubicBezTo>
                  <a:cubicBezTo>
                    <a:pt x="131729" y="945295"/>
                    <a:pt x="50293" y="664937"/>
                    <a:pt x="15852" y="377738"/>
                  </a:cubicBezTo>
                  <a:cubicBezTo>
                    <a:pt x="7363" y="305959"/>
                    <a:pt x="2092" y="233656"/>
                    <a:pt x="0" y="161283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9137EFD7-7283-4FBF-AECA-050D1599D7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491623" y="-12150"/>
              <a:ext cx="4328502" cy="2582465"/>
            </a:xfrm>
            <a:custGeom>
              <a:avLst/>
              <a:gdLst>
                <a:gd name="connsiteX0" fmla="*/ 1734 w 4328502"/>
                <a:gd name="connsiteY0" fmla="*/ 0 h 2582465"/>
                <a:gd name="connsiteX1" fmla="*/ 484478 w 4328502"/>
                <a:gd name="connsiteY1" fmla="*/ 0 h 2582465"/>
                <a:gd name="connsiteX2" fmla="*/ 482822 w 4328502"/>
                <a:gd name="connsiteY2" fmla="*/ 34048 h 2582465"/>
                <a:gd name="connsiteX3" fmla="*/ 628796 w 4328502"/>
                <a:gd name="connsiteY3" fmla="*/ 792561 h 2582465"/>
                <a:gd name="connsiteX4" fmla="*/ 1030826 w 4328502"/>
                <a:gd name="connsiteY4" fmla="*/ 1468513 h 2582465"/>
                <a:gd name="connsiteX5" fmla="*/ 1606511 w 4328502"/>
                <a:gd name="connsiteY5" fmla="*/ 1933149 h 2582465"/>
                <a:gd name="connsiteX6" fmla="*/ 2267816 w 4328502"/>
                <a:gd name="connsiteY6" fmla="*/ 2099643 h 2582465"/>
                <a:gd name="connsiteX7" fmla="*/ 2868689 w 4328502"/>
                <a:gd name="connsiteY7" fmla="*/ 1824756 h 2582465"/>
                <a:gd name="connsiteX8" fmla="*/ 3076705 w 4328502"/>
                <a:gd name="connsiteY8" fmla="*/ 1676851 h 2582465"/>
                <a:gd name="connsiteX9" fmla="*/ 3652712 w 4328502"/>
                <a:gd name="connsiteY9" fmla="*/ 1112593 h 2582465"/>
                <a:gd name="connsiteX10" fmla="*/ 3845680 w 4328502"/>
                <a:gd name="connsiteY10" fmla="*/ 370736 h 2582465"/>
                <a:gd name="connsiteX11" fmla="*/ 3777375 w 4328502"/>
                <a:gd name="connsiteY11" fmla="*/ 13757 h 2582465"/>
                <a:gd name="connsiteX12" fmla="*/ 3771130 w 4328502"/>
                <a:gd name="connsiteY12" fmla="*/ 0 h 2582465"/>
                <a:gd name="connsiteX13" fmla="*/ 4280386 w 4328502"/>
                <a:gd name="connsiteY13" fmla="*/ 0 h 2582465"/>
                <a:gd name="connsiteX14" fmla="*/ 4315979 w 4328502"/>
                <a:gd name="connsiteY14" fmla="*/ 179000 h 2582465"/>
                <a:gd name="connsiteX15" fmla="*/ 4328502 w 4328502"/>
                <a:gd name="connsiteY15" fmla="*/ 370736 h 2582465"/>
                <a:gd name="connsiteX16" fmla="*/ 3347729 w 4328502"/>
                <a:gd name="connsiteY16" fmla="*/ 2076387 h 2582465"/>
                <a:gd name="connsiteX17" fmla="*/ 2267816 w 4328502"/>
                <a:gd name="connsiteY17" fmla="*/ 2582465 h 2582465"/>
                <a:gd name="connsiteX18" fmla="*/ 0 w 4328502"/>
                <a:gd name="connsiteY18" fmla="*/ 34048 h 25824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328502" h="2582465">
                  <a:moveTo>
                    <a:pt x="1734" y="0"/>
                  </a:moveTo>
                  <a:lnTo>
                    <a:pt x="484478" y="0"/>
                  </a:lnTo>
                  <a:lnTo>
                    <a:pt x="482822" y="34048"/>
                  </a:lnTo>
                  <a:cubicBezTo>
                    <a:pt x="482822" y="282058"/>
                    <a:pt x="533277" y="544392"/>
                    <a:pt x="628796" y="792561"/>
                  </a:cubicBezTo>
                  <a:cubicBezTo>
                    <a:pt x="723268" y="1038077"/>
                    <a:pt x="862321" y="1271844"/>
                    <a:pt x="1030826" y="1468513"/>
                  </a:cubicBezTo>
                  <a:cubicBezTo>
                    <a:pt x="1199089" y="1664942"/>
                    <a:pt x="1398173" y="1825561"/>
                    <a:pt x="1606511" y="1933149"/>
                  </a:cubicBezTo>
                  <a:cubicBezTo>
                    <a:pt x="1820482" y="2043635"/>
                    <a:pt x="2042982" y="2099643"/>
                    <a:pt x="2267816" y="2099643"/>
                  </a:cubicBezTo>
                  <a:cubicBezTo>
                    <a:pt x="2482672" y="2099643"/>
                    <a:pt x="2607321" y="2015390"/>
                    <a:pt x="2868689" y="1824756"/>
                  </a:cubicBezTo>
                  <a:cubicBezTo>
                    <a:pt x="2934111" y="1777037"/>
                    <a:pt x="3001787" y="1727709"/>
                    <a:pt x="3076705" y="1676851"/>
                  </a:cubicBezTo>
                  <a:cubicBezTo>
                    <a:pt x="3341774" y="1497000"/>
                    <a:pt x="3530236" y="1312481"/>
                    <a:pt x="3652712" y="1112593"/>
                  </a:cubicBezTo>
                  <a:cubicBezTo>
                    <a:pt x="3782591" y="900714"/>
                    <a:pt x="3845680" y="658016"/>
                    <a:pt x="3845680" y="370736"/>
                  </a:cubicBezTo>
                  <a:cubicBezTo>
                    <a:pt x="3845680" y="248462"/>
                    <a:pt x="3823726" y="132614"/>
                    <a:pt x="3777375" y="13757"/>
                  </a:cubicBezTo>
                  <a:lnTo>
                    <a:pt x="3771130" y="0"/>
                  </a:lnTo>
                  <a:lnTo>
                    <a:pt x="4280386" y="0"/>
                  </a:lnTo>
                  <a:lnTo>
                    <a:pt x="4315979" y="179000"/>
                  </a:lnTo>
                  <a:cubicBezTo>
                    <a:pt x="4324163" y="240678"/>
                    <a:pt x="4328502" y="304478"/>
                    <a:pt x="4328502" y="370736"/>
                  </a:cubicBezTo>
                  <a:cubicBezTo>
                    <a:pt x="4328502" y="1156771"/>
                    <a:pt x="3951016" y="1667114"/>
                    <a:pt x="3347729" y="2076387"/>
                  </a:cubicBezTo>
                  <a:cubicBezTo>
                    <a:pt x="2985773" y="2321982"/>
                    <a:pt x="2737522" y="2582465"/>
                    <a:pt x="2267816" y="2582465"/>
                  </a:cubicBezTo>
                  <a:cubicBezTo>
                    <a:pt x="1015295" y="2582465"/>
                    <a:pt x="0" y="1299204"/>
                    <a:pt x="0" y="34048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B613766-6995-44A2-A21A-E0D036A1D0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491623" y="-12150"/>
              <a:ext cx="4328502" cy="2582465"/>
            </a:xfrm>
            <a:custGeom>
              <a:avLst/>
              <a:gdLst>
                <a:gd name="connsiteX0" fmla="*/ 1734 w 4328502"/>
                <a:gd name="connsiteY0" fmla="*/ 0 h 2582465"/>
                <a:gd name="connsiteX1" fmla="*/ 404018 w 4328502"/>
                <a:gd name="connsiteY1" fmla="*/ 0 h 2582465"/>
                <a:gd name="connsiteX2" fmla="*/ 402352 w 4328502"/>
                <a:gd name="connsiteY2" fmla="*/ 34048 h 2582465"/>
                <a:gd name="connsiteX3" fmla="*/ 553717 w 4328502"/>
                <a:gd name="connsiteY3" fmla="*/ 821451 h 2582465"/>
                <a:gd name="connsiteX4" fmla="*/ 969749 w 4328502"/>
                <a:gd name="connsiteY4" fmla="*/ 1520900 h 2582465"/>
                <a:gd name="connsiteX5" fmla="*/ 1569655 w 4328502"/>
                <a:gd name="connsiteY5" fmla="*/ 2004688 h 2582465"/>
                <a:gd name="connsiteX6" fmla="*/ 2267816 w 4328502"/>
                <a:gd name="connsiteY6" fmla="*/ 2180113 h 2582465"/>
                <a:gd name="connsiteX7" fmla="*/ 2916086 w 4328502"/>
                <a:gd name="connsiteY7" fmla="*/ 1889776 h 2582465"/>
                <a:gd name="connsiteX8" fmla="*/ 3121849 w 4328502"/>
                <a:gd name="connsiteY8" fmla="*/ 1743481 h 2582465"/>
                <a:gd name="connsiteX9" fmla="*/ 3926150 w 4328502"/>
                <a:gd name="connsiteY9" fmla="*/ 370736 h 2582465"/>
                <a:gd name="connsiteX10" fmla="*/ 3890864 w 4328502"/>
                <a:gd name="connsiteY10" fmla="*/ 101186 h 2582465"/>
                <a:gd name="connsiteX11" fmla="*/ 3856896 w 4328502"/>
                <a:gd name="connsiteY11" fmla="*/ 0 h 2582465"/>
                <a:gd name="connsiteX12" fmla="*/ 4280386 w 4328502"/>
                <a:gd name="connsiteY12" fmla="*/ 0 h 2582465"/>
                <a:gd name="connsiteX13" fmla="*/ 4315979 w 4328502"/>
                <a:gd name="connsiteY13" fmla="*/ 179000 h 2582465"/>
                <a:gd name="connsiteX14" fmla="*/ 4328502 w 4328502"/>
                <a:gd name="connsiteY14" fmla="*/ 370736 h 2582465"/>
                <a:gd name="connsiteX15" fmla="*/ 3347729 w 4328502"/>
                <a:gd name="connsiteY15" fmla="*/ 2076387 h 2582465"/>
                <a:gd name="connsiteX16" fmla="*/ 2267816 w 4328502"/>
                <a:gd name="connsiteY16" fmla="*/ 2582465 h 2582465"/>
                <a:gd name="connsiteX17" fmla="*/ 0 w 4328502"/>
                <a:gd name="connsiteY17" fmla="*/ 34048 h 25824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328502" h="2582465">
                  <a:moveTo>
                    <a:pt x="1734" y="0"/>
                  </a:moveTo>
                  <a:lnTo>
                    <a:pt x="404018" y="0"/>
                  </a:lnTo>
                  <a:lnTo>
                    <a:pt x="402352" y="34048"/>
                  </a:lnTo>
                  <a:cubicBezTo>
                    <a:pt x="402352" y="295496"/>
                    <a:pt x="453209" y="560486"/>
                    <a:pt x="553717" y="821451"/>
                  </a:cubicBezTo>
                  <a:cubicBezTo>
                    <a:pt x="651408" y="1075496"/>
                    <a:pt x="795289" y="1317310"/>
                    <a:pt x="969749" y="1520900"/>
                  </a:cubicBezTo>
                  <a:cubicBezTo>
                    <a:pt x="1147186" y="1728030"/>
                    <a:pt x="1349086" y="1890822"/>
                    <a:pt x="1569655" y="2004688"/>
                  </a:cubicBezTo>
                  <a:cubicBezTo>
                    <a:pt x="1795133" y="2121048"/>
                    <a:pt x="2030026" y="2180113"/>
                    <a:pt x="2267816" y="2180113"/>
                  </a:cubicBezTo>
                  <a:cubicBezTo>
                    <a:pt x="2507377" y="2180113"/>
                    <a:pt x="2647234" y="2085882"/>
                    <a:pt x="2916086" y="1889776"/>
                  </a:cubicBezTo>
                  <a:cubicBezTo>
                    <a:pt x="2980945" y="1842459"/>
                    <a:pt x="3048057" y="1793533"/>
                    <a:pt x="3121849" y="1743481"/>
                  </a:cubicBezTo>
                  <a:cubicBezTo>
                    <a:pt x="3685624" y="1361005"/>
                    <a:pt x="3926150" y="950445"/>
                    <a:pt x="3926150" y="370736"/>
                  </a:cubicBezTo>
                  <a:cubicBezTo>
                    <a:pt x="3926150" y="275620"/>
                    <a:pt x="3913903" y="186836"/>
                    <a:pt x="3890864" y="101186"/>
                  </a:cubicBezTo>
                  <a:lnTo>
                    <a:pt x="3856896" y="0"/>
                  </a:lnTo>
                  <a:lnTo>
                    <a:pt x="4280386" y="0"/>
                  </a:lnTo>
                  <a:lnTo>
                    <a:pt x="4315979" y="179000"/>
                  </a:lnTo>
                  <a:cubicBezTo>
                    <a:pt x="4324163" y="240678"/>
                    <a:pt x="4328502" y="304478"/>
                    <a:pt x="4328502" y="370736"/>
                  </a:cubicBezTo>
                  <a:cubicBezTo>
                    <a:pt x="4328502" y="1156771"/>
                    <a:pt x="3951016" y="1667114"/>
                    <a:pt x="3347729" y="2076387"/>
                  </a:cubicBezTo>
                  <a:cubicBezTo>
                    <a:pt x="2985773" y="2321982"/>
                    <a:pt x="2737522" y="2582465"/>
                    <a:pt x="2267816" y="2582465"/>
                  </a:cubicBezTo>
                  <a:cubicBezTo>
                    <a:pt x="1015295" y="2582465"/>
                    <a:pt x="0" y="1299204"/>
                    <a:pt x="0" y="34048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 useBgFill="1">
          <p:nvSpPr>
            <p:cNvPr id="34" name="Freeform: Shape 33">
              <a:extLst>
                <a:ext uri="{FF2B5EF4-FFF2-40B4-BE49-F238E27FC236}">
                  <a16:creationId xmlns:a16="http://schemas.microsoft.com/office/drawing/2014/main" id="{FA521023-D344-46F0-A210-55310BCAC0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46372" y="-12149"/>
              <a:ext cx="4619000" cy="2609159"/>
            </a:xfrm>
            <a:custGeom>
              <a:avLst/>
              <a:gdLst>
                <a:gd name="connsiteX0" fmla="*/ 22456 w 4619000"/>
                <a:gd name="connsiteY0" fmla="*/ 0 h 2614653"/>
                <a:gd name="connsiteX1" fmla="*/ 147678 w 4619000"/>
                <a:gd name="connsiteY1" fmla="*/ 0 h 2614653"/>
                <a:gd name="connsiteX2" fmla="*/ 145973 w 4619000"/>
                <a:gd name="connsiteY2" fmla="*/ 79675 h 2614653"/>
                <a:gd name="connsiteX3" fmla="*/ 170195 w 4619000"/>
                <a:gd name="connsiteY3" fmla="*/ 405339 h 2614653"/>
                <a:gd name="connsiteX4" fmla="*/ 210108 w 4619000"/>
                <a:gd name="connsiteY4" fmla="*/ 609814 h 2614653"/>
                <a:gd name="connsiteX5" fmla="*/ 267242 w 4619000"/>
                <a:gd name="connsiteY5" fmla="*/ 810587 h 2614653"/>
                <a:gd name="connsiteX6" fmla="*/ 340148 w 4619000"/>
                <a:gd name="connsiteY6" fmla="*/ 1006533 h 2614653"/>
                <a:gd name="connsiteX7" fmla="*/ 428344 w 4619000"/>
                <a:gd name="connsiteY7" fmla="*/ 1196765 h 2614653"/>
                <a:gd name="connsiteX8" fmla="*/ 644970 w 4619000"/>
                <a:gd name="connsiteY8" fmla="*/ 1557594 h 2614653"/>
                <a:gd name="connsiteX9" fmla="*/ 707335 w 4619000"/>
                <a:gd name="connsiteY9" fmla="*/ 1642893 h 2614653"/>
                <a:gd name="connsiteX10" fmla="*/ 707496 w 4619000"/>
                <a:gd name="connsiteY10" fmla="*/ 1643054 h 2614653"/>
                <a:gd name="connsiteX11" fmla="*/ 707657 w 4619000"/>
                <a:gd name="connsiteY11" fmla="*/ 1643214 h 2614653"/>
                <a:gd name="connsiteX12" fmla="*/ 734453 w 4619000"/>
                <a:gd name="connsiteY12" fmla="*/ 1678219 h 2614653"/>
                <a:gd name="connsiteX13" fmla="*/ 740006 w 4619000"/>
                <a:gd name="connsiteY13" fmla="*/ 1685301 h 2614653"/>
                <a:gd name="connsiteX14" fmla="*/ 772757 w 4619000"/>
                <a:gd name="connsiteY14" fmla="*/ 1726340 h 2614653"/>
                <a:gd name="connsiteX15" fmla="*/ 912937 w 4619000"/>
                <a:gd name="connsiteY15" fmla="*/ 1886074 h 2614653"/>
                <a:gd name="connsiteX16" fmla="*/ 1230392 w 4619000"/>
                <a:gd name="connsiteY16" fmla="*/ 2170617 h 2614653"/>
                <a:gd name="connsiteX17" fmla="*/ 1407025 w 4619000"/>
                <a:gd name="connsiteY17" fmla="*/ 2291725 h 2614653"/>
                <a:gd name="connsiteX18" fmla="*/ 1595567 w 4619000"/>
                <a:gd name="connsiteY18" fmla="*/ 2394808 h 2614653"/>
                <a:gd name="connsiteX19" fmla="*/ 1595808 w 4619000"/>
                <a:gd name="connsiteY19" fmla="*/ 2394888 h 2614653"/>
                <a:gd name="connsiteX20" fmla="*/ 1596050 w 4619000"/>
                <a:gd name="connsiteY20" fmla="*/ 2394969 h 2614653"/>
                <a:gd name="connsiteX21" fmla="*/ 1644493 w 4619000"/>
                <a:gd name="connsiteY21" fmla="*/ 2417581 h 2614653"/>
                <a:gd name="connsiteX22" fmla="*/ 1669036 w 4619000"/>
                <a:gd name="connsiteY22" fmla="*/ 2428686 h 2614653"/>
                <a:gd name="connsiteX23" fmla="*/ 1693660 w 4619000"/>
                <a:gd name="connsiteY23" fmla="*/ 2439147 h 2614653"/>
                <a:gd name="connsiteX24" fmla="*/ 1697523 w 4619000"/>
                <a:gd name="connsiteY24" fmla="*/ 2440756 h 2614653"/>
                <a:gd name="connsiteX25" fmla="*/ 1743310 w 4619000"/>
                <a:gd name="connsiteY25" fmla="*/ 2459104 h 2614653"/>
                <a:gd name="connsiteX26" fmla="*/ 1761899 w 4619000"/>
                <a:gd name="connsiteY26" fmla="*/ 2466185 h 2614653"/>
                <a:gd name="connsiteX27" fmla="*/ 1793685 w 4619000"/>
                <a:gd name="connsiteY27" fmla="*/ 2477934 h 2614653"/>
                <a:gd name="connsiteX28" fmla="*/ 1794007 w 4619000"/>
                <a:gd name="connsiteY28" fmla="*/ 2478014 h 2614653"/>
                <a:gd name="connsiteX29" fmla="*/ 1794329 w 4619000"/>
                <a:gd name="connsiteY29" fmla="*/ 2478175 h 2614653"/>
                <a:gd name="connsiteX30" fmla="*/ 2000977 w 4619000"/>
                <a:gd name="connsiteY30" fmla="*/ 2539413 h 2614653"/>
                <a:gd name="connsiteX31" fmla="*/ 2429240 w 4619000"/>
                <a:gd name="connsiteY31" fmla="*/ 2588983 h 2614653"/>
                <a:gd name="connsiteX32" fmla="*/ 2640394 w 4619000"/>
                <a:gd name="connsiteY32" fmla="*/ 2568383 h 2614653"/>
                <a:gd name="connsiteX33" fmla="*/ 2842214 w 4619000"/>
                <a:gd name="connsiteY33" fmla="*/ 2505535 h 2614653"/>
                <a:gd name="connsiteX34" fmla="*/ 2842536 w 4619000"/>
                <a:gd name="connsiteY34" fmla="*/ 2505374 h 2614653"/>
                <a:gd name="connsiteX35" fmla="*/ 2842858 w 4619000"/>
                <a:gd name="connsiteY35" fmla="*/ 2505213 h 2614653"/>
                <a:gd name="connsiteX36" fmla="*/ 2876977 w 4619000"/>
                <a:gd name="connsiteY36" fmla="*/ 2490004 h 2614653"/>
                <a:gd name="connsiteX37" fmla="*/ 2890818 w 4619000"/>
                <a:gd name="connsiteY37" fmla="*/ 2483647 h 2614653"/>
                <a:gd name="connsiteX38" fmla="*/ 2902486 w 4619000"/>
                <a:gd name="connsiteY38" fmla="*/ 2477853 h 2614653"/>
                <a:gd name="connsiteX39" fmla="*/ 2937732 w 4619000"/>
                <a:gd name="connsiteY39" fmla="*/ 2459667 h 2614653"/>
                <a:gd name="connsiteX40" fmla="*/ 2938054 w 4619000"/>
                <a:gd name="connsiteY40" fmla="*/ 2459506 h 2614653"/>
                <a:gd name="connsiteX41" fmla="*/ 2938376 w 4619000"/>
                <a:gd name="connsiteY41" fmla="*/ 2459345 h 2614653"/>
                <a:gd name="connsiteX42" fmla="*/ 3030515 w 4619000"/>
                <a:gd name="connsiteY42" fmla="*/ 2405430 h 2614653"/>
                <a:gd name="connsiteX43" fmla="*/ 3119917 w 4619000"/>
                <a:gd name="connsiteY43" fmla="*/ 2345640 h 2614653"/>
                <a:gd name="connsiteX44" fmla="*/ 3207630 w 4619000"/>
                <a:gd name="connsiteY44" fmla="*/ 2281023 h 2614653"/>
                <a:gd name="connsiteX45" fmla="*/ 3313046 w 4619000"/>
                <a:gd name="connsiteY45" fmla="*/ 2199506 h 2614653"/>
                <a:gd name="connsiteX46" fmla="*/ 3382170 w 4619000"/>
                <a:gd name="connsiteY46" fmla="*/ 2145591 h 2614653"/>
                <a:gd name="connsiteX47" fmla="*/ 3471251 w 4619000"/>
                <a:gd name="connsiteY47" fmla="*/ 2077433 h 2614653"/>
                <a:gd name="connsiteX48" fmla="*/ 3518568 w 4619000"/>
                <a:gd name="connsiteY48" fmla="*/ 2042589 h 2614653"/>
                <a:gd name="connsiteX49" fmla="*/ 3561056 w 4619000"/>
                <a:gd name="connsiteY49" fmla="*/ 2011366 h 2614653"/>
                <a:gd name="connsiteX50" fmla="*/ 3561217 w 4619000"/>
                <a:gd name="connsiteY50" fmla="*/ 2011206 h 2614653"/>
                <a:gd name="connsiteX51" fmla="*/ 3561378 w 4619000"/>
                <a:gd name="connsiteY51" fmla="*/ 2011045 h 2614653"/>
                <a:gd name="connsiteX52" fmla="*/ 3633399 w 4619000"/>
                <a:gd name="connsiteY52" fmla="*/ 1956405 h 2614653"/>
                <a:gd name="connsiteX53" fmla="*/ 3646998 w 4619000"/>
                <a:gd name="connsiteY53" fmla="*/ 1945864 h 2614653"/>
                <a:gd name="connsiteX54" fmla="*/ 3653597 w 4619000"/>
                <a:gd name="connsiteY54" fmla="*/ 1940553 h 2614653"/>
                <a:gd name="connsiteX55" fmla="*/ 3729883 w 4619000"/>
                <a:gd name="connsiteY55" fmla="*/ 1877625 h 2614653"/>
                <a:gd name="connsiteX56" fmla="*/ 3885835 w 4619000"/>
                <a:gd name="connsiteY56" fmla="*/ 1733261 h 2614653"/>
                <a:gd name="connsiteX57" fmla="*/ 4145190 w 4619000"/>
                <a:gd name="connsiteY57" fmla="*/ 1410333 h 2614653"/>
                <a:gd name="connsiteX58" fmla="*/ 4242318 w 4619000"/>
                <a:gd name="connsiteY58" fmla="*/ 1232494 h 2614653"/>
                <a:gd name="connsiteX59" fmla="*/ 4242399 w 4619000"/>
                <a:gd name="connsiteY59" fmla="*/ 1232333 h 2614653"/>
                <a:gd name="connsiteX60" fmla="*/ 4242480 w 4619000"/>
                <a:gd name="connsiteY60" fmla="*/ 1232172 h 2614653"/>
                <a:gd name="connsiteX61" fmla="*/ 4315868 w 4619000"/>
                <a:gd name="connsiteY61" fmla="*/ 1044434 h 2614653"/>
                <a:gd name="connsiteX62" fmla="*/ 4366645 w 4619000"/>
                <a:gd name="connsiteY62" fmla="*/ 848408 h 2614653"/>
                <a:gd name="connsiteX63" fmla="*/ 4383383 w 4619000"/>
                <a:gd name="connsiteY63" fmla="*/ 748947 h 2614653"/>
                <a:gd name="connsiteX64" fmla="*/ 4394729 w 4619000"/>
                <a:gd name="connsiteY64" fmla="*/ 649083 h 2614653"/>
                <a:gd name="connsiteX65" fmla="*/ 4403742 w 4619000"/>
                <a:gd name="connsiteY65" fmla="*/ 442355 h 2614653"/>
                <a:gd name="connsiteX66" fmla="*/ 4403742 w 4619000"/>
                <a:gd name="connsiteY66" fmla="*/ 431974 h 2614653"/>
                <a:gd name="connsiteX67" fmla="*/ 4403823 w 4619000"/>
                <a:gd name="connsiteY67" fmla="*/ 418294 h 2614653"/>
                <a:gd name="connsiteX68" fmla="*/ 4403420 w 4619000"/>
                <a:gd name="connsiteY68" fmla="*/ 391659 h 2614653"/>
                <a:gd name="connsiteX69" fmla="*/ 4403420 w 4619000"/>
                <a:gd name="connsiteY69" fmla="*/ 391417 h 2614653"/>
                <a:gd name="connsiteX70" fmla="*/ 4403420 w 4619000"/>
                <a:gd name="connsiteY70" fmla="*/ 391176 h 2614653"/>
                <a:gd name="connsiteX71" fmla="*/ 4402776 w 4619000"/>
                <a:gd name="connsiteY71" fmla="*/ 366149 h 2614653"/>
                <a:gd name="connsiteX72" fmla="*/ 4401489 w 4619000"/>
                <a:gd name="connsiteY72" fmla="*/ 340962 h 2614653"/>
                <a:gd name="connsiteX73" fmla="*/ 4392879 w 4619000"/>
                <a:gd name="connsiteY73" fmla="*/ 242306 h 2614653"/>
                <a:gd name="connsiteX74" fmla="*/ 4355219 w 4619000"/>
                <a:gd name="connsiteY74" fmla="*/ 50233 h 2614653"/>
                <a:gd name="connsiteX75" fmla="*/ 4337863 w 4619000"/>
                <a:gd name="connsiteY75" fmla="*/ 0 h 2614653"/>
                <a:gd name="connsiteX76" fmla="*/ 4596545 w 4619000"/>
                <a:gd name="connsiteY76" fmla="*/ 0 h 2614653"/>
                <a:gd name="connsiteX77" fmla="*/ 4607077 w 4619000"/>
                <a:gd name="connsiteY77" fmla="*/ 69014 h 2614653"/>
                <a:gd name="connsiteX78" fmla="*/ 4619000 w 4619000"/>
                <a:gd name="connsiteY78" fmla="*/ 305153 h 2614653"/>
                <a:gd name="connsiteX79" fmla="*/ 2309500 w 4619000"/>
                <a:gd name="connsiteY79" fmla="*/ 2614653 h 2614653"/>
                <a:gd name="connsiteX80" fmla="*/ 0 w 4619000"/>
                <a:gd name="connsiteY80" fmla="*/ 305153 h 2614653"/>
                <a:gd name="connsiteX81" fmla="*/ 11923 w 4619000"/>
                <a:gd name="connsiteY81" fmla="*/ 69014 h 2614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</a:cxnLst>
              <a:rect l="l" t="t" r="r" b="b"/>
              <a:pathLst>
                <a:path w="4619000" h="2614653">
                  <a:moveTo>
                    <a:pt x="22456" y="0"/>
                  </a:moveTo>
                  <a:lnTo>
                    <a:pt x="147678" y="0"/>
                  </a:lnTo>
                  <a:lnTo>
                    <a:pt x="145973" y="79675"/>
                  </a:lnTo>
                  <a:cubicBezTo>
                    <a:pt x="145973" y="186942"/>
                    <a:pt x="154101" y="296623"/>
                    <a:pt x="170195" y="405339"/>
                  </a:cubicBezTo>
                  <a:cubicBezTo>
                    <a:pt x="181058" y="476072"/>
                    <a:pt x="194497" y="544874"/>
                    <a:pt x="210108" y="609814"/>
                  </a:cubicBezTo>
                  <a:cubicBezTo>
                    <a:pt x="227168" y="679662"/>
                    <a:pt x="246400" y="747257"/>
                    <a:pt x="267242" y="810587"/>
                  </a:cubicBezTo>
                  <a:cubicBezTo>
                    <a:pt x="288969" y="876814"/>
                    <a:pt x="313513" y="942720"/>
                    <a:pt x="340148" y="1006533"/>
                  </a:cubicBezTo>
                  <a:cubicBezTo>
                    <a:pt x="367025" y="1070587"/>
                    <a:pt x="396719" y="1134561"/>
                    <a:pt x="428344" y="1196765"/>
                  </a:cubicBezTo>
                  <a:cubicBezTo>
                    <a:pt x="491996" y="1321816"/>
                    <a:pt x="564822" y="1443246"/>
                    <a:pt x="644970" y="1557594"/>
                  </a:cubicBezTo>
                  <a:cubicBezTo>
                    <a:pt x="661628" y="1581172"/>
                    <a:pt x="683757" y="1612153"/>
                    <a:pt x="707335" y="1642893"/>
                  </a:cubicBezTo>
                  <a:lnTo>
                    <a:pt x="707496" y="1643054"/>
                  </a:lnTo>
                  <a:lnTo>
                    <a:pt x="707657" y="1643214"/>
                  </a:lnTo>
                  <a:cubicBezTo>
                    <a:pt x="716347" y="1654963"/>
                    <a:pt x="725521" y="1666792"/>
                    <a:pt x="734453" y="1678219"/>
                  </a:cubicBezTo>
                  <a:lnTo>
                    <a:pt x="740006" y="1685301"/>
                  </a:lnTo>
                  <a:cubicBezTo>
                    <a:pt x="751352" y="1700188"/>
                    <a:pt x="762940" y="1714350"/>
                    <a:pt x="772757" y="1726340"/>
                  </a:cubicBezTo>
                  <a:cubicBezTo>
                    <a:pt x="821522" y="1785889"/>
                    <a:pt x="867390" y="1838114"/>
                    <a:pt x="912937" y="1886074"/>
                  </a:cubicBezTo>
                  <a:cubicBezTo>
                    <a:pt x="1011432" y="1990525"/>
                    <a:pt x="1118217" y="2086204"/>
                    <a:pt x="1230392" y="2170617"/>
                  </a:cubicBezTo>
                  <a:cubicBezTo>
                    <a:pt x="1288492" y="2214313"/>
                    <a:pt x="1347959" y="2255111"/>
                    <a:pt x="1407025" y="2291725"/>
                  </a:cubicBezTo>
                  <a:cubicBezTo>
                    <a:pt x="1474700" y="2332765"/>
                    <a:pt x="1536341" y="2366482"/>
                    <a:pt x="1595567" y="2394808"/>
                  </a:cubicBezTo>
                  <a:lnTo>
                    <a:pt x="1595808" y="2394888"/>
                  </a:lnTo>
                  <a:lnTo>
                    <a:pt x="1596050" y="2394969"/>
                  </a:lnTo>
                  <a:cubicBezTo>
                    <a:pt x="1612868" y="2403338"/>
                    <a:pt x="1629928" y="2411063"/>
                    <a:pt x="1644493" y="2417581"/>
                  </a:cubicBezTo>
                  <a:lnTo>
                    <a:pt x="1669036" y="2428686"/>
                  </a:lnTo>
                  <a:lnTo>
                    <a:pt x="1693660" y="2439147"/>
                  </a:lnTo>
                  <a:lnTo>
                    <a:pt x="1697523" y="2440756"/>
                  </a:lnTo>
                  <a:cubicBezTo>
                    <a:pt x="1713214" y="2447275"/>
                    <a:pt x="1728102" y="2453471"/>
                    <a:pt x="1743310" y="2459104"/>
                  </a:cubicBezTo>
                  <a:cubicBezTo>
                    <a:pt x="1749507" y="2461437"/>
                    <a:pt x="1755703" y="2463771"/>
                    <a:pt x="1761899" y="2466185"/>
                  </a:cubicBezTo>
                  <a:cubicBezTo>
                    <a:pt x="1772843" y="2470450"/>
                    <a:pt x="1783224" y="2474393"/>
                    <a:pt x="1793685" y="2477934"/>
                  </a:cubicBezTo>
                  <a:lnTo>
                    <a:pt x="1794007" y="2478014"/>
                  </a:lnTo>
                  <a:lnTo>
                    <a:pt x="1794329" y="2478175"/>
                  </a:lnTo>
                  <a:cubicBezTo>
                    <a:pt x="1863131" y="2503041"/>
                    <a:pt x="1932657" y="2523641"/>
                    <a:pt x="2000977" y="2539413"/>
                  </a:cubicBezTo>
                  <a:cubicBezTo>
                    <a:pt x="2141639" y="2572326"/>
                    <a:pt x="2285761" y="2589063"/>
                    <a:pt x="2429240" y="2588983"/>
                  </a:cubicBezTo>
                  <a:cubicBezTo>
                    <a:pt x="2501824" y="2588500"/>
                    <a:pt x="2573041" y="2581580"/>
                    <a:pt x="2640394" y="2568383"/>
                  </a:cubicBezTo>
                  <a:cubicBezTo>
                    <a:pt x="2711691" y="2553656"/>
                    <a:pt x="2779608" y="2532573"/>
                    <a:pt x="2842214" y="2505535"/>
                  </a:cubicBezTo>
                  <a:lnTo>
                    <a:pt x="2842536" y="2505374"/>
                  </a:lnTo>
                  <a:lnTo>
                    <a:pt x="2842858" y="2505213"/>
                  </a:lnTo>
                  <a:cubicBezTo>
                    <a:pt x="2854124" y="2500626"/>
                    <a:pt x="2865229" y="2495476"/>
                    <a:pt x="2876977" y="2490004"/>
                  </a:cubicBezTo>
                  <a:cubicBezTo>
                    <a:pt x="2881564" y="2487912"/>
                    <a:pt x="2886151" y="2485739"/>
                    <a:pt x="2890818" y="2483647"/>
                  </a:cubicBezTo>
                  <a:cubicBezTo>
                    <a:pt x="2894761" y="2481716"/>
                    <a:pt x="2898624" y="2479785"/>
                    <a:pt x="2902486" y="2477853"/>
                  </a:cubicBezTo>
                  <a:cubicBezTo>
                    <a:pt x="2914718" y="2471738"/>
                    <a:pt x="2926306" y="2465944"/>
                    <a:pt x="2937732" y="2459667"/>
                  </a:cubicBezTo>
                  <a:lnTo>
                    <a:pt x="2938054" y="2459506"/>
                  </a:lnTo>
                  <a:lnTo>
                    <a:pt x="2938376" y="2459345"/>
                  </a:lnTo>
                  <a:cubicBezTo>
                    <a:pt x="2965817" y="2444941"/>
                    <a:pt x="2994223" y="2428364"/>
                    <a:pt x="3030515" y="2405430"/>
                  </a:cubicBezTo>
                  <a:cubicBezTo>
                    <a:pt x="3059082" y="2387566"/>
                    <a:pt x="3087005" y="2368494"/>
                    <a:pt x="3119917" y="2345640"/>
                  </a:cubicBezTo>
                  <a:cubicBezTo>
                    <a:pt x="3150174" y="2324155"/>
                    <a:pt x="3179787" y="2301945"/>
                    <a:pt x="3207630" y="2281023"/>
                  </a:cubicBezTo>
                  <a:cubicBezTo>
                    <a:pt x="3242957" y="2254387"/>
                    <a:pt x="3278605" y="2226464"/>
                    <a:pt x="3313046" y="2199506"/>
                  </a:cubicBezTo>
                  <a:cubicBezTo>
                    <a:pt x="3335658" y="2181803"/>
                    <a:pt x="3358995" y="2163456"/>
                    <a:pt x="3382170" y="2145591"/>
                  </a:cubicBezTo>
                  <a:cubicBezTo>
                    <a:pt x="3406392" y="2126842"/>
                    <a:pt x="3438339" y="2102137"/>
                    <a:pt x="3471251" y="2077433"/>
                  </a:cubicBezTo>
                  <a:cubicBezTo>
                    <a:pt x="3486782" y="2065684"/>
                    <a:pt x="3502956" y="2053935"/>
                    <a:pt x="3518568" y="2042589"/>
                  </a:cubicBezTo>
                  <a:cubicBezTo>
                    <a:pt x="3533374" y="2031806"/>
                    <a:pt x="3547456" y="2021586"/>
                    <a:pt x="3561056" y="2011366"/>
                  </a:cubicBezTo>
                  <a:lnTo>
                    <a:pt x="3561217" y="2011206"/>
                  </a:lnTo>
                  <a:lnTo>
                    <a:pt x="3561378" y="2011045"/>
                  </a:lnTo>
                  <a:cubicBezTo>
                    <a:pt x="3585599" y="1993422"/>
                    <a:pt x="3609902" y="1974592"/>
                    <a:pt x="3633399" y="1956405"/>
                  </a:cubicBezTo>
                  <a:lnTo>
                    <a:pt x="3646998" y="1945864"/>
                  </a:lnTo>
                  <a:lnTo>
                    <a:pt x="3653597" y="1940553"/>
                  </a:lnTo>
                  <a:cubicBezTo>
                    <a:pt x="3678865" y="1920113"/>
                    <a:pt x="3705018" y="1899110"/>
                    <a:pt x="3729883" y="1877625"/>
                  </a:cubicBezTo>
                  <a:cubicBezTo>
                    <a:pt x="3785247" y="1830389"/>
                    <a:pt x="3837713" y="1781785"/>
                    <a:pt x="3885835" y="1733261"/>
                  </a:cubicBezTo>
                  <a:cubicBezTo>
                    <a:pt x="3987790" y="1629937"/>
                    <a:pt x="4075101" y="1521221"/>
                    <a:pt x="4145190" y="1410333"/>
                  </a:cubicBezTo>
                  <a:cubicBezTo>
                    <a:pt x="4184541" y="1347566"/>
                    <a:pt x="4216327" y="1289467"/>
                    <a:pt x="4242318" y="1232494"/>
                  </a:cubicBezTo>
                  <a:lnTo>
                    <a:pt x="4242399" y="1232333"/>
                  </a:lnTo>
                  <a:lnTo>
                    <a:pt x="4242480" y="1232172"/>
                  </a:lnTo>
                  <a:cubicBezTo>
                    <a:pt x="4269759" y="1174233"/>
                    <a:pt x="4294463" y="1111064"/>
                    <a:pt x="4315868" y="1044434"/>
                  </a:cubicBezTo>
                  <a:cubicBezTo>
                    <a:pt x="4335584" y="983116"/>
                    <a:pt x="4352724" y="917130"/>
                    <a:pt x="4366645" y="848408"/>
                  </a:cubicBezTo>
                  <a:cubicBezTo>
                    <a:pt x="4372922" y="816784"/>
                    <a:pt x="4378555" y="783228"/>
                    <a:pt x="4383383" y="748947"/>
                  </a:cubicBezTo>
                  <a:cubicBezTo>
                    <a:pt x="4387890" y="716759"/>
                    <a:pt x="4391671" y="683122"/>
                    <a:pt x="4394729" y="649083"/>
                  </a:cubicBezTo>
                  <a:cubicBezTo>
                    <a:pt x="4400684" y="583983"/>
                    <a:pt x="4403581" y="516388"/>
                    <a:pt x="4403742" y="442355"/>
                  </a:cubicBezTo>
                  <a:lnTo>
                    <a:pt x="4403742" y="431974"/>
                  </a:lnTo>
                  <a:cubicBezTo>
                    <a:pt x="4403823" y="427387"/>
                    <a:pt x="4403823" y="422881"/>
                    <a:pt x="4403823" y="418294"/>
                  </a:cubicBezTo>
                  <a:cubicBezTo>
                    <a:pt x="4403823" y="407270"/>
                    <a:pt x="4403742" y="399062"/>
                    <a:pt x="4403420" y="391659"/>
                  </a:cubicBezTo>
                  <a:lnTo>
                    <a:pt x="4403420" y="391417"/>
                  </a:lnTo>
                  <a:lnTo>
                    <a:pt x="4403420" y="391176"/>
                  </a:lnTo>
                  <a:lnTo>
                    <a:pt x="4402776" y="366149"/>
                  </a:lnTo>
                  <a:lnTo>
                    <a:pt x="4401489" y="340962"/>
                  </a:lnTo>
                  <a:cubicBezTo>
                    <a:pt x="4400201" y="312315"/>
                    <a:pt x="4397546" y="281817"/>
                    <a:pt x="4392879" y="242306"/>
                  </a:cubicBezTo>
                  <a:cubicBezTo>
                    <a:pt x="4385033" y="178131"/>
                    <a:pt x="4372439" y="113955"/>
                    <a:pt x="4355219" y="50233"/>
                  </a:cubicBezTo>
                  <a:lnTo>
                    <a:pt x="4337863" y="0"/>
                  </a:lnTo>
                  <a:lnTo>
                    <a:pt x="4596545" y="0"/>
                  </a:lnTo>
                  <a:lnTo>
                    <a:pt x="4607077" y="69014"/>
                  </a:lnTo>
                  <a:cubicBezTo>
                    <a:pt x="4614961" y="146655"/>
                    <a:pt x="4619000" y="225432"/>
                    <a:pt x="4619000" y="305153"/>
                  </a:cubicBezTo>
                  <a:cubicBezTo>
                    <a:pt x="4619000" y="1580689"/>
                    <a:pt x="3585036" y="2614653"/>
                    <a:pt x="2309500" y="2614653"/>
                  </a:cubicBezTo>
                  <a:cubicBezTo>
                    <a:pt x="1033964" y="2614653"/>
                    <a:pt x="0" y="1580689"/>
                    <a:pt x="0" y="305153"/>
                  </a:cubicBezTo>
                  <a:cubicBezTo>
                    <a:pt x="0" y="225432"/>
                    <a:pt x="4039" y="146655"/>
                    <a:pt x="11923" y="69014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36352218-10DD-425E-846C-2766AF166A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" y="2257008"/>
            <a:ext cx="5409237" cy="4597224"/>
            <a:chOff x="0" y="2317967"/>
            <a:chExt cx="5635126" cy="4536263"/>
          </a:xfrm>
        </p:grpSpPr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33A2ABA4-7C75-400B-B004-AE4520FF01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336191"/>
              <a:ext cx="5485018" cy="4518038"/>
            </a:xfrm>
            <a:custGeom>
              <a:avLst/>
              <a:gdLst>
                <a:gd name="connsiteX0" fmla="*/ 1989265 w 5485018"/>
                <a:gd name="connsiteY0" fmla="*/ 0 h 4518038"/>
                <a:gd name="connsiteX1" fmla="*/ 2112245 w 5485018"/>
                <a:gd name="connsiteY1" fmla="*/ 1937 h 4518038"/>
                <a:gd name="connsiteX2" fmla="*/ 2119933 w 5485018"/>
                <a:gd name="connsiteY2" fmla="*/ 1937 h 4518038"/>
                <a:gd name="connsiteX3" fmla="*/ 5333582 w 5485018"/>
                <a:gd name="connsiteY3" fmla="*/ 4434610 h 4518038"/>
                <a:gd name="connsiteX4" fmla="*/ 5305435 w 5485018"/>
                <a:gd name="connsiteY4" fmla="*/ 4518038 h 4518038"/>
                <a:gd name="connsiteX5" fmla="*/ 4512666 w 5485018"/>
                <a:gd name="connsiteY5" fmla="*/ 4518038 h 4518038"/>
                <a:gd name="connsiteX6" fmla="*/ 4574099 w 5485018"/>
                <a:gd name="connsiteY6" fmla="*/ 4368919 h 4518038"/>
                <a:gd name="connsiteX7" fmla="*/ 4741091 w 5485018"/>
                <a:gd name="connsiteY7" fmla="*/ 3389833 h 4518038"/>
                <a:gd name="connsiteX8" fmla="*/ 4569388 w 5485018"/>
                <a:gd name="connsiteY8" fmla="*/ 2387755 h 4518038"/>
                <a:gd name="connsiteX9" fmla="*/ 4073248 w 5485018"/>
                <a:gd name="connsiteY9" fmla="*/ 1537907 h 4518038"/>
                <a:gd name="connsiteX10" fmla="*/ 3276102 w 5485018"/>
                <a:gd name="connsiteY10" fmla="*/ 955249 h 4518038"/>
                <a:gd name="connsiteX11" fmla="*/ 2119808 w 5485018"/>
                <a:gd name="connsiteY11" fmla="*/ 727992 h 4518038"/>
                <a:gd name="connsiteX12" fmla="*/ 2112990 w 5485018"/>
                <a:gd name="connsiteY12" fmla="*/ 727992 h 4518038"/>
                <a:gd name="connsiteX13" fmla="*/ 2100468 w 5485018"/>
                <a:gd name="connsiteY13" fmla="*/ 727992 h 4518038"/>
                <a:gd name="connsiteX14" fmla="*/ 2087947 w 5485018"/>
                <a:gd name="connsiteY14" fmla="*/ 727629 h 4518038"/>
                <a:gd name="connsiteX15" fmla="*/ 1989265 w 5485018"/>
                <a:gd name="connsiteY15" fmla="*/ 726055 h 4518038"/>
                <a:gd name="connsiteX16" fmla="*/ 946901 w 5485018"/>
                <a:gd name="connsiteY16" fmla="*/ 945810 h 4518038"/>
                <a:gd name="connsiteX17" fmla="*/ 218808 w 5485018"/>
                <a:gd name="connsiteY17" fmla="*/ 1519271 h 4518038"/>
                <a:gd name="connsiteX18" fmla="*/ 77177 w 5485018"/>
                <a:gd name="connsiteY18" fmla="*/ 1709761 h 4518038"/>
                <a:gd name="connsiteX19" fmla="*/ 0 w 5485018"/>
                <a:gd name="connsiteY19" fmla="*/ 1837634 h 4518038"/>
                <a:gd name="connsiteX20" fmla="*/ 0 w 5485018"/>
                <a:gd name="connsiteY20" fmla="*/ 701173 h 4518038"/>
                <a:gd name="connsiteX21" fmla="*/ 94238 w 5485018"/>
                <a:gd name="connsiteY21" fmla="*/ 618817 h 4518038"/>
                <a:gd name="connsiteX22" fmla="*/ 1989265 w 5485018"/>
                <a:gd name="connsiteY22" fmla="*/ 0 h 45180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5485018" h="4518038">
                  <a:moveTo>
                    <a:pt x="1989265" y="0"/>
                  </a:moveTo>
                  <a:cubicBezTo>
                    <a:pt x="2030052" y="0"/>
                    <a:pt x="2070466" y="606"/>
                    <a:pt x="2112245" y="1937"/>
                  </a:cubicBezTo>
                  <a:cubicBezTo>
                    <a:pt x="2114725" y="1937"/>
                    <a:pt x="2117453" y="1937"/>
                    <a:pt x="2119933" y="1937"/>
                  </a:cubicBezTo>
                  <a:cubicBezTo>
                    <a:pt x="4808915" y="1937"/>
                    <a:pt x="5916843" y="2490455"/>
                    <a:pt x="5333582" y="4434610"/>
                  </a:cubicBezTo>
                  <a:lnTo>
                    <a:pt x="5305435" y="4518038"/>
                  </a:lnTo>
                  <a:lnTo>
                    <a:pt x="4512666" y="4518038"/>
                  </a:lnTo>
                  <a:lnTo>
                    <a:pt x="4574099" y="4368919"/>
                  </a:lnTo>
                  <a:cubicBezTo>
                    <a:pt x="4684932" y="4060345"/>
                    <a:pt x="4741091" y="3730957"/>
                    <a:pt x="4741091" y="3389833"/>
                  </a:cubicBezTo>
                  <a:cubicBezTo>
                    <a:pt x="4741091" y="3043625"/>
                    <a:pt x="4683319" y="2706493"/>
                    <a:pt x="4569388" y="2387755"/>
                  </a:cubicBezTo>
                  <a:cubicBezTo>
                    <a:pt x="4454218" y="2065386"/>
                    <a:pt x="4287225" y="1779441"/>
                    <a:pt x="4073248" y="1537907"/>
                  </a:cubicBezTo>
                  <a:cubicBezTo>
                    <a:pt x="3850965" y="1287054"/>
                    <a:pt x="3582688" y="1091019"/>
                    <a:pt x="3276102" y="955249"/>
                  </a:cubicBezTo>
                  <a:cubicBezTo>
                    <a:pt x="2935427" y="804470"/>
                    <a:pt x="2546399" y="727992"/>
                    <a:pt x="2119808" y="727992"/>
                  </a:cubicBezTo>
                  <a:lnTo>
                    <a:pt x="2112990" y="727992"/>
                  </a:lnTo>
                  <a:lnTo>
                    <a:pt x="2100468" y="727992"/>
                  </a:lnTo>
                  <a:lnTo>
                    <a:pt x="2087947" y="727629"/>
                  </a:lnTo>
                  <a:cubicBezTo>
                    <a:pt x="2054599" y="726541"/>
                    <a:pt x="2022241" y="726055"/>
                    <a:pt x="1989265" y="726055"/>
                  </a:cubicBezTo>
                  <a:cubicBezTo>
                    <a:pt x="1603957" y="726055"/>
                    <a:pt x="1253114" y="799872"/>
                    <a:pt x="946901" y="945810"/>
                  </a:cubicBezTo>
                  <a:cubicBezTo>
                    <a:pt x="667837" y="1078435"/>
                    <a:pt x="422869" y="1271444"/>
                    <a:pt x="218808" y="1519271"/>
                  </a:cubicBezTo>
                  <a:cubicBezTo>
                    <a:pt x="168847" y="1579957"/>
                    <a:pt x="121614" y="1643495"/>
                    <a:pt x="77177" y="1709761"/>
                  </a:cubicBezTo>
                  <a:lnTo>
                    <a:pt x="0" y="1837634"/>
                  </a:lnTo>
                  <a:lnTo>
                    <a:pt x="0" y="701173"/>
                  </a:lnTo>
                  <a:lnTo>
                    <a:pt x="94238" y="618817"/>
                  </a:lnTo>
                  <a:cubicBezTo>
                    <a:pt x="583605" y="235740"/>
                    <a:pt x="1215977" y="0"/>
                    <a:pt x="1989265" y="0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3ADE4509-9115-467E-836A-106D01A0E8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336191"/>
              <a:ext cx="5485018" cy="4518038"/>
            </a:xfrm>
            <a:custGeom>
              <a:avLst/>
              <a:gdLst>
                <a:gd name="connsiteX0" fmla="*/ 1989265 w 5485018"/>
                <a:gd name="connsiteY0" fmla="*/ 0 h 4518038"/>
                <a:gd name="connsiteX1" fmla="*/ 2112245 w 5485018"/>
                <a:gd name="connsiteY1" fmla="*/ 1937 h 4518038"/>
                <a:gd name="connsiteX2" fmla="*/ 2119933 w 5485018"/>
                <a:gd name="connsiteY2" fmla="*/ 1937 h 4518038"/>
                <a:gd name="connsiteX3" fmla="*/ 5333582 w 5485018"/>
                <a:gd name="connsiteY3" fmla="*/ 4434610 h 4518038"/>
                <a:gd name="connsiteX4" fmla="*/ 5305435 w 5485018"/>
                <a:gd name="connsiteY4" fmla="*/ 4518038 h 4518038"/>
                <a:gd name="connsiteX5" fmla="*/ 4646095 w 5485018"/>
                <a:gd name="connsiteY5" fmla="*/ 4518038 h 4518038"/>
                <a:gd name="connsiteX6" fmla="*/ 4691006 w 5485018"/>
                <a:gd name="connsiteY6" fmla="*/ 4409093 h 4518038"/>
                <a:gd name="connsiteX7" fmla="*/ 4864938 w 5485018"/>
                <a:gd name="connsiteY7" fmla="*/ 3389953 h 4518038"/>
                <a:gd name="connsiteX8" fmla="*/ 4686293 w 5485018"/>
                <a:gd name="connsiteY8" fmla="*/ 2347943 h 4518038"/>
                <a:gd name="connsiteX9" fmla="*/ 4166848 w 5485018"/>
                <a:gd name="connsiteY9" fmla="*/ 1458888 h 4518038"/>
                <a:gd name="connsiteX10" fmla="*/ 3327179 w 5485018"/>
                <a:gd name="connsiteY10" fmla="*/ 845129 h 4518038"/>
                <a:gd name="connsiteX11" fmla="*/ 2119684 w 5485018"/>
                <a:gd name="connsiteY11" fmla="*/ 607104 h 4518038"/>
                <a:gd name="connsiteX12" fmla="*/ 2113362 w 5485018"/>
                <a:gd name="connsiteY12" fmla="*/ 607104 h 4518038"/>
                <a:gd name="connsiteX13" fmla="*/ 2102700 w 5485018"/>
                <a:gd name="connsiteY13" fmla="*/ 607104 h 4518038"/>
                <a:gd name="connsiteX14" fmla="*/ 2092038 w 5485018"/>
                <a:gd name="connsiteY14" fmla="*/ 606740 h 4518038"/>
                <a:gd name="connsiteX15" fmla="*/ 1989265 w 5485018"/>
                <a:gd name="connsiteY15" fmla="*/ 605046 h 4518038"/>
                <a:gd name="connsiteX16" fmla="*/ 892105 w 5485018"/>
                <a:gd name="connsiteY16" fmla="*/ 837143 h 4518038"/>
                <a:gd name="connsiteX17" fmla="*/ 121738 w 5485018"/>
                <a:gd name="connsiteY17" fmla="*/ 1443641 h 4518038"/>
                <a:gd name="connsiteX18" fmla="*/ 0 w 5485018"/>
                <a:gd name="connsiteY18" fmla="*/ 1607393 h 4518038"/>
                <a:gd name="connsiteX19" fmla="*/ 0 w 5485018"/>
                <a:gd name="connsiteY19" fmla="*/ 701173 h 4518038"/>
                <a:gd name="connsiteX20" fmla="*/ 94238 w 5485018"/>
                <a:gd name="connsiteY20" fmla="*/ 618817 h 4518038"/>
                <a:gd name="connsiteX21" fmla="*/ 1989265 w 5485018"/>
                <a:gd name="connsiteY21" fmla="*/ 0 h 45180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5485018" h="4518038">
                  <a:moveTo>
                    <a:pt x="1989265" y="0"/>
                  </a:moveTo>
                  <a:cubicBezTo>
                    <a:pt x="2030052" y="0"/>
                    <a:pt x="2070466" y="606"/>
                    <a:pt x="2112245" y="1937"/>
                  </a:cubicBezTo>
                  <a:cubicBezTo>
                    <a:pt x="2114725" y="1937"/>
                    <a:pt x="2117453" y="1937"/>
                    <a:pt x="2119933" y="1937"/>
                  </a:cubicBezTo>
                  <a:cubicBezTo>
                    <a:pt x="4808915" y="1937"/>
                    <a:pt x="5916843" y="2490455"/>
                    <a:pt x="5333582" y="4434610"/>
                  </a:cubicBezTo>
                  <a:lnTo>
                    <a:pt x="5305435" y="4518038"/>
                  </a:lnTo>
                  <a:lnTo>
                    <a:pt x="4646095" y="4518038"/>
                  </a:lnTo>
                  <a:lnTo>
                    <a:pt x="4691006" y="4409093"/>
                  </a:lnTo>
                  <a:cubicBezTo>
                    <a:pt x="4806425" y="4087572"/>
                    <a:pt x="4864938" y="3744753"/>
                    <a:pt x="4864938" y="3389953"/>
                  </a:cubicBezTo>
                  <a:cubicBezTo>
                    <a:pt x="4864938" y="3030072"/>
                    <a:pt x="4804812" y="2679509"/>
                    <a:pt x="4686293" y="2347943"/>
                  </a:cubicBezTo>
                  <a:cubicBezTo>
                    <a:pt x="4565916" y="2011174"/>
                    <a:pt x="4391115" y="1712040"/>
                    <a:pt x="4166848" y="1458888"/>
                  </a:cubicBezTo>
                  <a:cubicBezTo>
                    <a:pt x="3932787" y="1194604"/>
                    <a:pt x="3650253" y="988162"/>
                    <a:pt x="3327179" y="845129"/>
                  </a:cubicBezTo>
                  <a:cubicBezTo>
                    <a:pt x="2970387" y="687212"/>
                    <a:pt x="2564126" y="607104"/>
                    <a:pt x="2119684" y="607104"/>
                  </a:cubicBezTo>
                  <a:lnTo>
                    <a:pt x="2113362" y="607104"/>
                  </a:lnTo>
                  <a:lnTo>
                    <a:pt x="2102700" y="607104"/>
                  </a:lnTo>
                  <a:lnTo>
                    <a:pt x="2092038" y="606740"/>
                  </a:lnTo>
                  <a:cubicBezTo>
                    <a:pt x="2057202" y="605532"/>
                    <a:pt x="2023605" y="605046"/>
                    <a:pt x="1989265" y="605046"/>
                  </a:cubicBezTo>
                  <a:cubicBezTo>
                    <a:pt x="1584989" y="605046"/>
                    <a:pt x="1215923" y="682977"/>
                    <a:pt x="892105" y="837143"/>
                  </a:cubicBezTo>
                  <a:cubicBezTo>
                    <a:pt x="596554" y="977755"/>
                    <a:pt x="337327" y="1181776"/>
                    <a:pt x="121738" y="1443641"/>
                  </a:cubicBezTo>
                  <a:lnTo>
                    <a:pt x="0" y="1607393"/>
                  </a:lnTo>
                  <a:lnTo>
                    <a:pt x="0" y="701173"/>
                  </a:lnTo>
                  <a:lnTo>
                    <a:pt x="94238" y="618817"/>
                  </a:lnTo>
                  <a:cubicBezTo>
                    <a:pt x="583605" y="235740"/>
                    <a:pt x="1215977" y="0"/>
                    <a:pt x="1989265" y="0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B8AEE038-5037-42A4-9563-BCE140CA40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2361563"/>
              <a:ext cx="5474293" cy="4492666"/>
            </a:xfrm>
            <a:custGeom>
              <a:avLst/>
              <a:gdLst>
                <a:gd name="connsiteX0" fmla="*/ 2115592 w 5474293"/>
                <a:gd name="connsiteY0" fmla="*/ 41 h 4492666"/>
                <a:gd name="connsiteX1" fmla="*/ 3398462 w 5474293"/>
                <a:gd name="connsiteY1" fmla="*/ 218585 h 4492666"/>
                <a:gd name="connsiteX2" fmla="*/ 3475450 w 5474293"/>
                <a:gd name="connsiteY2" fmla="*/ 248231 h 4492666"/>
                <a:gd name="connsiteX3" fmla="*/ 3514006 w 5474293"/>
                <a:gd name="connsiteY3" fmla="*/ 262994 h 4492666"/>
                <a:gd name="connsiteX4" fmla="*/ 3551818 w 5474293"/>
                <a:gd name="connsiteY4" fmla="*/ 279573 h 4492666"/>
                <a:gd name="connsiteX5" fmla="*/ 3627317 w 5474293"/>
                <a:gd name="connsiteY5" fmla="*/ 313213 h 4492666"/>
                <a:gd name="connsiteX6" fmla="*/ 3665128 w 5474293"/>
                <a:gd name="connsiteY6" fmla="*/ 330033 h 4492666"/>
                <a:gd name="connsiteX7" fmla="*/ 3702071 w 5474293"/>
                <a:gd name="connsiteY7" fmla="*/ 348669 h 4492666"/>
                <a:gd name="connsiteX8" fmla="*/ 3775959 w 5474293"/>
                <a:gd name="connsiteY8" fmla="*/ 386060 h 4492666"/>
                <a:gd name="connsiteX9" fmla="*/ 3812905 w 5474293"/>
                <a:gd name="connsiteY9" fmla="*/ 404817 h 4492666"/>
                <a:gd name="connsiteX10" fmla="*/ 3848855 w 5474293"/>
                <a:gd name="connsiteY10" fmla="*/ 425267 h 4492666"/>
                <a:gd name="connsiteX11" fmla="*/ 3920762 w 5474293"/>
                <a:gd name="connsiteY11" fmla="*/ 466653 h 4492666"/>
                <a:gd name="connsiteX12" fmla="*/ 3956712 w 5474293"/>
                <a:gd name="connsiteY12" fmla="*/ 487466 h 4492666"/>
                <a:gd name="connsiteX13" fmla="*/ 3991550 w 5474293"/>
                <a:gd name="connsiteY13" fmla="*/ 509852 h 4492666"/>
                <a:gd name="connsiteX14" fmla="*/ 4511739 w 5474293"/>
                <a:gd name="connsiteY14" fmla="*/ 921042 h 4492666"/>
                <a:gd name="connsiteX15" fmla="*/ 4933990 w 5474293"/>
                <a:gd name="connsiteY15" fmla="*/ 1431579 h 4492666"/>
                <a:gd name="connsiteX16" fmla="*/ 5244418 w 5474293"/>
                <a:gd name="connsiteY16" fmla="*/ 2014241 h 4492666"/>
                <a:gd name="connsiteX17" fmla="*/ 5433601 w 5474293"/>
                <a:gd name="connsiteY17" fmla="*/ 2643851 h 4492666"/>
                <a:gd name="connsiteX18" fmla="*/ 5469182 w 5474293"/>
                <a:gd name="connsiteY18" fmla="*/ 2969730 h 4492666"/>
                <a:gd name="connsiteX19" fmla="*/ 5472280 w 5474293"/>
                <a:gd name="connsiteY19" fmla="*/ 3051530 h 4492666"/>
                <a:gd name="connsiteX20" fmla="*/ 5473893 w 5474293"/>
                <a:gd name="connsiteY20" fmla="*/ 3133213 h 4492666"/>
                <a:gd name="connsiteX21" fmla="*/ 5473396 w 5474293"/>
                <a:gd name="connsiteY21" fmla="*/ 3214894 h 4492666"/>
                <a:gd name="connsiteX22" fmla="*/ 5471413 w 5474293"/>
                <a:gd name="connsiteY22" fmla="*/ 3296455 h 4492666"/>
                <a:gd name="connsiteX23" fmla="*/ 5370003 w 5474293"/>
                <a:gd name="connsiteY23" fmla="*/ 3937439 h 4492666"/>
                <a:gd name="connsiteX24" fmla="*/ 5330578 w 5474293"/>
                <a:gd name="connsiteY24" fmla="*/ 4093542 h 4492666"/>
                <a:gd name="connsiteX25" fmla="*/ 5309380 w 5474293"/>
                <a:gd name="connsiteY25" fmla="*/ 4170988 h 4492666"/>
                <a:gd name="connsiteX26" fmla="*/ 5289173 w 5474293"/>
                <a:gd name="connsiteY26" fmla="*/ 4248555 h 4492666"/>
                <a:gd name="connsiteX27" fmla="*/ 5266983 w 5474293"/>
                <a:gd name="connsiteY27" fmla="*/ 4325639 h 4492666"/>
                <a:gd name="connsiteX28" fmla="*/ 5245039 w 5474293"/>
                <a:gd name="connsiteY28" fmla="*/ 4402599 h 4492666"/>
                <a:gd name="connsiteX29" fmla="*/ 5216062 w 5474293"/>
                <a:gd name="connsiteY29" fmla="*/ 4492666 h 4492666"/>
                <a:gd name="connsiteX30" fmla="*/ 4901582 w 5474293"/>
                <a:gd name="connsiteY30" fmla="*/ 4492666 h 4492666"/>
                <a:gd name="connsiteX31" fmla="*/ 4912791 w 5474293"/>
                <a:gd name="connsiteY31" fmla="*/ 4462983 h 4492666"/>
                <a:gd name="connsiteX32" fmla="*/ 4934983 w 5474293"/>
                <a:gd name="connsiteY32" fmla="*/ 4393040 h 4492666"/>
                <a:gd name="connsiteX33" fmla="*/ 4956181 w 5474293"/>
                <a:gd name="connsiteY33" fmla="*/ 4322734 h 4492666"/>
                <a:gd name="connsiteX34" fmla="*/ 4990895 w 5474293"/>
                <a:gd name="connsiteY34" fmla="*/ 4180064 h 4492666"/>
                <a:gd name="connsiteX35" fmla="*/ 5014697 w 5474293"/>
                <a:gd name="connsiteY35" fmla="*/ 4035216 h 4492666"/>
                <a:gd name="connsiteX36" fmla="*/ 5026474 w 5474293"/>
                <a:gd name="connsiteY36" fmla="*/ 3888915 h 4492666"/>
                <a:gd name="connsiteX37" fmla="*/ 4998580 w 5474293"/>
                <a:gd name="connsiteY37" fmla="*/ 3307225 h 4492666"/>
                <a:gd name="connsiteX38" fmla="*/ 4990770 w 5474293"/>
                <a:gd name="connsiteY38" fmla="*/ 3235586 h 4492666"/>
                <a:gd name="connsiteX39" fmla="*/ 4982093 w 5474293"/>
                <a:gd name="connsiteY39" fmla="*/ 3164190 h 4492666"/>
                <a:gd name="connsiteX40" fmla="*/ 4971556 w 5474293"/>
                <a:gd name="connsiteY40" fmla="*/ 3093158 h 4492666"/>
                <a:gd name="connsiteX41" fmla="*/ 4960024 w 5474293"/>
                <a:gd name="connsiteY41" fmla="*/ 3022368 h 4492666"/>
                <a:gd name="connsiteX42" fmla="*/ 4946883 w 5474293"/>
                <a:gd name="connsiteY42" fmla="*/ 2951941 h 4492666"/>
                <a:gd name="connsiteX43" fmla="*/ 4940685 w 5474293"/>
                <a:gd name="connsiteY43" fmla="*/ 2916728 h 4492666"/>
                <a:gd name="connsiteX44" fmla="*/ 4933123 w 5474293"/>
                <a:gd name="connsiteY44" fmla="*/ 2881754 h 4492666"/>
                <a:gd name="connsiteX45" fmla="*/ 4918494 w 5474293"/>
                <a:gd name="connsiteY45" fmla="*/ 2811812 h 4492666"/>
                <a:gd name="connsiteX46" fmla="*/ 4911553 w 5474293"/>
                <a:gd name="connsiteY46" fmla="*/ 2776841 h 4492666"/>
                <a:gd name="connsiteX47" fmla="*/ 4903494 w 5474293"/>
                <a:gd name="connsiteY47" fmla="*/ 2742111 h 4492666"/>
                <a:gd name="connsiteX48" fmla="*/ 4755594 w 5474293"/>
                <a:gd name="connsiteY48" fmla="*/ 2192244 h 4492666"/>
                <a:gd name="connsiteX49" fmla="*/ 4523888 w 5474293"/>
                <a:gd name="connsiteY49" fmla="*/ 1671057 h 4492666"/>
                <a:gd name="connsiteX50" fmla="*/ 4489176 w 5474293"/>
                <a:gd name="connsiteY50" fmla="*/ 1608376 h 4492666"/>
                <a:gd name="connsiteX51" fmla="*/ 4451613 w 5474293"/>
                <a:gd name="connsiteY51" fmla="*/ 1547507 h 4492666"/>
                <a:gd name="connsiteX52" fmla="*/ 4414049 w 5474293"/>
                <a:gd name="connsiteY52" fmla="*/ 1486398 h 4492666"/>
                <a:gd name="connsiteX53" fmla="*/ 4373758 w 5474293"/>
                <a:gd name="connsiteY53" fmla="*/ 1427104 h 4492666"/>
                <a:gd name="connsiteX54" fmla="*/ 4332971 w 5474293"/>
                <a:gd name="connsiteY54" fmla="*/ 1367930 h 4492666"/>
                <a:gd name="connsiteX55" fmla="*/ 4289828 w 5474293"/>
                <a:gd name="connsiteY55" fmla="*/ 1310450 h 4492666"/>
                <a:gd name="connsiteX56" fmla="*/ 4268258 w 5474293"/>
                <a:gd name="connsiteY56" fmla="*/ 1281651 h 4492666"/>
                <a:gd name="connsiteX57" fmla="*/ 4257471 w 5474293"/>
                <a:gd name="connsiteY57" fmla="*/ 1267250 h 4492666"/>
                <a:gd name="connsiteX58" fmla="*/ 4245941 w 5474293"/>
                <a:gd name="connsiteY58" fmla="*/ 1253455 h 4492666"/>
                <a:gd name="connsiteX59" fmla="*/ 4199824 w 5474293"/>
                <a:gd name="connsiteY59" fmla="*/ 1198154 h 4492666"/>
                <a:gd name="connsiteX60" fmla="*/ 3782406 w 5474293"/>
                <a:gd name="connsiteY60" fmla="*/ 797372 h 4492666"/>
                <a:gd name="connsiteX61" fmla="*/ 3540661 w 5474293"/>
                <a:gd name="connsiteY61" fmla="*/ 632194 h 4492666"/>
                <a:gd name="connsiteX62" fmla="*/ 3279449 w 5474293"/>
                <a:gd name="connsiteY62" fmla="*/ 495211 h 4492666"/>
                <a:gd name="connsiteX63" fmla="*/ 2712893 w 5474293"/>
                <a:gd name="connsiteY63" fmla="*/ 311278 h 4492666"/>
                <a:gd name="connsiteX64" fmla="*/ 2639377 w 5474293"/>
                <a:gd name="connsiteY64" fmla="*/ 295787 h 4492666"/>
                <a:gd name="connsiteX65" fmla="*/ 2564993 w 5474293"/>
                <a:gd name="connsiteY65" fmla="*/ 284291 h 4492666"/>
                <a:gd name="connsiteX66" fmla="*/ 2415482 w 5474293"/>
                <a:gd name="connsiteY66" fmla="*/ 264446 h 4492666"/>
                <a:gd name="connsiteX67" fmla="*/ 2340231 w 5474293"/>
                <a:gd name="connsiteY67" fmla="*/ 257428 h 4492666"/>
                <a:gd name="connsiteX68" fmla="*/ 2264732 w 5474293"/>
                <a:gd name="connsiteY68" fmla="*/ 251982 h 4492666"/>
                <a:gd name="connsiteX69" fmla="*/ 2112989 w 5474293"/>
                <a:gd name="connsiteY69" fmla="*/ 245811 h 4492666"/>
                <a:gd name="connsiteX70" fmla="*/ 1515068 w 5474293"/>
                <a:gd name="connsiteY70" fmla="*/ 306677 h 4492666"/>
                <a:gd name="connsiteX71" fmla="*/ 963016 w 5474293"/>
                <a:gd name="connsiteY71" fmla="*/ 513967 h 4492666"/>
                <a:gd name="connsiteX72" fmla="*/ 485101 w 5474293"/>
                <a:gd name="connsiteY72" fmla="*/ 835489 h 4492666"/>
                <a:gd name="connsiteX73" fmla="*/ 377616 w 5474293"/>
                <a:gd name="connsiteY73" fmla="*/ 929391 h 4492666"/>
                <a:gd name="connsiteX74" fmla="*/ 350963 w 5474293"/>
                <a:gd name="connsiteY74" fmla="*/ 952869 h 4492666"/>
                <a:gd name="connsiteX75" fmla="*/ 325177 w 5474293"/>
                <a:gd name="connsiteY75" fmla="*/ 977433 h 4492666"/>
                <a:gd name="connsiteX76" fmla="*/ 273108 w 5474293"/>
                <a:gd name="connsiteY76" fmla="*/ 1026079 h 4492666"/>
                <a:gd name="connsiteX77" fmla="*/ 246950 w 5474293"/>
                <a:gd name="connsiteY77" fmla="*/ 1050280 h 4492666"/>
                <a:gd name="connsiteX78" fmla="*/ 221907 w 5474293"/>
                <a:gd name="connsiteY78" fmla="*/ 1075572 h 4492666"/>
                <a:gd name="connsiteX79" fmla="*/ 171698 w 5474293"/>
                <a:gd name="connsiteY79" fmla="*/ 1126154 h 4492666"/>
                <a:gd name="connsiteX80" fmla="*/ 123596 w 5474293"/>
                <a:gd name="connsiteY80" fmla="*/ 1178793 h 4492666"/>
                <a:gd name="connsiteX81" fmla="*/ 76734 w 5474293"/>
                <a:gd name="connsiteY81" fmla="*/ 1232642 h 4492666"/>
                <a:gd name="connsiteX82" fmla="*/ 0 w 5474293"/>
                <a:gd name="connsiteY82" fmla="*/ 1334855 h 4492666"/>
                <a:gd name="connsiteX83" fmla="*/ 0 w 5474293"/>
                <a:gd name="connsiteY83" fmla="*/ 663435 h 4492666"/>
                <a:gd name="connsiteX84" fmla="*/ 16483 w 5474293"/>
                <a:gd name="connsiteY84" fmla="*/ 648530 h 4492666"/>
                <a:gd name="connsiteX85" fmla="*/ 48220 w 5474293"/>
                <a:gd name="connsiteY85" fmla="*/ 620940 h 4492666"/>
                <a:gd name="connsiteX86" fmla="*/ 81570 w 5474293"/>
                <a:gd name="connsiteY86" fmla="*/ 595043 h 4492666"/>
                <a:gd name="connsiteX87" fmla="*/ 217693 w 5474293"/>
                <a:gd name="connsiteY87" fmla="*/ 495573 h 4492666"/>
                <a:gd name="connsiteX88" fmla="*/ 817844 w 5474293"/>
                <a:gd name="connsiteY88" fmla="*/ 193898 h 4492666"/>
                <a:gd name="connsiteX89" fmla="*/ 1463494 w 5474293"/>
                <a:gd name="connsiteY89" fmla="*/ 41427 h 4492666"/>
                <a:gd name="connsiteX90" fmla="*/ 2115592 w 5474293"/>
                <a:gd name="connsiteY90" fmla="*/ 41 h 44926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</a:cxnLst>
              <a:rect l="l" t="t" r="r" b="b"/>
              <a:pathLst>
                <a:path w="5474293" h="4492666">
                  <a:moveTo>
                    <a:pt x="2115592" y="41"/>
                  </a:moveTo>
                  <a:cubicBezTo>
                    <a:pt x="2546769" y="1129"/>
                    <a:pt x="2985634" y="65627"/>
                    <a:pt x="3398462" y="218585"/>
                  </a:cubicBezTo>
                  <a:lnTo>
                    <a:pt x="3475450" y="248231"/>
                  </a:lnTo>
                  <a:lnTo>
                    <a:pt x="3514006" y="262994"/>
                  </a:lnTo>
                  <a:cubicBezTo>
                    <a:pt x="3526651" y="268318"/>
                    <a:pt x="3539171" y="274006"/>
                    <a:pt x="3551818" y="279573"/>
                  </a:cubicBezTo>
                  <a:lnTo>
                    <a:pt x="3627317" y="313213"/>
                  </a:lnTo>
                  <a:lnTo>
                    <a:pt x="3665128" y="330033"/>
                  </a:lnTo>
                  <a:cubicBezTo>
                    <a:pt x="3677650" y="335841"/>
                    <a:pt x="3689676" y="342377"/>
                    <a:pt x="3702071" y="348669"/>
                  </a:cubicBezTo>
                  <a:lnTo>
                    <a:pt x="3775959" y="386060"/>
                  </a:lnTo>
                  <a:lnTo>
                    <a:pt x="3812905" y="404817"/>
                  </a:lnTo>
                  <a:cubicBezTo>
                    <a:pt x="3825054" y="411352"/>
                    <a:pt x="3836832" y="418491"/>
                    <a:pt x="3848855" y="425267"/>
                  </a:cubicBezTo>
                  <a:lnTo>
                    <a:pt x="3920762" y="466653"/>
                  </a:lnTo>
                  <a:lnTo>
                    <a:pt x="3956712" y="487466"/>
                  </a:lnTo>
                  <a:lnTo>
                    <a:pt x="3991550" y="509852"/>
                  </a:lnTo>
                  <a:cubicBezTo>
                    <a:pt x="4178500" y="628078"/>
                    <a:pt x="4353674" y="766030"/>
                    <a:pt x="4511739" y="921042"/>
                  </a:cubicBezTo>
                  <a:cubicBezTo>
                    <a:pt x="4669309" y="1076539"/>
                    <a:pt x="4811754" y="1247647"/>
                    <a:pt x="4933990" y="1431579"/>
                  </a:cubicBezTo>
                  <a:cubicBezTo>
                    <a:pt x="5056724" y="1615272"/>
                    <a:pt x="5159993" y="1811186"/>
                    <a:pt x="5244418" y="2014241"/>
                  </a:cubicBezTo>
                  <a:cubicBezTo>
                    <a:pt x="5327481" y="2217657"/>
                    <a:pt x="5396409" y="2427728"/>
                    <a:pt x="5433601" y="2643851"/>
                  </a:cubicBezTo>
                  <a:cubicBezTo>
                    <a:pt x="5452446" y="2751792"/>
                    <a:pt x="5463480" y="2860819"/>
                    <a:pt x="5469182" y="2969730"/>
                  </a:cubicBezTo>
                  <a:cubicBezTo>
                    <a:pt x="5471413" y="2996957"/>
                    <a:pt x="5471785" y="3024183"/>
                    <a:pt x="5472280" y="3051530"/>
                  </a:cubicBezTo>
                  <a:lnTo>
                    <a:pt x="5473893" y="3133213"/>
                  </a:lnTo>
                  <a:cubicBezTo>
                    <a:pt x="5474883" y="3160441"/>
                    <a:pt x="5473770" y="3187667"/>
                    <a:pt x="5473396" y="3214894"/>
                  </a:cubicBezTo>
                  <a:lnTo>
                    <a:pt x="5471413" y="3296455"/>
                  </a:lnTo>
                  <a:cubicBezTo>
                    <a:pt x="5463726" y="3513909"/>
                    <a:pt x="5421452" y="3728700"/>
                    <a:pt x="5370003" y="3937439"/>
                  </a:cubicBezTo>
                  <a:cubicBezTo>
                    <a:pt x="5356367" y="3989595"/>
                    <a:pt x="5343100" y="4041629"/>
                    <a:pt x="5330578" y="4093542"/>
                  </a:cubicBezTo>
                  <a:lnTo>
                    <a:pt x="5309380" y="4170988"/>
                  </a:lnTo>
                  <a:lnTo>
                    <a:pt x="5289173" y="4248555"/>
                  </a:lnTo>
                  <a:lnTo>
                    <a:pt x="5266983" y="4325639"/>
                  </a:lnTo>
                  <a:cubicBezTo>
                    <a:pt x="5259667" y="4351292"/>
                    <a:pt x="5253096" y="4377187"/>
                    <a:pt x="5245039" y="4402599"/>
                  </a:cubicBezTo>
                  <a:lnTo>
                    <a:pt x="5216062" y="4492666"/>
                  </a:lnTo>
                  <a:lnTo>
                    <a:pt x="4901582" y="4492666"/>
                  </a:lnTo>
                  <a:lnTo>
                    <a:pt x="4912791" y="4462983"/>
                  </a:lnTo>
                  <a:cubicBezTo>
                    <a:pt x="4921718" y="4440114"/>
                    <a:pt x="4927669" y="4416273"/>
                    <a:pt x="4934983" y="4393040"/>
                  </a:cubicBezTo>
                  <a:lnTo>
                    <a:pt x="4956181" y="4322734"/>
                  </a:lnTo>
                  <a:cubicBezTo>
                    <a:pt x="4968704" y="4275420"/>
                    <a:pt x="4979862" y="4227742"/>
                    <a:pt x="4990895" y="4180064"/>
                  </a:cubicBezTo>
                  <a:cubicBezTo>
                    <a:pt x="5000067" y="4131903"/>
                    <a:pt x="5007506" y="4083498"/>
                    <a:pt x="5014697" y="4035216"/>
                  </a:cubicBezTo>
                  <a:cubicBezTo>
                    <a:pt x="5019284" y="3986327"/>
                    <a:pt x="5023871" y="3937683"/>
                    <a:pt x="5026474" y="3888915"/>
                  </a:cubicBezTo>
                  <a:cubicBezTo>
                    <a:pt x="5034534" y="3693002"/>
                    <a:pt x="5016310" y="3498298"/>
                    <a:pt x="4998580" y="3307225"/>
                  </a:cubicBezTo>
                  <a:lnTo>
                    <a:pt x="4990770" y="3235586"/>
                  </a:lnTo>
                  <a:cubicBezTo>
                    <a:pt x="4988167" y="3211748"/>
                    <a:pt x="4986182" y="3187910"/>
                    <a:pt x="4982093" y="3164190"/>
                  </a:cubicBezTo>
                  <a:lnTo>
                    <a:pt x="4971556" y="3093158"/>
                  </a:lnTo>
                  <a:cubicBezTo>
                    <a:pt x="4968084" y="3069442"/>
                    <a:pt x="4964735" y="3045844"/>
                    <a:pt x="4960024" y="3022368"/>
                  </a:cubicBezTo>
                  <a:lnTo>
                    <a:pt x="4946883" y="2951941"/>
                  </a:lnTo>
                  <a:lnTo>
                    <a:pt x="4940685" y="2916728"/>
                  </a:lnTo>
                  <a:cubicBezTo>
                    <a:pt x="4938454" y="2904988"/>
                    <a:pt x="4935603" y="2893372"/>
                    <a:pt x="4933123" y="2881754"/>
                  </a:cubicBezTo>
                  <a:cubicBezTo>
                    <a:pt x="4927915" y="2858522"/>
                    <a:pt x="4923205" y="2835167"/>
                    <a:pt x="4918494" y="2811812"/>
                  </a:cubicBezTo>
                  <a:lnTo>
                    <a:pt x="4911553" y="2776841"/>
                  </a:lnTo>
                  <a:lnTo>
                    <a:pt x="4903494" y="2742111"/>
                  </a:lnTo>
                  <a:cubicBezTo>
                    <a:pt x="4862335" y="2556724"/>
                    <a:pt x="4819069" y="2371579"/>
                    <a:pt x="4755594" y="2192244"/>
                  </a:cubicBezTo>
                  <a:cubicBezTo>
                    <a:pt x="4693607" y="2012547"/>
                    <a:pt x="4616123" y="1837930"/>
                    <a:pt x="4523888" y="1671057"/>
                  </a:cubicBezTo>
                  <a:lnTo>
                    <a:pt x="4489176" y="1608376"/>
                  </a:lnTo>
                  <a:lnTo>
                    <a:pt x="4451613" y="1547507"/>
                  </a:lnTo>
                  <a:cubicBezTo>
                    <a:pt x="4439092" y="1527178"/>
                    <a:pt x="4427065" y="1506485"/>
                    <a:pt x="4414049" y="1486398"/>
                  </a:cubicBezTo>
                  <a:lnTo>
                    <a:pt x="4373758" y="1427104"/>
                  </a:lnTo>
                  <a:cubicBezTo>
                    <a:pt x="4360121" y="1407499"/>
                    <a:pt x="4347475" y="1387050"/>
                    <a:pt x="4332971" y="1367930"/>
                  </a:cubicBezTo>
                  <a:lnTo>
                    <a:pt x="4289828" y="1310450"/>
                  </a:lnTo>
                  <a:lnTo>
                    <a:pt x="4268258" y="1281651"/>
                  </a:lnTo>
                  <a:lnTo>
                    <a:pt x="4257471" y="1267250"/>
                  </a:lnTo>
                  <a:lnTo>
                    <a:pt x="4245941" y="1253455"/>
                  </a:lnTo>
                  <a:lnTo>
                    <a:pt x="4199824" y="1198154"/>
                  </a:lnTo>
                  <a:cubicBezTo>
                    <a:pt x="4076223" y="1051127"/>
                    <a:pt x="3936878" y="915598"/>
                    <a:pt x="3782406" y="797372"/>
                  </a:cubicBezTo>
                  <a:cubicBezTo>
                    <a:pt x="3705172" y="738198"/>
                    <a:pt x="3624465" y="683017"/>
                    <a:pt x="3540661" y="632194"/>
                  </a:cubicBezTo>
                  <a:cubicBezTo>
                    <a:pt x="3456483" y="582217"/>
                    <a:pt x="3369578" y="535749"/>
                    <a:pt x="3279449" y="495211"/>
                  </a:cubicBezTo>
                  <a:cubicBezTo>
                    <a:pt x="3099688" y="413287"/>
                    <a:pt x="2908894" y="352421"/>
                    <a:pt x="2712893" y="311278"/>
                  </a:cubicBezTo>
                  <a:lnTo>
                    <a:pt x="2639377" y="295787"/>
                  </a:lnTo>
                  <a:cubicBezTo>
                    <a:pt x="2614706" y="291552"/>
                    <a:pt x="2589789" y="288163"/>
                    <a:pt x="2564993" y="284291"/>
                  </a:cubicBezTo>
                  <a:cubicBezTo>
                    <a:pt x="2515280" y="277031"/>
                    <a:pt x="2465817" y="268198"/>
                    <a:pt x="2415482" y="264446"/>
                  </a:cubicBezTo>
                  <a:lnTo>
                    <a:pt x="2340231" y="257428"/>
                  </a:lnTo>
                  <a:cubicBezTo>
                    <a:pt x="2315188" y="255129"/>
                    <a:pt x="2290147" y="252466"/>
                    <a:pt x="2264732" y="251982"/>
                  </a:cubicBezTo>
                  <a:lnTo>
                    <a:pt x="2112989" y="245811"/>
                  </a:lnTo>
                  <a:cubicBezTo>
                    <a:pt x="1910292" y="242179"/>
                    <a:pt x="1709334" y="261422"/>
                    <a:pt x="1515068" y="306677"/>
                  </a:cubicBezTo>
                  <a:cubicBezTo>
                    <a:pt x="1320802" y="351572"/>
                    <a:pt x="1135214" y="423574"/>
                    <a:pt x="963016" y="513967"/>
                  </a:cubicBezTo>
                  <a:cubicBezTo>
                    <a:pt x="790695" y="604482"/>
                    <a:pt x="631639" y="713754"/>
                    <a:pt x="485101" y="835489"/>
                  </a:cubicBezTo>
                  <a:cubicBezTo>
                    <a:pt x="447290" y="864410"/>
                    <a:pt x="413445" y="898292"/>
                    <a:pt x="377616" y="929391"/>
                  </a:cubicBezTo>
                  <a:lnTo>
                    <a:pt x="350963" y="952869"/>
                  </a:lnTo>
                  <a:cubicBezTo>
                    <a:pt x="342160" y="960855"/>
                    <a:pt x="333854" y="969326"/>
                    <a:pt x="325177" y="977433"/>
                  </a:cubicBezTo>
                  <a:cubicBezTo>
                    <a:pt x="307943" y="993770"/>
                    <a:pt x="290712" y="1010106"/>
                    <a:pt x="273108" y="1026079"/>
                  </a:cubicBezTo>
                  <a:cubicBezTo>
                    <a:pt x="264431" y="1034187"/>
                    <a:pt x="255379" y="1041931"/>
                    <a:pt x="246950" y="1050280"/>
                  </a:cubicBezTo>
                  <a:lnTo>
                    <a:pt x="221907" y="1075572"/>
                  </a:lnTo>
                  <a:lnTo>
                    <a:pt x="171698" y="1126154"/>
                  </a:lnTo>
                  <a:cubicBezTo>
                    <a:pt x="154467" y="1142611"/>
                    <a:pt x="139340" y="1161005"/>
                    <a:pt x="123596" y="1178793"/>
                  </a:cubicBezTo>
                  <a:lnTo>
                    <a:pt x="76734" y="1232642"/>
                  </a:lnTo>
                  <a:lnTo>
                    <a:pt x="0" y="1334855"/>
                  </a:lnTo>
                  <a:lnTo>
                    <a:pt x="0" y="663435"/>
                  </a:lnTo>
                  <a:lnTo>
                    <a:pt x="16483" y="648530"/>
                  </a:lnTo>
                  <a:cubicBezTo>
                    <a:pt x="27021" y="639332"/>
                    <a:pt x="37312" y="629893"/>
                    <a:pt x="48220" y="620940"/>
                  </a:cubicBezTo>
                  <a:lnTo>
                    <a:pt x="81570" y="595043"/>
                  </a:lnTo>
                  <a:cubicBezTo>
                    <a:pt x="126324" y="560920"/>
                    <a:pt x="170334" y="526189"/>
                    <a:pt x="217693" y="495573"/>
                  </a:cubicBezTo>
                  <a:cubicBezTo>
                    <a:pt x="403528" y="368636"/>
                    <a:pt x="607091" y="267955"/>
                    <a:pt x="817844" y="193898"/>
                  </a:cubicBezTo>
                  <a:cubicBezTo>
                    <a:pt x="1028722" y="119356"/>
                    <a:pt x="1246293" y="71921"/>
                    <a:pt x="1463494" y="41427"/>
                  </a:cubicBezTo>
                  <a:cubicBezTo>
                    <a:pt x="1681315" y="11537"/>
                    <a:pt x="1899630" y="-805"/>
                    <a:pt x="2115592" y="41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04432E34-6BBC-4765-8C67-2A6E9F4181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2328207"/>
              <a:ext cx="5455589" cy="4526023"/>
            </a:xfrm>
            <a:custGeom>
              <a:avLst/>
              <a:gdLst>
                <a:gd name="connsiteX0" fmla="*/ 1959882 w 5455589"/>
                <a:gd name="connsiteY0" fmla="*/ 0 h 4526023"/>
                <a:gd name="connsiteX1" fmla="*/ 2082862 w 5455589"/>
                <a:gd name="connsiteY1" fmla="*/ 1937 h 4526023"/>
                <a:gd name="connsiteX2" fmla="*/ 2090550 w 5455589"/>
                <a:gd name="connsiteY2" fmla="*/ 1937 h 4526023"/>
                <a:gd name="connsiteX3" fmla="*/ 5304164 w 5455589"/>
                <a:gd name="connsiteY3" fmla="*/ 4434610 h 4526023"/>
                <a:gd name="connsiteX4" fmla="*/ 5273324 w 5455589"/>
                <a:gd name="connsiteY4" fmla="*/ 4526023 h 4526023"/>
                <a:gd name="connsiteX5" fmla="*/ 4480043 w 5455589"/>
                <a:gd name="connsiteY5" fmla="*/ 4526023 h 4526023"/>
                <a:gd name="connsiteX6" fmla="*/ 4544716 w 5455589"/>
                <a:gd name="connsiteY6" fmla="*/ 4369040 h 4526023"/>
                <a:gd name="connsiteX7" fmla="*/ 4711707 w 5455589"/>
                <a:gd name="connsiteY7" fmla="*/ 3389953 h 4526023"/>
                <a:gd name="connsiteX8" fmla="*/ 4540005 w 5455589"/>
                <a:gd name="connsiteY8" fmla="*/ 2387756 h 4526023"/>
                <a:gd name="connsiteX9" fmla="*/ 4043865 w 5455589"/>
                <a:gd name="connsiteY9" fmla="*/ 1537907 h 4526023"/>
                <a:gd name="connsiteX10" fmla="*/ 3246721 w 5455589"/>
                <a:gd name="connsiteY10" fmla="*/ 955249 h 4526023"/>
                <a:gd name="connsiteX11" fmla="*/ 2090425 w 5455589"/>
                <a:gd name="connsiteY11" fmla="*/ 727992 h 4526023"/>
                <a:gd name="connsiteX12" fmla="*/ 2083606 w 5455589"/>
                <a:gd name="connsiteY12" fmla="*/ 727992 h 4526023"/>
                <a:gd name="connsiteX13" fmla="*/ 2071085 w 5455589"/>
                <a:gd name="connsiteY13" fmla="*/ 727992 h 4526023"/>
                <a:gd name="connsiteX14" fmla="*/ 2058564 w 5455589"/>
                <a:gd name="connsiteY14" fmla="*/ 727630 h 4526023"/>
                <a:gd name="connsiteX15" fmla="*/ 1959882 w 5455589"/>
                <a:gd name="connsiteY15" fmla="*/ 726055 h 4526023"/>
                <a:gd name="connsiteX16" fmla="*/ 917394 w 5455589"/>
                <a:gd name="connsiteY16" fmla="*/ 945930 h 4526023"/>
                <a:gd name="connsiteX17" fmla="*/ 189425 w 5455589"/>
                <a:gd name="connsiteY17" fmla="*/ 1519394 h 4526023"/>
                <a:gd name="connsiteX18" fmla="*/ 47794 w 5455589"/>
                <a:gd name="connsiteY18" fmla="*/ 1709883 h 4526023"/>
                <a:gd name="connsiteX19" fmla="*/ 0 w 5455589"/>
                <a:gd name="connsiteY19" fmla="*/ 1789072 h 4526023"/>
                <a:gd name="connsiteX20" fmla="*/ 0 w 5455589"/>
                <a:gd name="connsiteY20" fmla="*/ 675495 h 4526023"/>
                <a:gd name="connsiteX21" fmla="*/ 64855 w 5455589"/>
                <a:gd name="connsiteY21" fmla="*/ 618817 h 4526023"/>
                <a:gd name="connsiteX22" fmla="*/ 1959882 w 5455589"/>
                <a:gd name="connsiteY22" fmla="*/ 0 h 45260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5455589" h="4526023">
                  <a:moveTo>
                    <a:pt x="1959882" y="0"/>
                  </a:moveTo>
                  <a:cubicBezTo>
                    <a:pt x="2000792" y="0"/>
                    <a:pt x="2041209" y="606"/>
                    <a:pt x="2082862" y="1937"/>
                  </a:cubicBezTo>
                  <a:cubicBezTo>
                    <a:pt x="2085342" y="1937"/>
                    <a:pt x="2088070" y="1937"/>
                    <a:pt x="2090550" y="1937"/>
                  </a:cubicBezTo>
                  <a:cubicBezTo>
                    <a:pt x="4779457" y="1937"/>
                    <a:pt x="5887402" y="2490455"/>
                    <a:pt x="5304164" y="4434610"/>
                  </a:cubicBezTo>
                  <a:lnTo>
                    <a:pt x="5273324" y="4526023"/>
                  </a:lnTo>
                  <a:lnTo>
                    <a:pt x="4480043" y="4526023"/>
                  </a:lnTo>
                  <a:lnTo>
                    <a:pt x="4544716" y="4369040"/>
                  </a:lnTo>
                  <a:cubicBezTo>
                    <a:pt x="4655547" y="4060465"/>
                    <a:pt x="4711707" y="3731077"/>
                    <a:pt x="4711707" y="3389953"/>
                  </a:cubicBezTo>
                  <a:cubicBezTo>
                    <a:pt x="4711707" y="3043625"/>
                    <a:pt x="4653936" y="2706493"/>
                    <a:pt x="4540005" y="2387756"/>
                  </a:cubicBezTo>
                  <a:cubicBezTo>
                    <a:pt x="4424835" y="2065386"/>
                    <a:pt x="4257842" y="1779441"/>
                    <a:pt x="4043865" y="1537907"/>
                  </a:cubicBezTo>
                  <a:cubicBezTo>
                    <a:pt x="3821582" y="1287054"/>
                    <a:pt x="3553305" y="1091020"/>
                    <a:pt x="3246721" y="955249"/>
                  </a:cubicBezTo>
                  <a:cubicBezTo>
                    <a:pt x="2906044" y="804470"/>
                    <a:pt x="2517016" y="727992"/>
                    <a:pt x="2090425" y="727992"/>
                  </a:cubicBezTo>
                  <a:lnTo>
                    <a:pt x="2083606" y="727992"/>
                  </a:lnTo>
                  <a:lnTo>
                    <a:pt x="2071085" y="727992"/>
                  </a:lnTo>
                  <a:lnTo>
                    <a:pt x="2058564" y="727630"/>
                  </a:lnTo>
                  <a:cubicBezTo>
                    <a:pt x="2025216" y="726541"/>
                    <a:pt x="1992858" y="726055"/>
                    <a:pt x="1959882" y="726055"/>
                  </a:cubicBezTo>
                  <a:cubicBezTo>
                    <a:pt x="1574698" y="726055"/>
                    <a:pt x="1223854" y="799992"/>
                    <a:pt x="917394" y="945930"/>
                  </a:cubicBezTo>
                  <a:cubicBezTo>
                    <a:pt x="638454" y="1078555"/>
                    <a:pt x="393486" y="1271566"/>
                    <a:pt x="189425" y="1519394"/>
                  </a:cubicBezTo>
                  <a:cubicBezTo>
                    <a:pt x="139464" y="1580080"/>
                    <a:pt x="92231" y="1643617"/>
                    <a:pt x="47794" y="1709883"/>
                  </a:cubicBezTo>
                  <a:lnTo>
                    <a:pt x="0" y="1789072"/>
                  </a:lnTo>
                  <a:lnTo>
                    <a:pt x="0" y="675495"/>
                  </a:lnTo>
                  <a:lnTo>
                    <a:pt x="64855" y="618817"/>
                  </a:lnTo>
                  <a:cubicBezTo>
                    <a:pt x="554222" y="235740"/>
                    <a:pt x="1186594" y="0"/>
                    <a:pt x="1959882" y="0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63D4367F-6965-4855-B998-98587267CB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2328207"/>
              <a:ext cx="5455589" cy="4526023"/>
            </a:xfrm>
            <a:custGeom>
              <a:avLst/>
              <a:gdLst>
                <a:gd name="connsiteX0" fmla="*/ 1959882 w 5455589"/>
                <a:gd name="connsiteY0" fmla="*/ 0 h 4526023"/>
                <a:gd name="connsiteX1" fmla="*/ 2082862 w 5455589"/>
                <a:gd name="connsiteY1" fmla="*/ 1937 h 4526023"/>
                <a:gd name="connsiteX2" fmla="*/ 2090550 w 5455589"/>
                <a:gd name="connsiteY2" fmla="*/ 1937 h 4526023"/>
                <a:gd name="connsiteX3" fmla="*/ 5304164 w 5455589"/>
                <a:gd name="connsiteY3" fmla="*/ 4434610 h 4526023"/>
                <a:gd name="connsiteX4" fmla="*/ 5273324 w 5455589"/>
                <a:gd name="connsiteY4" fmla="*/ 4526023 h 4526023"/>
                <a:gd name="connsiteX5" fmla="*/ 4613420 w 5455589"/>
                <a:gd name="connsiteY5" fmla="*/ 4526023 h 4526023"/>
                <a:gd name="connsiteX6" fmla="*/ 4661623 w 5455589"/>
                <a:gd name="connsiteY6" fmla="*/ 4409094 h 4526023"/>
                <a:gd name="connsiteX7" fmla="*/ 4835557 w 5455589"/>
                <a:gd name="connsiteY7" fmla="*/ 3389953 h 4526023"/>
                <a:gd name="connsiteX8" fmla="*/ 4656910 w 5455589"/>
                <a:gd name="connsiteY8" fmla="*/ 2347944 h 4526023"/>
                <a:gd name="connsiteX9" fmla="*/ 4137464 w 5455589"/>
                <a:gd name="connsiteY9" fmla="*/ 1458888 h 4526023"/>
                <a:gd name="connsiteX10" fmla="*/ 3297796 w 5455589"/>
                <a:gd name="connsiteY10" fmla="*/ 845129 h 4526023"/>
                <a:gd name="connsiteX11" fmla="*/ 2090301 w 5455589"/>
                <a:gd name="connsiteY11" fmla="*/ 607104 h 4526023"/>
                <a:gd name="connsiteX12" fmla="*/ 2083978 w 5455589"/>
                <a:gd name="connsiteY12" fmla="*/ 607104 h 4526023"/>
                <a:gd name="connsiteX13" fmla="*/ 2073317 w 5455589"/>
                <a:gd name="connsiteY13" fmla="*/ 607104 h 4526023"/>
                <a:gd name="connsiteX14" fmla="*/ 2062656 w 5455589"/>
                <a:gd name="connsiteY14" fmla="*/ 606741 h 4526023"/>
                <a:gd name="connsiteX15" fmla="*/ 1959882 w 5455589"/>
                <a:gd name="connsiteY15" fmla="*/ 605046 h 4526023"/>
                <a:gd name="connsiteX16" fmla="*/ 862722 w 5455589"/>
                <a:gd name="connsiteY16" fmla="*/ 837143 h 4526023"/>
                <a:gd name="connsiteX17" fmla="*/ 92355 w 5455589"/>
                <a:gd name="connsiteY17" fmla="*/ 1443641 h 4526023"/>
                <a:gd name="connsiteX18" fmla="*/ 0 w 5455589"/>
                <a:gd name="connsiteY18" fmla="*/ 1567870 h 4526023"/>
                <a:gd name="connsiteX19" fmla="*/ 0 w 5455589"/>
                <a:gd name="connsiteY19" fmla="*/ 675495 h 4526023"/>
                <a:gd name="connsiteX20" fmla="*/ 64855 w 5455589"/>
                <a:gd name="connsiteY20" fmla="*/ 618817 h 4526023"/>
                <a:gd name="connsiteX21" fmla="*/ 1959882 w 5455589"/>
                <a:gd name="connsiteY21" fmla="*/ 0 h 45260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5455589" h="4526023">
                  <a:moveTo>
                    <a:pt x="1959882" y="0"/>
                  </a:moveTo>
                  <a:cubicBezTo>
                    <a:pt x="2000792" y="0"/>
                    <a:pt x="2041209" y="606"/>
                    <a:pt x="2082862" y="1937"/>
                  </a:cubicBezTo>
                  <a:cubicBezTo>
                    <a:pt x="2085342" y="1937"/>
                    <a:pt x="2088070" y="1937"/>
                    <a:pt x="2090550" y="1937"/>
                  </a:cubicBezTo>
                  <a:cubicBezTo>
                    <a:pt x="4779457" y="1937"/>
                    <a:pt x="5887402" y="2490455"/>
                    <a:pt x="5304164" y="4434610"/>
                  </a:cubicBezTo>
                  <a:lnTo>
                    <a:pt x="5273324" y="4526023"/>
                  </a:lnTo>
                  <a:lnTo>
                    <a:pt x="4613420" y="4526023"/>
                  </a:lnTo>
                  <a:lnTo>
                    <a:pt x="4661623" y="4409094"/>
                  </a:lnTo>
                  <a:cubicBezTo>
                    <a:pt x="4777041" y="4087572"/>
                    <a:pt x="4835557" y="3744753"/>
                    <a:pt x="4835557" y="3389953"/>
                  </a:cubicBezTo>
                  <a:cubicBezTo>
                    <a:pt x="4835557" y="3030072"/>
                    <a:pt x="4775428" y="2679509"/>
                    <a:pt x="4656910" y="2347944"/>
                  </a:cubicBezTo>
                  <a:cubicBezTo>
                    <a:pt x="4536532" y="2011174"/>
                    <a:pt x="4361732" y="1712040"/>
                    <a:pt x="4137464" y="1458888"/>
                  </a:cubicBezTo>
                  <a:cubicBezTo>
                    <a:pt x="3903404" y="1194604"/>
                    <a:pt x="3620870" y="988162"/>
                    <a:pt x="3297796" y="845129"/>
                  </a:cubicBezTo>
                  <a:cubicBezTo>
                    <a:pt x="2941004" y="687212"/>
                    <a:pt x="2534743" y="607104"/>
                    <a:pt x="2090301" y="607104"/>
                  </a:cubicBezTo>
                  <a:lnTo>
                    <a:pt x="2083978" y="607104"/>
                  </a:lnTo>
                  <a:lnTo>
                    <a:pt x="2073317" y="607104"/>
                  </a:lnTo>
                  <a:lnTo>
                    <a:pt x="2062656" y="606741"/>
                  </a:lnTo>
                  <a:cubicBezTo>
                    <a:pt x="2027819" y="605532"/>
                    <a:pt x="1994222" y="605046"/>
                    <a:pt x="1959882" y="605046"/>
                  </a:cubicBezTo>
                  <a:cubicBezTo>
                    <a:pt x="1555729" y="605046"/>
                    <a:pt x="1186663" y="683098"/>
                    <a:pt x="862722" y="837143"/>
                  </a:cubicBezTo>
                  <a:cubicBezTo>
                    <a:pt x="567171" y="977755"/>
                    <a:pt x="307943" y="1181776"/>
                    <a:pt x="92355" y="1443641"/>
                  </a:cubicBezTo>
                  <a:lnTo>
                    <a:pt x="0" y="1567870"/>
                  </a:lnTo>
                  <a:lnTo>
                    <a:pt x="0" y="675495"/>
                  </a:lnTo>
                  <a:lnTo>
                    <a:pt x="64855" y="618817"/>
                  </a:lnTo>
                  <a:cubicBezTo>
                    <a:pt x="554222" y="235740"/>
                    <a:pt x="1186594" y="0"/>
                    <a:pt x="1959882" y="0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 useBgFill="1">
          <p:nvSpPr>
            <p:cNvPr id="42" name="Freeform: Shape 41">
              <a:extLst>
                <a:ext uri="{FF2B5EF4-FFF2-40B4-BE49-F238E27FC236}">
                  <a16:creationId xmlns:a16="http://schemas.microsoft.com/office/drawing/2014/main" id="{9A1ACE64-3E71-49F9-A03A-2B0836727E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2317967"/>
              <a:ext cx="5635125" cy="4536263"/>
            </a:xfrm>
            <a:custGeom>
              <a:avLst/>
              <a:gdLst>
                <a:gd name="connsiteX0" fmla="*/ 2112370 w 5635125"/>
                <a:gd name="connsiteY0" fmla="*/ 2011 h 4536263"/>
                <a:gd name="connsiteX1" fmla="*/ 3443962 w 5635125"/>
                <a:gd name="connsiteY1" fmla="*/ 201797 h 4536263"/>
                <a:gd name="connsiteX2" fmla="*/ 3524048 w 5635125"/>
                <a:gd name="connsiteY2" fmla="*/ 230356 h 4536263"/>
                <a:gd name="connsiteX3" fmla="*/ 3564215 w 5635125"/>
                <a:gd name="connsiteY3" fmla="*/ 244513 h 4536263"/>
                <a:gd name="connsiteX4" fmla="*/ 3604134 w 5635125"/>
                <a:gd name="connsiteY4" fmla="*/ 259397 h 4536263"/>
                <a:gd name="connsiteX5" fmla="*/ 3761580 w 5635125"/>
                <a:gd name="connsiteY5" fmla="*/ 325106 h 4536263"/>
                <a:gd name="connsiteX6" fmla="*/ 3915926 w 5635125"/>
                <a:gd name="connsiteY6" fmla="*/ 398680 h 4536263"/>
                <a:gd name="connsiteX7" fmla="*/ 4066305 w 5635125"/>
                <a:gd name="connsiteY7" fmla="*/ 480844 h 4536263"/>
                <a:gd name="connsiteX8" fmla="*/ 4617984 w 5635125"/>
                <a:gd name="connsiteY8" fmla="*/ 890098 h 4536263"/>
                <a:gd name="connsiteX9" fmla="*/ 5387359 w 5635125"/>
                <a:gd name="connsiteY9" fmla="*/ 2020324 h 4536263"/>
                <a:gd name="connsiteX10" fmla="*/ 5634933 w 5635125"/>
                <a:gd name="connsiteY10" fmla="*/ 3356508 h 4536263"/>
                <a:gd name="connsiteX11" fmla="*/ 5426809 w 5635125"/>
                <a:gd name="connsiteY11" fmla="*/ 4521289 h 4536263"/>
                <a:gd name="connsiteX12" fmla="*/ 5420775 w 5635125"/>
                <a:gd name="connsiteY12" fmla="*/ 4536263 h 4536263"/>
                <a:gd name="connsiteX13" fmla="*/ 5192615 w 5635125"/>
                <a:gd name="connsiteY13" fmla="*/ 4536263 h 4536263"/>
                <a:gd name="connsiteX14" fmla="*/ 5252198 w 5635125"/>
                <a:gd name="connsiteY14" fmla="*/ 4305372 h 4536263"/>
                <a:gd name="connsiteX15" fmla="*/ 5302934 w 5635125"/>
                <a:gd name="connsiteY15" fmla="*/ 3992169 h 4536263"/>
                <a:gd name="connsiteX16" fmla="*/ 5317935 w 5635125"/>
                <a:gd name="connsiteY16" fmla="*/ 3834617 h 4536263"/>
                <a:gd name="connsiteX17" fmla="*/ 5326240 w 5635125"/>
                <a:gd name="connsiteY17" fmla="*/ 3676819 h 4536263"/>
                <a:gd name="connsiteX18" fmla="*/ 5328597 w 5635125"/>
                <a:gd name="connsiteY18" fmla="*/ 3519023 h 4536263"/>
                <a:gd name="connsiteX19" fmla="*/ 5326862 w 5635125"/>
                <a:gd name="connsiteY19" fmla="*/ 3440247 h 4536263"/>
                <a:gd name="connsiteX20" fmla="*/ 5324754 w 5635125"/>
                <a:gd name="connsiteY20" fmla="*/ 3361590 h 4536263"/>
                <a:gd name="connsiteX21" fmla="*/ 5320291 w 5635125"/>
                <a:gd name="connsiteY21" fmla="*/ 3282936 h 4536263"/>
                <a:gd name="connsiteX22" fmla="*/ 5314712 w 5635125"/>
                <a:gd name="connsiteY22" fmla="*/ 3204522 h 4536263"/>
                <a:gd name="connsiteX23" fmla="*/ 5307521 w 5635125"/>
                <a:gd name="connsiteY23" fmla="*/ 3126228 h 4536263"/>
                <a:gd name="connsiteX24" fmla="*/ 5304050 w 5635125"/>
                <a:gd name="connsiteY24" fmla="*/ 3087142 h 4536263"/>
                <a:gd name="connsiteX25" fmla="*/ 5299091 w 5635125"/>
                <a:gd name="connsiteY25" fmla="*/ 3048177 h 4536263"/>
                <a:gd name="connsiteX26" fmla="*/ 5249253 w 5635125"/>
                <a:gd name="connsiteY26" fmla="*/ 2738030 h 4536263"/>
                <a:gd name="connsiteX27" fmla="*/ 5078790 w 5635125"/>
                <a:gd name="connsiteY27" fmla="*/ 2134677 h 4536263"/>
                <a:gd name="connsiteX28" fmla="*/ 4445910 w 5635125"/>
                <a:gd name="connsiteY28" fmla="*/ 1049950 h 4536263"/>
                <a:gd name="connsiteX29" fmla="*/ 3975680 w 5635125"/>
                <a:gd name="connsiteY29" fmla="*/ 613349 h 4536263"/>
                <a:gd name="connsiteX30" fmla="*/ 3842409 w 5635125"/>
                <a:gd name="connsiteY30" fmla="*/ 520416 h 4536263"/>
                <a:gd name="connsiteX31" fmla="*/ 3703560 w 5635125"/>
                <a:gd name="connsiteY31" fmla="*/ 434620 h 4536263"/>
                <a:gd name="connsiteX32" fmla="*/ 3559132 w 5635125"/>
                <a:gd name="connsiteY32" fmla="*/ 357174 h 4536263"/>
                <a:gd name="connsiteX33" fmla="*/ 3409869 w 5635125"/>
                <a:gd name="connsiteY33" fmla="*/ 287835 h 4536263"/>
                <a:gd name="connsiteX34" fmla="*/ 3391024 w 5635125"/>
                <a:gd name="connsiteY34" fmla="*/ 279364 h 4536263"/>
                <a:gd name="connsiteX35" fmla="*/ 3371810 w 5635125"/>
                <a:gd name="connsiteY35" fmla="*/ 271862 h 4536263"/>
                <a:gd name="connsiteX36" fmla="*/ 3333378 w 5635125"/>
                <a:gd name="connsiteY36" fmla="*/ 256857 h 4536263"/>
                <a:gd name="connsiteX37" fmla="*/ 3256391 w 5635125"/>
                <a:gd name="connsiteY37" fmla="*/ 226846 h 4536263"/>
                <a:gd name="connsiteX38" fmla="*/ 3178039 w 5635125"/>
                <a:gd name="connsiteY38" fmla="*/ 200103 h 4536263"/>
                <a:gd name="connsiteX39" fmla="*/ 3099068 w 5635125"/>
                <a:gd name="connsiteY39" fmla="*/ 174933 h 4536263"/>
                <a:gd name="connsiteX40" fmla="*/ 3059520 w 5635125"/>
                <a:gd name="connsiteY40" fmla="*/ 162469 h 4536263"/>
                <a:gd name="connsiteX41" fmla="*/ 3019354 w 5635125"/>
                <a:gd name="connsiteY41" fmla="*/ 152062 h 4536263"/>
                <a:gd name="connsiteX42" fmla="*/ 2938896 w 5635125"/>
                <a:gd name="connsiteY42" fmla="*/ 131490 h 4536263"/>
                <a:gd name="connsiteX43" fmla="*/ 2776242 w 5635125"/>
                <a:gd name="connsiteY43" fmla="*/ 96762 h 4536263"/>
                <a:gd name="connsiteX44" fmla="*/ 2111872 w 5635125"/>
                <a:gd name="connsiteY44" fmla="*/ 38314 h 4536263"/>
                <a:gd name="connsiteX45" fmla="*/ 1447502 w 5635125"/>
                <a:gd name="connsiteY45" fmla="*/ 87201 h 4536263"/>
                <a:gd name="connsiteX46" fmla="*/ 1365679 w 5635125"/>
                <a:gd name="connsiteY46" fmla="*/ 101965 h 4536263"/>
                <a:gd name="connsiteX47" fmla="*/ 1284974 w 5635125"/>
                <a:gd name="connsiteY47" fmla="*/ 121446 h 4536263"/>
                <a:gd name="connsiteX48" fmla="*/ 1204515 w 5635125"/>
                <a:gd name="connsiteY48" fmla="*/ 141291 h 4536263"/>
                <a:gd name="connsiteX49" fmla="*/ 1125296 w 5635125"/>
                <a:gd name="connsiteY49" fmla="*/ 165253 h 4536263"/>
                <a:gd name="connsiteX50" fmla="*/ 1046326 w 5635125"/>
                <a:gd name="connsiteY50" fmla="*/ 189939 h 4536263"/>
                <a:gd name="connsiteX51" fmla="*/ 1026614 w 5635125"/>
                <a:gd name="connsiteY51" fmla="*/ 196231 h 4536263"/>
                <a:gd name="connsiteX52" fmla="*/ 1007275 w 5635125"/>
                <a:gd name="connsiteY52" fmla="*/ 203492 h 4536263"/>
                <a:gd name="connsiteX53" fmla="*/ 968719 w 5635125"/>
                <a:gd name="connsiteY53" fmla="*/ 218255 h 4536263"/>
                <a:gd name="connsiteX54" fmla="*/ 891856 w 5635125"/>
                <a:gd name="connsiteY54" fmla="*/ 247901 h 4536263"/>
                <a:gd name="connsiteX55" fmla="*/ 872641 w 5635125"/>
                <a:gd name="connsiteY55" fmla="*/ 255283 h 4536263"/>
                <a:gd name="connsiteX56" fmla="*/ 853922 w 5635125"/>
                <a:gd name="connsiteY56" fmla="*/ 263755 h 4536263"/>
                <a:gd name="connsiteX57" fmla="*/ 816481 w 5635125"/>
                <a:gd name="connsiteY57" fmla="*/ 280817 h 4536263"/>
                <a:gd name="connsiteX58" fmla="*/ 260959 w 5635125"/>
                <a:gd name="connsiteY58" fmla="*/ 618433 h 4536263"/>
                <a:gd name="connsiteX59" fmla="*/ 21645 w 5635125"/>
                <a:gd name="connsiteY59" fmla="*/ 832906 h 4536263"/>
                <a:gd name="connsiteX60" fmla="*/ 0 w 5635125"/>
                <a:gd name="connsiteY60" fmla="*/ 857354 h 4536263"/>
                <a:gd name="connsiteX61" fmla="*/ 0 w 5635125"/>
                <a:gd name="connsiteY61" fmla="*/ 593247 h 4536263"/>
                <a:gd name="connsiteX62" fmla="*/ 18510 w 5635125"/>
                <a:gd name="connsiteY62" fmla="*/ 579335 h 4536263"/>
                <a:gd name="connsiteX63" fmla="*/ 161780 w 5635125"/>
                <a:gd name="connsiteY63" fmla="*/ 484113 h 4536263"/>
                <a:gd name="connsiteX64" fmla="*/ 778792 w 5635125"/>
                <a:gd name="connsiteY64" fmla="*/ 190181 h 4536263"/>
                <a:gd name="connsiteX65" fmla="*/ 2112370 w 5635125"/>
                <a:gd name="connsiteY65" fmla="*/ 2011 h 4536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5635125" h="4536263">
                  <a:moveTo>
                    <a:pt x="2112370" y="2011"/>
                  </a:moveTo>
                  <a:cubicBezTo>
                    <a:pt x="2560655" y="2374"/>
                    <a:pt x="3013032" y="58402"/>
                    <a:pt x="3443962" y="201797"/>
                  </a:cubicBezTo>
                  <a:lnTo>
                    <a:pt x="3524048" y="230356"/>
                  </a:lnTo>
                  <a:lnTo>
                    <a:pt x="3564215" y="244513"/>
                  </a:lnTo>
                  <a:cubicBezTo>
                    <a:pt x="3577605" y="249353"/>
                    <a:pt x="3591118" y="253589"/>
                    <a:pt x="3604134" y="259397"/>
                  </a:cubicBezTo>
                  <a:cubicBezTo>
                    <a:pt x="3656450" y="281301"/>
                    <a:pt x="3709388" y="302356"/>
                    <a:pt x="3761580" y="325106"/>
                  </a:cubicBezTo>
                  <a:cubicBezTo>
                    <a:pt x="3812903" y="349550"/>
                    <a:pt x="3864849" y="373268"/>
                    <a:pt x="3915926" y="398680"/>
                  </a:cubicBezTo>
                  <a:cubicBezTo>
                    <a:pt x="3965887" y="426028"/>
                    <a:pt x="4016716" y="452409"/>
                    <a:pt x="4066305" y="480844"/>
                  </a:cubicBezTo>
                  <a:cubicBezTo>
                    <a:pt x="4263794" y="596166"/>
                    <a:pt x="4449629" y="733392"/>
                    <a:pt x="4617984" y="890098"/>
                  </a:cubicBezTo>
                  <a:cubicBezTo>
                    <a:pt x="4954818" y="1203754"/>
                    <a:pt x="5217764" y="1595219"/>
                    <a:pt x="5387359" y="2020324"/>
                  </a:cubicBezTo>
                  <a:cubicBezTo>
                    <a:pt x="5557947" y="2445551"/>
                    <a:pt x="5639646" y="2902604"/>
                    <a:pt x="5634933" y="3356508"/>
                  </a:cubicBezTo>
                  <a:cubicBezTo>
                    <a:pt x="5631191" y="3754046"/>
                    <a:pt x="5559369" y="4148944"/>
                    <a:pt x="5426809" y="4521289"/>
                  </a:cubicBezTo>
                  <a:lnTo>
                    <a:pt x="5420775" y="4536263"/>
                  </a:lnTo>
                  <a:lnTo>
                    <a:pt x="5192615" y="4536263"/>
                  </a:lnTo>
                  <a:lnTo>
                    <a:pt x="5252198" y="4305372"/>
                  </a:lnTo>
                  <a:cubicBezTo>
                    <a:pt x="5273894" y="4201637"/>
                    <a:pt x="5290785" y="4097084"/>
                    <a:pt x="5302934" y="3992169"/>
                  </a:cubicBezTo>
                  <a:lnTo>
                    <a:pt x="5317935" y="3834617"/>
                  </a:lnTo>
                  <a:cubicBezTo>
                    <a:pt x="5320661" y="3781977"/>
                    <a:pt x="5324259" y="3729339"/>
                    <a:pt x="5326240" y="3676819"/>
                  </a:cubicBezTo>
                  <a:cubicBezTo>
                    <a:pt x="5326862" y="3624181"/>
                    <a:pt x="5328968" y="3571662"/>
                    <a:pt x="5328597" y="3519023"/>
                  </a:cubicBezTo>
                  <a:lnTo>
                    <a:pt x="5326862" y="3440247"/>
                  </a:lnTo>
                  <a:cubicBezTo>
                    <a:pt x="5326117" y="3413987"/>
                    <a:pt x="5326862" y="3387729"/>
                    <a:pt x="5324754" y="3361590"/>
                  </a:cubicBezTo>
                  <a:lnTo>
                    <a:pt x="5320291" y="3282936"/>
                  </a:lnTo>
                  <a:cubicBezTo>
                    <a:pt x="5318678" y="3256798"/>
                    <a:pt x="5317812" y="3230537"/>
                    <a:pt x="5314712" y="3204522"/>
                  </a:cubicBezTo>
                  <a:lnTo>
                    <a:pt x="5307521" y="3126228"/>
                  </a:lnTo>
                  <a:lnTo>
                    <a:pt x="5304050" y="3087142"/>
                  </a:lnTo>
                  <a:cubicBezTo>
                    <a:pt x="5302934" y="3074072"/>
                    <a:pt x="5300704" y="3061124"/>
                    <a:pt x="5299091" y="3048177"/>
                  </a:cubicBezTo>
                  <a:cubicBezTo>
                    <a:pt x="5286074" y="2944230"/>
                    <a:pt x="5269833" y="2840646"/>
                    <a:pt x="5249253" y="2738030"/>
                  </a:cubicBezTo>
                  <a:cubicBezTo>
                    <a:pt x="5208342" y="2532798"/>
                    <a:pt x="5151563" y="2330834"/>
                    <a:pt x="5078790" y="2134677"/>
                  </a:cubicBezTo>
                  <a:cubicBezTo>
                    <a:pt x="4932999" y="1742729"/>
                    <a:pt x="4725096" y="1371231"/>
                    <a:pt x="4445910" y="1049950"/>
                  </a:cubicBezTo>
                  <a:cubicBezTo>
                    <a:pt x="4306688" y="889252"/>
                    <a:pt x="4149614" y="741739"/>
                    <a:pt x="3975680" y="613349"/>
                  </a:cubicBezTo>
                  <a:cubicBezTo>
                    <a:pt x="3932043" y="581525"/>
                    <a:pt x="3886916" y="551514"/>
                    <a:pt x="3842409" y="520416"/>
                  </a:cubicBezTo>
                  <a:cubicBezTo>
                    <a:pt x="3796787" y="491131"/>
                    <a:pt x="3749926" y="463419"/>
                    <a:pt x="3703560" y="434620"/>
                  </a:cubicBezTo>
                  <a:cubicBezTo>
                    <a:pt x="3656077" y="407756"/>
                    <a:pt x="3607357" y="383069"/>
                    <a:pt x="3559132" y="357174"/>
                  </a:cubicBezTo>
                  <a:cubicBezTo>
                    <a:pt x="3510163" y="332850"/>
                    <a:pt x="3459830" y="310827"/>
                    <a:pt x="3409869" y="287835"/>
                  </a:cubicBezTo>
                  <a:lnTo>
                    <a:pt x="3391024" y="279364"/>
                  </a:lnTo>
                  <a:lnTo>
                    <a:pt x="3371810" y="271862"/>
                  </a:lnTo>
                  <a:lnTo>
                    <a:pt x="3333378" y="256857"/>
                  </a:lnTo>
                  <a:lnTo>
                    <a:pt x="3256391" y="226846"/>
                  </a:lnTo>
                  <a:cubicBezTo>
                    <a:pt x="3230976" y="216077"/>
                    <a:pt x="3204322" y="208816"/>
                    <a:pt x="3178039" y="200103"/>
                  </a:cubicBezTo>
                  <a:lnTo>
                    <a:pt x="3099068" y="174933"/>
                  </a:lnTo>
                  <a:lnTo>
                    <a:pt x="3059520" y="162469"/>
                  </a:lnTo>
                  <a:lnTo>
                    <a:pt x="3019354" y="152062"/>
                  </a:lnTo>
                  <a:lnTo>
                    <a:pt x="2938896" y="131490"/>
                  </a:lnTo>
                  <a:cubicBezTo>
                    <a:pt x="2885463" y="116485"/>
                    <a:pt x="2830668" y="107532"/>
                    <a:pt x="2776242" y="96762"/>
                  </a:cubicBezTo>
                  <a:cubicBezTo>
                    <a:pt x="2557927" y="55618"/>
                    <a:pt x="2335272" y="37588"/>
                    <a:pt x="2111872" y="38314"/>
                  </a:cubicBezTo>
                  <a:cubicBezTo>
                    <a:pt x="1888597" y="32748"/>
                    <a:pt x="1665820" y="47631"/>
                    <a:pt x="1447502" y="87201"/>
                  </a:cubicBezTo>
                  <a:lnTo>
                    <a:pt x="1365679" y="101965"/>
                  </a:lnTo>
                  <a:lnTo>
                    <a:pt x="1284974" y="121446"/>
                  </a:lnTo>
                  <a:lnTo>
                    <a:pt x="1204515" y="141291"/>
                  </a:lnTo>
                  <a:cubicBezTo>
                    <a:pt x="1177737" y="148069"/>
                    <a:pt x="1151703" y="157388"/>
                    <a:pt x="1125296" y="165253"/>
                  </a:cubicBezTo>
                  <a:lnTo>
                    <a:pt x="1046326" y="189939"/>
                  </a:lnTo>
                  <a:cubicBezTo>
                    <a:pt x="1039756" y="191996"/>
                    <a:pt x="1033186" y="193931"/>
                    <a:pt x="1026614" y="196231"/>
                  </a:cubicBezTo>
                  <a:lnTo>
                    <a:pt x="1007275" y="203492"/>
                  </a:lnTo>
                  <a:lnTo>
                    <a:pt x="968719" y="218255"/>
                  </a:lnTo>
                  <a:lnTo>
                    <a:pt x="891856" y="247901"/>
                  </a:lnTo>
                  <a:lnTo>
                    <a:pt x="872641" y="255283"/>
                  </a:lnTo>
                  <a:lnTo>
                    <a:pt x="853922" y="263755"/>
                  </a:lnTo>
                  <a:lnTo>
                    <a:pt x="816481" y="280817"/>
                  </a:lnTo>
                  <a:cubicBezTo>
                    <a:pt x="616389" y="370121"/>
                    <a:pt x="429437" y="484353"/>
                    <a:pt x="260959" y="618433"/>
                  </a:cubicBezTo>
                  <a:cubicBezTo>
                    <a:pt x="176595" y="685350"/>
                    <a:pt x="96787" y="757109"/>
                    <a:pt x="21645" y="832906"/>
                  </a:cubicBezTo>
                  <a:lnTo>
                    <a:pt x="0" y="857354"/>
                  </a:lnTo>
                  <a:lnTo>
                    <a:pt x="0" y="593247"/>
                  </a:lnTo>
                  <a:lnTo>
                    <a:pt x="18510" y="579335"/>
                  </a:lnTo>
                  <a:cubicBezTo>
                    <a:pt x="65368" y="546190"/>
                    <a:pt x="113152" y="514425"/>
                    <a:pt x="161780" y="484113"/>
                  </a:cubicBezTo>
                  <a:cubicBezTo>
                    <a:pt x="356292" y="362861"/>
                    <a:pt x="564071" y="264601"/>
                    <a:pt x="778792" y="190181"/>
                  </a:cubicBezTo>
                  <a:cubicBezTo>
                    <a:pt x="1208731" y="40371"/>
                    <a:pt x="1664207" y="-11299"/>
                    <a:pt x="2112370" y="2011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C404DDEC-E538-A2B5-DC07-88064A1ED43F}"/>
              </a:ext>
            </a:extLst>
          </p:cNvPr>
          <p:cNvSpPr txBox="1"/>
          <p:nvPr/>
        </p:nvSpPr>
        <p:spPr>
          <a:xfrm>
            <a:off x="3334720" y="2271707"/>
            <a:ext cx="6794702" cy="36392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700" dirty="0">
                <a:solidFill>
                  <a:schemeClr val="tx2"/>
                </a:solidFill>
              </a:rPr>
              <a:t>Traveling nurse in MI. Blue state, doesn't like STM-has to be renewed every 6mo by different carriers. Client was up for renewal, quoted Allstate and her plan doubled in monthly premium. I thought about her options and gave her a quote for ML fixed benefit affordable choice plan, with ML out-of-pocket protector, and Allstate hospital fixed benefit plan F. The final piece was her CHC care plan - she was immediately onboard with the value there. 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700" dirty="0">
                <a:solidFill>
                  <a:schemeClr val="tx2"/>
                </a:solidFill>
              </a:rPr>
              <a:t> 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700" dirty="0">
                <a:solidFill>
                  <a:schemeClr val="tx2"/>
                </a:solidFill>
              </a:rPr>
              <a:t>So, one app client to 4 app client. Saved her the headache of renewing every 6 months...Hell Yeah! Heather Health insurance...it's where all the cool people get health insurance.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3EDC485-D326-372D-4D79-75581A3AB2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4068" y="280045"/>
            <a:ext cx="5261304" cy="160338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BA4DF0C-FC7F-B7EB-F860-D8E00443BFAC}"/>
              </a:ext>
            </a:extLst>
          </p:cNvPr>
          <p:cNvSpPr txBox="1"/>
          <p:nvPr/>
        </p:nvSpPr>
        <p:spPr>
          <a:xfrm>
            <a:off x="3072946" y="5960384"/>
            <a:ext cx="84142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 Black" panose="020B0A04020102020204" pitchFamily="34" charset="0"/>
              </a:rPr>
              <a:t>Do you have a success story you would like to share?  Email your stories to Tanya Mosley, </a:t>
            </a:r>
            <a:r>
              <a:rPr lang="en-US" dirty="0">
                <a:latin typeface="Arial Black" panose="020B0A04020102020204" pitchFamily="34" charset="0"/>
                <a:hlinkClick r:id="rId5"/>
              </a:rPr>
              <a:t>tmosley@chcquotes.com</a:t>
            </a:r>
            <a:r>
              <a:rPr lang="en-US" dirty="0">
                <a:latin typeface="Arial Black" panose="020B0A04020102020204" pitchFamily="34" charset="0"/>
              </a:rPr>
              <a:t>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46375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19B53E-902F-6511-AF2B-0CB2B8455D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2550" y="628947"/>
            <a:ext cx="9486900" cy="1934170"/>
          </a:xfrm>
        </p:spPr>
        <p:txBody>
          <a:bodyPr>
            <a:noAutofit/>
          </a:bodyPr>
          <a:lstStyle/>
          <a:p>
            <a:pPr algn="ctr"/>
            <a:r>
              <a:rPr lang="en-US" sz="60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Bernard MT Condensed" panose="02050806060905020404" pitchFamily="18" charset="0"/>
              </a:rPr>
              <a:t>CONGRATULATIONS</a:t>
            </a:r>
            <a:br>
              <a:rPr lang="en-US" sz="60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Bernard MT Condensed" panose="02050806060905020404" pitchFamily="18" charset="0"/>
              </a:rPr>
            </a:br>
            <a:r>
              <a:rPr lang="en-US" sz="60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Bernard MT Condensed" panose="02050806060905020404" pitchFamily="18" charset="0"/>
              </a:rPr>
              <a:t>Brian Robinson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E19B6B4-6B73-46B6-4886-195C68FFDE6C}"/>
              </a:ext>
            </a:extLst>
          </p:cNvPr>
          <p:cNvSpPr/>
          <p:nvPr/>
        </p:nvSpPr>
        <p:spPr>
          <a:xfrm>
            <a:off x="1820723" y="3833219"/>
            <a:ext cx="855054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SUPERSTART REACHED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0938A3C-6007-4D7C-A96B-CA2E607879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01262" y="5545753"/>
            <a:ext cx="1704975" cy="111442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D9E89C6-3A38-55D3-91D7-ED03F1C103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4810" y="2712840"/>
            <a:ext cx="3762375" cy="12192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174BCCD-9916-A73D-4052-757E80961D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4209530" y="4810009"/>
            <a:ext cx="3767655" cy="1219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35733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274692FA-3F06-DA5E-D0CC-8A56CE82ECC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55009943"/>
              </p:ext>
            </p:extLst>
          </p:nvPr>
        </p:nvGraphicFramePr>
        <p:xfrm>
          <a:off x="5612130" y="1725046"/>
          <a:ext cx="6366510" cy="3193045"/>
        </p:xfrm>
        <a:graphic>
          <a:graphicData uri="http://schemas.openxmlformats.org/drawingml/2006/table">
            <a:tbl>
              <a:tblPr/>
              <a:tblGrid>
                <a:gridCol w="3313609">
                  <a:extLst>
                    <a:ext uri="{9D8B030D-6E8A-4147-A177-3AD203B41FA5}">
                      <a16:colId xmlns:a16="http://schemas.microsoft.com/office/drawing/2014/main" val="412366905"/>
                    </a:ext>
                  </a:extLst>
                </a:gridCol>
                <a:gridCol w="3052901">
                  <a:extLst>
                    <a:ext uri="{9D8B030D-6E8A-4147-A177-3AD203B41FA5}">
                      <a16:colId xmlns:a16="http://schemas.microsoft.com/office/drawing/2014/main" val="2186354841"/>
                    </a:ext>
                  </a:extLst>
                </a:gridCol>
              </a:tblGrid>
              <a:tr h="328174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Eras Demi ITC" panose="020B0805030504020804" pitchFamily="34" charset="0"/>
                        </a:rPr>
                        <a:t>Agent </a:t>
                      </a:r>
                    </a:p>
                  </a:txBody>
                  <a:tcPr marL="13519" marR="13519" marT="13519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Eras Demi ITC" panose="020B0805030504020804" pitchFamily="34" charset="0"/>
                        </a:rPr>
                        <a:t>Manager</a:t>
                      </a:r>
                    </a:p>
                  </a:txBody>
                  <a:tcPr marL="13519" marR="13519" marT="13519" marB="0" anchor="b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65012"/>
                  </a:ext>
                </a:extLst>
              </a:tr>
              <a:tr h="308236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Eras Demi ITC" panose="020B0805030504020804" pitchFamily="34" charset="0"/>
                        </a:rPr>
                        <a:t>Jonathan Wallace</a:t>
                      </a:r>
                    </a:p>
                  </a:txBody>
                  <a:tcPr marL="13519" marR="13519" marT="13519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Eras Demi ITC" panose="020B0805030504020804" pitchFamily="34" charset="0"/>
                        </a:rPr>
                        <a:t>Emmanuel </a:t>
                      </a:r>
                      <a:r>
                        <a:rPr lang="en-US" sz="20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Eras Demi ITC" panose="020B0805030504020804" pitchFamily="34" charset="0"/>
                        </a:rPr>
                        <a:t>Hotya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Eras Demi ITC" panose="020B0805030504020804" pitchFamily="34" charset="0"/>
                      </a:endParaRPr>
                    </a:p>
                  </a:txBody>
                  <a:tcPr marL="13519" marR="13519" marT="13519" marB="0" anchor="b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901495"/>
                  </a:ext>
                </a:extLst>
              </a:tr>
              <a:tr h="308236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Eras Demi ITC" panose="020B0805030504020804" pitchFamily="34" charset="0"/>
                        </a:rPr>
                        <a:t>Francoise Cain</a:t>
                      </a:r>
                    </a:p>
                  </a:txBody>
                  <a:tcPr marL="13519" marR="13519" marT="13519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Eras Demi ITC" panose="020B0805030504020804" pitchFamily="34" charset="0"/>
                        </a:rPr>
                        <a:t>Joe Krivelow</a:t>
                      </a:r>
                    </a:p>
                  </a:txBody>
                  <a:tcPr marL="13519" marR="13519" marT="13519" marB="0" anchor="b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17163203"/>
                  </a:ext>
                </a:extLst>
              </a:tr>
              <a:tr h="308236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Eras Demi ITC" panose="020B0805030504020804" pitchFamily="34" charset="0"/>
                        </a:rPr>
                        <a:t>Andrea Goldstein</a:t>
                      </a:r>
                    </a:p>
                  </a:txBody>
                  <a:tcPr marL="13519" marR="13519" marT="13519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Eras Demi ITC" panose="020B0805030504020804" pitchFamily="34" charset="0"/>
                        </a:rPr>
                        <a:t>Kent Stansfield</a:t>
                      </a:r>
                    </a:p>
                  </a:txBody>
                  <a:tcPr marL="13519" marR="13519" marT="13519" marB="0" anchor="b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44865332"/>
                  </a:ext>
                </a:extLst>
              </a:tr>
              <a:tr h="308236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Eras Demi ITC" panose="020B0805030504020804" pitchFamily="34" charset="0"/>
                        </a:rPr>
                        <a:t>Nathan Estes</a:t>
                      </a:r>
                    </a:p>
                  </a:txBody>
                  <a:tcPr marL="13519" marR="13519" marT="13519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Eras Demi ITC" panose="020B0805030504020804" pitchFamily="34" charset="0"/>
                        </a:rPr>
                        <a:t>Karly Vogt</a:t>
                      </a:r>
                    </a:p>
                  </a:txBody>
                  <a:tcPr marL="13519" marR="13519" marT="13519" marB="0" anchor="b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32512950"/>
                  </a:ext>
                </a:extLst>
              </a:tr>
              <a:tr h="308236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Eras Demi ITC" panose="020B0805030504020804" pitchFamily="34" charset="0"/>
                        </a:rPr>
                        <a:t>Sally Hensley</a:t>
                      </a:r>
                    </a:p>
                  </a:txBody>
                  <a:tcPr marL="13519" marR="13519" marT="13519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Eras Demi ITC" panose="020B0805030504020804" pitchFamily="34" charset="0"/>
                        </a:rPr>
                        <a:t>Janet Rhonehouse</a:t>
                      </a:r>
                    </a:p>
                  </a:txBody>
                  <a:tcPr marL="13519" marR="13519" marT="13519" marB="0" anchor="b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0763647"/>
                  </a:ext>
                </a:extLst>
              </a:tr>
              <a:tr h="308236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Eras Demi ITC" panose="020B0805030504020804" pitchFamily="34" charset="0"/>
                        </a:rPr>
                        <a:t>Sylena Rodriguez</a:t>
                      </a:r>
                    </a:p>
                  </a:txBody>
                  <a:tcPr marL="13519" marR="13519" marT="13519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Eras Demi ITC" panose="020B0805030504020804" pitchFamily="34" charset="0"/>
                        </a:rPr>
                        <a:t>Tia Young</a:t>
                      </a:r>
                    </a:p>
                  </a:txBody>
                  <a:tcPr marL="13519" marR="13519" marT="13519" marB="0" anchor="b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4490103"/>
                  </a:ext>
                </a:extLst>
              </a:tr>
              <a:tr h="308236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Eras Demi ITC" panose="020B0805030504020804" pitchFamily="34" charset="0"/>
                        </a:rPr>
                        <a:t>Brandon Pitti</a:t>
                      </a:r>
                    </a:p>
                  </a:txBody>
                  <a:tcPr marL="13519" marR="13519" marT="13519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Eras Demi ITC" panose="020B0805030504020804" pitchFamily="34" charset="0"/>
                        </a:rPr>
                        <a:t>Anthony Carpenter</a:t>
                      </a:r>
                    </a:p>
                  </a:txBody>
                  <a:tcPr marL="13519" marR="13519" marT="13519" marB="0" anchor="b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73933987"/>
                  </a:ext>
                </a:extLst>
              </a:tr>
              <a:tr h="308236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Eras Demi ITC" panose="020B0805030504020804" pitchFamily="34" charset="0"/>
                        </a:rPr>
                        <a:t>Kenneth Wright</a:t>
                      </a:r>
                    </a:p>
                  </a:txBody>
                  <a:tcPr marL="13519" marR="13519" marT="13519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Eras Demi ITC" panose="020B0805030504020804" pitchFamily="34" charset="0"/>
                        </a:rPr>
                        <a:t>Anthony Carpenter</a:t>
                      </a:r>
                    </a:p>
                  </a:txBody>
                  <a:tcPr marL="13519" marR="13519" marT="13519" marB="0" anchor="b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42895417"/>
                  </a:ext>
                </a:extLst>
              </a:tr>
              <a:tr h="308236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Eras Demi ITC" panose="020B0805030504020804" pitchFamily="34" charset="0"/>
                        </a:rPr>
                        <a:t>Darius Mills</a:t>
                      </a:r>
                    </a:p>
                  </a:txBody>
                  <a:tcPr marL="13519" marR="13519" marT="13519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Eras Demi ITC" panose="020B0805030504020804" pitchFamily="34" charset="0"/>
                        </a:rPr>
                        <a:t>Phillip Vogt</a:t>
                      </a:r>
                    </a:p>
                  </a:txBody>
                  <a:tcPr marL="13519" marR="13519" marT="13519" marB="0" anchor="b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76811055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BB4747D5-A225-6440-585E-C924E894648A}"/>
              </a:ext>
            </a:extLst>
          </p:cNvPr>
          <p:cNvSpPr txBox="1"/>
          <p:nvPr/>
        </p:nvSpPr>
        <p:spPr>
          <a:xfrm>
            <a:off x="1360170" y="160020"/>
            <a:ext cx="616259" cy="6537960"/>
          </a:xfrm>
          <a:prstGeom prst="rect">
            <a:avLst/>
          </a:prstGeom>
          <a:noFill/>
        </p:spPr>
        <p:txBody>
          <a:bodyPr vert="wordArtVert" wrap="square" rtlCol="0">
            <a:spAutoFit/>
          </a:bodyPr>
          <a:lstStyle/>
          <a:p>
            <a:r>
              <a:rPr lang="en-US" sz="2400" b="1" dirty="0">
                <a:latin typeface="AR DARLING" panose="02000000000000000000" pitchFamily="2" charset="0"/>
              </a:rPr>
              <a:t>CONGRATULATIONS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962C11A-F351-FC18-5F3C-863A0C75BD5F}"/>
              </a:ext>
            </a:extLst>
          </p:cNvPr>
          <p:cNvSpPr/>
          <p:nvPr/>
        </p:nvSpPr>
        <p:spPr>
          <a:xfrm>
            <a:off x="2930413" y="4316075"/>
            <a:ext cx="2216376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</a:t>
            </a:r>
            <a:r>
              <a:rPr lang="en-US" sz="4800" b="0" cap="none" spc="0" baseline="30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ST</a:t>
            </a:r>
            <a:r>
              <a:rPr lang="en-US" sz="4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SALE</a:t>
            </a:r>
          </a:p>
        </p:txBody>
      </p:sp>
    </p:spTree>
    <p:extLst>
      <p:ext uri="{BB962C8B-B14F-4D97-AF65-F5344CB8AC3E}">
        <p14:creationId xmlns:p14="http://schemas.microsoft.com/office/powerpoint/2010/main" val="336881656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2635967-6FF8-2FF8-0A97-6875A07F885C}"/>
              </a:ext>
            </a:extLst>
          </p:cNvPr>
          <p:cNvSpPr/>
          <p:nvPr/>
        </p:nvSpPr>
        <p:spPr>
          <a:xfrm>
            <a:off x="0" y="1626776"/>
            <a:ext cx="747999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dirty="0">
                <a:ln/>
                <a:solidFill>
                  <a:schemeClr val="accent4"/>
                </a:solidFill>
              </a:rPr>
              <a:t>HAPPY BIRTHDAY PEGGY!</a:t>
            </a:r>
          </a:p>
        </p:txBody>
      </p:sp>
      <p:pic>
        <p:nvPicPr>
          <p:cNvPr id="9" name="Picture 8" descr="A picture containing person, wall, indoor&#10;&#10;Description automatically generated">
            <a:extLst>
              <a:ext uri="{FF2B5EF4-FFF2-40B4-BE49-F238E27FC236}">
                <a16:creationId xmlns:a16="http://schemas.microsoft.com/office/drawing/2014/main" id="{35163998-9F3A-AD9C-D822-E318A4F47B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7713" y="3933785"/>
            <a:ext cx="2792269" cy="2792269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7B9C70A8-B519-D6DF-6A94-5CBBC2110DEB}"/>
              </a:ext>
            </a:extLst>
          </p:cNvPr>
          <p:cNvSpPr/>
          <p:nvPr/>
        </p:nvSpPr>
        <p:spPr>
          <a:xfrm>
            <a:off x="381630" y="2714777"/>
            <a:ext cx="518443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>
                <a:ln/>
                <a:solidFill>
                  <a:schemeClr val="accent4"/>
                </a:solidFill>
                <a:effectLst/>
                <a:latin typeface="Lucida Calligraphy" panose="03010101010101010101" pitchFamily="66" charset="0"/>
              </a:rPr>
              <a:t>We Love You!</a:t>
            </a:r>
            <a:endParaRPr lang="en-US" sz="5400" b="1" cap="none" spc="0" dirty="0">
              <a:ln/>
              <a:solidFill>
                <a:schemeClr val="accent4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52087021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9259DC1-4AB9-F6D6-349A-64140F3925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749" y="1122081"/>
            <a:ext cx="6687879" cy="5066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2392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62EB8C2-1BD9-7BFC-CF99-8FB20A7B29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754" y="189386"/>
            <a:ext cx="5129784" cy="343631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915E4E4-32B0-995E-972D-356E499512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4739" y="320611"/>
            <a:ext cx="5129784" cy="228275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2D4C7BA-504B-9DB2-51D8-D25593B7F9EA}"/>
              </a:ext>
            </a:extLst>
          </p:cNvPr>
          <p:cNvSpPr txBox="1"/>
          <p:nvPr/>
        </p:nvSpPr>
        <p:spPr>
          <a:xfrm>
            <a:off x="6501003" y="2209230"/>
            <a:ext cx="475719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 you have a satisfied customer review 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social media?  Share it with us!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@COMPASSHEALTHCONSULTANTS</a:t>
            </a: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Did you know, agents receive a bonus for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referring a recruit to HST/CHC?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7CD4CB5-71FD-9D7A-1340-E962CD608304}"/>
              </a:ext>
            </a:extLst>
          </p:cNvPr>
          <p:cNvSpPr/>
          <p:nvPr/>
        </p:nvSpPr>
        <p:spPr>
          <a:xfrm>
            <a:off x="360263" y="3963556"/>
            <a:ext cx="11471474" cy="32316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 w="0">
                  <a:solidFill>
                    <a:prstClr val="black">
                      <a:lumMod val="65000"/>
                      <a:lumOff val="35000"/>
                    </a:prstClr>
                  </a:solidFill>
                </a:ln>
                <a:solidFill>
                  <a:srgbClr val="4472C4">
                    <a:lumMod val="75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00FFFF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GLASSDOOR REVIEWS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 w="0">
                  <a:solidFill>
                    <a:prstClr val="black">
                      <a:lumMod val="65000"/>
                      <a:lumOff val="35000"/>
                    </a:prstClr>
                  </a:solidFill>
                </a:ln>
                <a:solidFill>
                  <a:srgbClr val="4472C4">
                    <a:lumMod val="75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00FFFF"/>
                </a:highlight>
                <a:uLnTx/>
                <a:uFillTx/>
                <a:latin typeface="Calibri" panose="020F0502020204030204"/>
                <a:ea typeface="+mn-ea"/>
                <a:cs typeface="+mn-cs"/>
                <a:hlinkClick r:id="rId4"/>
              </a:rPr>
              <a:t>https://www.glassdoor.com/</a:t>
            </a:r>
            <a:endParaRPr kumimoji="0" lang="en-US" sz="2800" b="0" i="0" u="none" strike="noStrike" kern="1200" cap="none" spc="0" normalizeH="0" baseline="0" noProof="0" dirty="0">
              <a:ln w="0">
                <a:solidFill>
                  <a:prstClr val="black">
                    <a:lumMod val="65000"/>
                    <a:lumOff val="35000"/>
                  </a:prstClr>
                </a:solidFill>
              </a:ln>
              <a:solidFill>
                <a:srgbClr val="4472C4">
                  <a:lumMod val="75000"/>
                </a:srgbClr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highlight>
                <a:srgbClr val="00FFFF"/>
              </a:highlight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 w="0">
                <a:solidFill>
                  <a:prstClr val="black">
                    <a:lumMod val="65000"/>
                    <a:lumOff val="35000"/>
                  </a:prstClr>
                </a:solidFill>
              </a:ln>
              <a:solidFill>
                <a:srgbClr val="4472C4">
                  <a:lumMod val="75000"/>
                </a:srgbClr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 w="0">
                  <a:solidFill>
                    <a:prstClr val="black">
                      <a:lumMod val="65000"/>
                      <a:lumOff val="35000"/>
                    </a:prstClr>
                  </a:solidFill>
                </a:ln>
                <a:solidFill>
                  <a:srgbClr val="4472C4">
                    <a:lumMod val="75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00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Share your CHC photos with Sonali Balan, </a:t>
            </a:r>
            <a:r>
              <a:rPr kumimoji="0" lang="en-US" sz="2000" b="0" i="0" u="none" strike="noStrike" kern="1200" cap="none" spc="0" normalizeH="0" baseline="0" noProof="0" dirty="0">
                <a:ln w="0">
                  <a:solidFill>
                    <a:prstClr val="black">
                      <a:lumMod val="65000"/>
                      <a:lumOff val="35000"/>
                    </a:prstClr>
                  </a:solidFill>
                </a:ln>
                <a:solidFill>
                  <a:srgbClr val="4472C4">
                    <a:lumMod val="75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00FF00"/>
                </a:highlight>
                <a:uLnTx/>
                <a:uFillTx/>
                <a:latin typeface="Calibri" panose="020F0502020204030204"/>
                <a:ea typeface="+mn-ea"/>
                <a:cs typeface="+mn-cs"/>
                <a:hlinkClick r:id="rId5"/>
              </a:rPr>
              <a:t>sbalan@chcquotes.com</a:t>
            </a:r>
            <a:r>
              <a:rPr kumimoji="0" lang="en-US" sz="2000" b="0" i="0" u="none" strike="noStrike" kern="1200" cap="none" spc="0" normalizeH="0" baseline="0" noProof="0" dirty="0">
                <a:ln w="0">
                  <a:solidFill>
                    <a:prstClr val="black">
                      <a:lumMod val="65000"/>
                      <a:lumOff val="35000"/>
                    </a:prstClr>
                  </a:solidFill>
                </a:ln>
                <a:solidFill>
                  <a:srgbClr val="4472C4">
                    <a:lumMod val="75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00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 &amp; Tanya Mosley, </a:t>
            </a:r>
            <a:r>
              <a:rPr kumimoji="0" lang="en-US" sz="2000" b="0" i="0" u="none" strike="noStrike" kern="1200" cap="none" spc="0" normalizeH="0" baseline="0" noProof="0" dirty="0">
                <a:ln w="0">
                  <a:solidFill>
                    <a:prstClr val="black">
                      <a:lumMod val="65000"/>
                      <a:lumOff val="35000"/>
                    </a:prstClr>
                  </a:solidFill>
                </a:ln>
                <a:solidFill>
                  <a:srgbClr val="4472C4">
                    <a:lumMod val="75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00FF00"/>
                </a:highlight>
                <a:uLnTx/>
                <a:uFillTx/>
                <a:latin typeface="Calibri" panose="020F0502020204030204"/>
                <a:ea typeface="+mn-ea"/>
                <a:cs typeface="+mn-cs"/>
                <a:hlinkClick r:id="rId6"/>
              </a:rPr>
              <a:t>tmosley@chcquotes.com</a:t>
            </a:r>
            <a:endParaRPr kumimoji="0" lang="en-US" sz="2000" b="0" i="0" u="none" strike="noStrike" kern="1200" cap="none" spc="0" normalizeH="0" baseline="0" noProof="0" dirty="0">
              <a:ln w="0">
                <a:solidFill>
                  <a:prstClr val="black">
                    <a:lumMod val="65000"/>
                    <a:lumOff val="35000"/>
                  </a:prstClr>
                </a:solidFill>
              </a:ln>
              <a:solidFill>
                <a:srgbClr val="4472C4">
                  <a:lumMod val="75000"/>
                </a:srgbClr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highlight>
                <a:srgbClr val="00FF00"/>
              </a:highlight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 w="0">
                <a:solidFill>
                  <a:prstClr val="black">
                    <a:lumMod val="65000"/>
                    <a:lumOff val="35000"/>
                  </a:prstClr>
                </a:solidFill>
              </a:ln>
              <a:solidFill>
                <a:srgbClr val="4472C4">
                  <a:lumMod val="75000"/>
                </a:srgbClr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 w="0">
                  <a:solidFill>
                    <a:prstClr val="black">
                      <a:lumMod val="65000"/>
                      <a:lumOff val="35000"/>
                    </a:prstClr>
                  </a:solidFill>
                </a:ln>
                <a:solidFill>
                  <a:srgbClr val="4472C4">
                    <a:lumMod val="75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We are hiring 2</a:t>
            </a:r>
            <a:r>
              <a:rPr lang="en-US" sz="2800" dirty="0">
                <a:ln w="0">
                  <a:solidFill>
                    <a:prstClr val="black">
                      <a:lumMod val="65000"/>
                      <a:lumOff val="35000"/>
                    </a:prstClr>
                  </a:solidFill>
                </a:ln>
                <a:solidFill>
                  <a:srgbClr val="4472C4">
                    <a:lumMod val="75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FFFF00"/>
                </a:highlight>
                <a:latin typeface="Calibri" panose="020F0502020204030204"/>
              </a:rPr>
              <a:t> people - </a:t>
            </a:r>
            <a:r>
              <a:rPr kumimoji="0" lang="en-US" sz="2800" b="0" i="0" u="none" strike="noStrike" kern="1200" cap="none" spc="0" normalizeH="0" baseline="0" noProof="0" dirty="0">
                <a:ln w="0">
                  <a:solidFill>
                    <a:prstClr val="black">
                      <a:lumMod val="65000"/>
                      <a:lumOff val="35000"/>
                    </a:prstClr>
                  </a:solidFill>
                </a:ln>
                <a:solidFill>
                  <a:srgbClr val="4472C4">
                    <a:lumMod val="75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Interview specialist &amp; Special Project Coordinator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 w="0">
                  <a:solidFill>
                    <a:prstClr val="black">
                      <a:lumMod val="65000"/>
                      <a:lumOff val="35000"/>
                    </a:prstClr>
                  </a:solidFill>
                </a:ln>
                <a:solidFill>
                  <a:srgbClr val="4472C4">
                    <a:lumMod val="75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(STL Office Positions)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 w="0">
                <a:solidFill>
                  <a:prstClr val="black">
                    <a:lumMod val="65000"/>
                    <a:lumOff val="35000"/>
                  </a:prstClr>
                </a:solidFill>
              </a:ln>
              <a:solidFill>
                <a:srgbClr val="4472C4">
                  <a:lumMod val="75000"/>
                </a:srgbClr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06332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E3C8D0-D8D2-F216-78E2-FB8054C075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4700" y="353312"/>
            <a:ext cx="10276552" cy="674504"/>
          </a:xfrm>
        </p:spPr>
        <p:txBody>
          <a:bodyPr/>
          <a:lstStyle/>
          <a:p>
            <a:r>
              <a:rPr kumimoji="0" lang="en-US" sz="3200" b="1" i="0" u="none" strike="noStrike" kern="1200" cap="all" spc="300" normalizeH="0" baseline="0" noProof="0" dirty="0">
                <a:ln>
                  <a:noFill/>
                </a:ln>
                <a:solidFill>
                  <a:srgbClr val="1B212F"/>
                </a:solidFill>
                <a:effectLst/>
                <a:uLnTx/>
                <a:uFillTx/>
                <a:latin typeface="Goudy Old Style"/>
                <a:ea typeface="+mj-ea"/>
                <a:cs typeface="+mj-cs"/>
              </a:rPr>
              <a:t>CHC Upcoming Trainings &amp; Events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12C18A-38B0-39AC-B967-531D136614D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chemeClr val="accent4">
                    <a:lumMod val="75000"/>
                  </a:schemeClr>
                </a:solidFill>
              </a:rPr>
              <a:t>Ongoing Training</a:t>
            </a:r>
          </a:p>
          <a:p>
            <a:pPr algn="ctr"/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091F972-DDF9-D15F-A3DC-65F6CDB70F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14388" y="2093119"/>
            <a:ext cx="5157787" cy="3684588"/>
          </a:xfrm>
        </p:spPr>
        <p:txBody>
          <a:bodyPr>
            <a:normAutofit/>
          </a:bodyPr>
          <a:lstStyle/>
          <a:p>
            <a:r>
              <a:rPr lang="en-US" dirty="0"/>
              <a:t>KickStart to Superstart (T, W, TH) </a:t>
            </a:r>
          </a:p>
          <a:p>
            <a:r>
              <a:rPr lang="en-US" dirty="0"/>
              <a:t>Team Dials w/Q&amp;A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B212F"/>
                </a:solidFill>
                <a:effectLst/>
                <a:uLnTx/>
                <a:uFillTx/>
                <a:latin typeface="Goudy Old Style"/>
                <a:ea typeface="+mn-ea"/>
                <a:cs typeface="+mn-cs"/>
              </a:rPr>
              <a:t>(T, W, TH) </a:t>
            </a:r>
            <a:endParaRPr lang="en-US" dirty="0"/>
          </a:p>
          <a:p>
            <a:r>
              <a:rPr lang="en-US" dirty="0"/>
              <a:t>TopBroker Training (Every Tuesday)</a:t>
            </a:r>
          </a:p>
          <a:p>
            <a:r>
              <a:rPr lang="en-US" dirty="0"/>
              <a:t>CHC Care Training (1</a:t>
            </a:r>
            <a:r>
              <a:rPr lang="en-US" baseline="30000" dirty="0"/>
              <a:t>st</a:t>
            </a:r>
            <a:r>
              <a:rPr lang="en-US" dirty="0"/>
              <a:t> &amp; 3</a:t>
            </a:r>
            <a:r>
              <a:rPr lang="en-US" baseline="30000" dirty="0"/>
              <a:t>rd</a:t>
            </a:r>
            <a:r>
              <a:rPr lang="en-US" dirty="0"/>
              <a:t> Friday each Month)</a:t>
            </a:r>
          </a:p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AD3DAE-4C5E-CACD-69C3-13C30F0CA0F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chemeClr val="accent4">
                    <a:lumMod val="75000"/>
                  </a:schemeClr>
                </a:solidFill>
              </a:rPr>
              <a:t>Upcoming Sales Training</a:t>
            </a:r>
          </a:p>
          <a:p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761BAFF-C9B3-AD35-041A-4DF17B773E1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093119"/>
            <a:ext cx="5183188" cy="3684588"/>
          </a:xfrm>
        </p:spPr>
        <p:txBody>
          <a:bodyPr>
            <a:normAutofit/>
          </a:bodyPr>
          <a:lstStyle/>
          <a:p>
            <a:r>
              <a:rPr lang="en-US" dirty="0"/>
              <a:t>March 20</a:t>
            </a:r>
            <a:r>
              <a:rPr lang="en-US" baseline="30000" dirty="0"/>
              <a:t>th</a:t>
            </a:r>
            <a:r>
              <a:rPr lang="en-US" dirty="0"/>
              <a:t> Monday Madness – MEC Plans</a:t>
            </a:r>
          </a:p>
          <a:p>
            <a:r>
              <a:rPr lang="en-US" dirty="0"/>
              <a:t>March 23</a:t>
            </a:r>
            <a:r>
              <a:rPr lang="en-US" baseline="30000" dirty="0"/>
              <a:t>rd</a:t>
            </a:r>
            <a:r>
              <a:rPr lang="en-US" dirty="0"/>
              <a:t>  Compass Sales Training – CHC Group Department Training</a:t>
            </a:r>
          </a:p>
          <a:p>
            <a:r>
              <a:rPr lang="en-US" dirty="0"/>
              <a:t>March 27</a:t>
            </a:r>
            <a:r>
              <a:rPr lang="en-US" baseline="30000" dirty="0"/>
              <a:t>th</a:t>
            </a:r>
            <a:r>
              <a:rPr lang="en-US" dirty="0"/>
              <a:t>  Monday Madness – Keeping Clients Happy</a:t>
            </a:r>
          </a:p>
          <a:p>
            <a:r>
              <a:rPr lang="en-US" dirty="0"/>
              <a:t>March 30</a:t>
            </a:r>
            <a:r>
              <a:rPr lang="en-US" baseline="30000" dirty="0"/>
              <a:t>th</a:t>
            </a:r>
            <a:r>
              <a:rPr lang="en-US" dirty="0"/>
              <a:t> JK Agent Sales Training Call</a:t>
            </a:r>
          </a:p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AF930DC-1826-CE00-A907-52475E61A9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1651" y="5623202"/>
            <a:ext cx="8496300" cy="1132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67065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3DC553A7-713D-4133-B393-5017EA4F22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A7C3535-4FB5-4E5B-BDFE-FA61877AF1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10200" y="0"/>
            <a:ext cx="6781800" cy="6858000"/>
          </a:xfrm>
          <a:prstGeom prst="rect">
            <a:avLst/>
          </a:prstGeom>
          <a:solidFill>
            <a:schemeClr val="tx2">
              <a:lumMod val="75000"/>
              <a:lumOff val="25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C4C61D0-3D4D-2637-7E9C-1577C32249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08728" y="339864"/>
            <a:ext cx="5397472" cy="120289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200" kern="1200" cap="all" spc="300" baseline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CHC Exclusive Carrier Training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06E4DB0-77F3-CB7A-1BE1-4EC402CE81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0487" y="1779941"/>
            <a:ext cx="4098941" cy="329811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269AF19-445D-580B-E760-50E52001E101}"/>
              </a:ext>
            </a:extLst>
          </p:cNvPr>
          <p:cNvSpPr txBox="1"/>
          <p:nvPr/>
        </p:nvSpPr>
        <p:spPr>
          <a:xfrm>
            <a:off x="6096002" y="1814732"/>
            <a:ext cx="5426844" cy="45016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ctr">
              <a:spcAft>
                <a:spcPts val="600"/>
              </a:spcAft>
              <a:buSzPct val="70000"/>
            </a:pPr>
            <a:r>
              <a:rPr lang="en-US" sz="4400" b="1" dirty="0">
                <a:solidFill>
                  <a:schemeClr val="accent5">
                    <a:lumMod val="75000"/>
                  </a:schemeClr>
                </a:solidFill>
                <a:latin typeface="+mj-lt"/>
              </a:rPr>
              <a:t>IHP Training w/ Q&amp;A</a:t>
            </a:r>
          </a:p>
          <a:p>
            <a:pPr algn="ctr">
              <a:spcAft>
                <a:spcPts val="600"/>
              </a:spcAft>
              <a:buSzPct val="70000"/>
            </a:pP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+mj-lt"/>
              </a:rPr>
              <a:t>Thursday, March 23</a:t>
            </a:r>
            <a:r>
              <a:rPr lang="en-US" sz="4000" b="1" baseline="30000" dirty="0">
                <a:solidFill>
                  <a:schemeClr val="accent5">
                    <a:lumMod val="75000"/>
                  </a:schemeClr>
                </a:solidFill>
                <a:latin typeface="+mj-lt"/>
              </a:rPr>
              <a:t>rd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+mj-lt"/>
              </a:rPr>
              <a:t> </a:t>
            </a:r>
          </a:p>
          <a:p>
            <a:pPr algn="ctr">
              <a:spcAft>
                <a:spcPts val="600"/>
              </a:spcAft>
              <a:buSzPct val="70000"/>
            </a:pPr>
            <a:r>
              <a:rPr lang="en-US" sz="4400" b="1" dirty="0">
                <a:solidFill>
                  <a:schemeClr val="accent5">
                    <a:lumMod val="75000"/>
                  </a:schemeClr>
                </a:solidFill>
                <a:latin typeface="+mj-lt"/>
              </a:rPr>
              <a:t>5PM CST</a:t>
            </a:r>
          </a:p>
          <a:p>
            <a:pPr algn="ctr">
              <a:spcAft>
                <a:spcPts val="600"/>
              </a:spcAft>
              <a:buSzPct val="70000"/>
            </a:pPr>
            <a:r>
              <a:rPr lang="en-US" sz="3200" b="0" i="0" u="sng" dirty="0">
                <a:solidFill>
                  <a:schemeClr val="tx2"/>
                </a:solidFill>
                <a:effectLst/>
                <a:latin typeface="+mj-lt"/>
                <a:hlinkClick r:id="rId3" tooltip="This external link will open in a new window"/>
              </a:rPr>
              <a:t>https://zoom.us/j/3738421209</a:t>
            </a:r>
            <a:endParaRPr lang="en-US" sz="3200" dirty="0">
              <a:solidFill>
                <a:schemeClr val="tx2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3083501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73C994B4-9721-4148-9EEC-6793CECDE8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3" y="-1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9D95E49-763A-4886-B038-82F7347405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solidFill>
            <a:schemeClr val="bg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36F31C88-3DEF-4EA8-AE3A-49441413FC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720878"/>
            <a:ext cx="422144" cy="5431583"/>
          </a:xfrm>
          <a:prstGeom prst="rect">
            <a:avLst/>
          </a:prstGeom>
          <a:solidFill>
            <a:schemeClr val="accent1">
              <a:alpha val="25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0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0" name="Rectangle 24">
            <a:extLst>
              <a:ext uri="{FF2B5EF4-FFF2-40B4-BE49-F238E27FC236}">
                <a16:creationId xmlns:a16="http://schemas.microsoft.com/office/drawing/2014/main" id="{BA5EAB11-EB44-461B-9A29-CA09233678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78324" y="727069"/>
            <a:ext cx="10713676" cy="54333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9004948-B496-219D-3B64-1A5CC71771B3}"/>
              </a:ext>
            </a:extLst>
          </p:cNvPr>
          <p:cNvSpPr/>
          <p:nvPr/>
        </p:nvSpPr>
        <p:spPr>
          <a:xfrm>
            <a:off x="5132026" y="540167"/>
            <a:ext cx="5828376" cy="213586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b="1" i="0" cap="none" spc="0" dirty="0">
                <a:ln w="0"/>
                <a:effectLst>
                  <a:reflection blurRad="6350" stA="53000" endA="300" endPos="35500" dir="5400000" sy="-90000" algn="bl" rotWithShape="0"/>
                </a:effectLst>
                <a:latin typeface="+mj-lt"/>
                <a:ea typeface="+mj-ea"/>
                <a:cs typeface="+mj-cs"/>
              </a:rPr>
              <a:t>Special Training Event w/ Phil Vogt</a:t>
            </a:r>
            <a:endParaRPr lang="en-US" sz="4800" b="1" cap="none" spc="0" dirty="0">
              <a:ln w="0"/>
              <a:effectLst>
                <a:reflection blurRad="6350" stA="53000" endA="300" endPos="35500" dir="5400000" sy="-90000" algn="bl" rotWithShape="0"/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080691D-FDC0-AE62-7089-59FBA1576D6D}"/>
              </a:ext>
            </a:extLst>
          </p:cNvPr>
          <p:cNvSpPr txBox="1"/>
          <p:nvPr/>
        </p:nvSpPr>
        <p:spPr>
          <a:xfrm>
            <a:off x="5132026" y="2880452"/>
            <a:ext cx="5828376" cy="3095445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R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800" b="0" i="0" dirty="0">
                <a:solidFill>
                  <a:schemeClr val="bg2">
                    <a:lumMod val="50000"/>
                  </a:schemeClr>
                </a:solidFill>
                <a:effectLst/>
              </a:rPr>
              <a:t>Making the Sale</a:t>
            </a:r>
          </a:p>
          <a:p>
            <a:pPr marR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800" b="0" i="0" dirty="0">
                <a:solidFill>
                  <a:schemeClr val="bg2">
                    <a:lumMod val="50000"/>
                  </a:schemeClr>
                </a:solidFill>
                <a:effectLst/>
              </a:rPr>
              <a:t>Sunday at 12 EST</a:t>
            </a:r>
          </a:p>
          <a:p>
            <a:pPr marR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800" b="0" i="0" dirty="0">
                <a:solidFill>
                  <a:schemeClr val="bg2">
                    <a:lumMod val="50000"/>
                  </a:schemeClr>
                </a:solidFill>
                <a:effectLst/>
              </a:rPr>
              <a:t>Join Zoom Meeting</a:t>
            </a:r>
          </a:p>
          <a:p>
            <a:pPr marR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b="0" i="0" u="sng" dirty="0">
                <a:effectLst/>
                <a:hlinkClick r:id="rId2" tooltip="This external link will open in a new window"/>
              </a:rPr>
              <a:t>https://us06web.zoom.us/j/8381306731?pwd=bTlsTWpGR0JYdFlLd0V2aFZnK2g5dz09</a:t>
            </a:r>
            <a:endParaRPr lang="en-US" b="0" i="0" dirty="0">
              <a:effectLst/>
            </a:endParaRPr>
          </a:p>
          <a:p>
            <a:pPr marR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b="0" i="0" dirty="0">
                <a:effectLst/>
              </a:rPr>
              <a:t> </a:t>
            </a:r>
          </a:p>
          <a:p>
            <a:pPr marR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400" b="0" i="1" dirty="0">
                <a:effectLst/>
              </a:rPr>
              <a:t>Meeting ID: 838 130 6731</a:t>
            </a:r>
          </a:p>
          <a:p>
            <a:pPr marR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400" b="0" i="1" dirty="0">
                <a:effectLst/>
              </a:rPr>
              <a:t>Passcode: VIP</a:t>
            </a:r>
          </a:p>
        </p:txBody>
      </p:sp>
      <p:cxnSp>
        <p:nvCxnSpPr>
          <p:cNvPr id="31" name="Straight Connector 26">
            <a:extLst>
              <a:ext uri="{FF2B5EF4-FFF2-40B4-BE49-F238E27FC236}">
                <a16:creationId xmlns:a16="http://schemas.microsoft.com/office/drawing/2014/main" id="{F085D7B9-E066-4923-8CB7-294BF30629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11365990" y="5610"/>
            <a:ext cx="0" cy="6858000"/>
          </a:xfrm>
          <a:prstGeom prst="line">
            <a:avLst/>
          </a:prstGeom>
          <a:ln w="9525" cap="rnd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25443840-A796-4C43-8DC1-1B738EFEC5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51930"/>
            <a:ext cx="12192000" cy="0"/>
          </a:xfrm>
          <a:prstGeom prst="line">
            <a:avLst/>
          </a:prstGeom>
          <a:ln w="9525" cap="rnd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B672BC74-BB91-3CD6-9951-598D1078DD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6800" y="726539"/>
            <a:ext cx="3118949" cy="4878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38774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18">
            <a:extLst>
              <a:ext uri="{FF2B5EF4-FFF2-40B4-BE49-F238E27FC236}">
                <a16:creationId xmlns:a16="http://schemas.microsoft.com/office/drawing/2014/main" id="{F9FA54BD-E042-4C0D-9BF6-069D35072B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0">
            <a:extLst>
              <a:ext uri="{FF2B5EF4-FFF2-40B4-BE49-F238E27FC236}">
                <a16:creationId xmlns:a16="http://schemas.microsoft.com/office/drawing/2014/main" id="{0D0E3178-4966-4EEF-829B-5D1BAC92B2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0" cy="6857999"/>
          </a:xfrm>
          <a:prstGeom prst="rect">
            <a:avLst/>
          </a:prstGeom>
          <a:solidFill>
            <a:schemeClr val="tx2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797DB3B5-3773-4BC5-84D0-A26AB1DBBF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92163" y="685800"/>
            <a:ext cx="10830681" cy="5486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0F3A4D1-333D-3C6A-FCBC-388235D0FE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95093" y="3725592"/>
            <a:ext cx="8515643" cy="123033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2500" b="1" kern="1200" cap="all" spc="300" baseline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CHC LIVE New Agent Training Tampa, FL</a:t>
            </a:r>
            <a:br>
              <a:rPr lang="en-US" sz="2500" b="1" kern="1200" cap="all" spc="300" baseline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</a:br>
            <a:r>
              <a:rPr lang="en-US" sz="2500" b="1" kern="1200" cap="all" spc="300" baseline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April 11th &amp; 12th </a:t>
            </a:r>
          </a:p>
        </p:txBody>
      </p:sp>
      <p:pic>
        <p:nvPicPr>
          <p:cNvPr id="7" name="Graphic 6" descr="Office Worker">
            <a:extLst>
              <a:ext uri="{FF2B5EF4-FFF2-40B4-BE49-F238E27FC236}">
                <a16:creationId xmlns:a16="http://schemas.microsoft.com/office/drawing/2014/main" id="{1B71B114-6A44-ED3C-4A2D-CFDD19E51A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92163" y="3356642"/>
            <a:ext cx="2446605" cy="244660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1DF4FD0-CFB9-3739-1370-3D1BAC398D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8560" y="1094512"/>
            <a:ext cx="5247439" cy="24466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F7383BC-0538-B2D5-1B7E-46A0A5526B5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52396" y="1054752"/>
            <a:ext cx="5247439" cy="2446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5027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309AA727-99AA-35A8-90B5-BAF6E0A45EE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262823" y="3429000"/>
            <a:ext cx="2143125" cy="2143125"/>
          </a:xfrm>
          <a:prstGeom prst="rect">
            <a:avLst/>
          </a:prstGeom>
        </p:spPr>
      </p:pic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D50D7551-3C75-9118-642D-CB8BEF5ED93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7694614" y="3429000"/>
            <a:ext cx="2143125" cy="214312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BF7011A-FDCA-F111-94C9-69572F12C374}"/>
              </a:ext>
            </a:extLst>
          </p:cNvPr>
          <p:cNvSpPr txBox="1"/>
          <p:nvPr/>
        </p:nvSpPr>
        <p:spPr>
          <a:xfrm>
            <a:off x="568236" y="2104010"/>
            <a:ext cx="110555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4">
                    <a:lumMod val="75000"/>
                  </a:schemeClr>
                </a:solidFill>
              </a:rPr>
              <a:t>All agents that get their first app by Friday Get $100 in lead credits and a compass shirt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E3DCC2F-7A03-2DD8-BA96-422B7EC1C764}"/>
              </a:ext>
            </a:extLst>
          </p:cNvPr>
          <p:cNvSpPr/>
          <p:nvPr/>
        </p:nvSpPr>
        <p:spPr>
          <a:xfrm>
            <a:off x="1257591" y="479043"/>
            <a:ext cx="967681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CHC NEW AGENT INCENTIVE </a:t>
            </a:r>
          </a:p>
        </p:txBody>
      </p:sp>
    </p:spTree>
    <p:extLst>
      <p:ext uri="{BB962C8B-B14F-4D97-AF65-F5344CB8AC3E}">
        <p14:creationId xmlns:p14="http://schemas.microsoft.com/office/powerpoint/2010/main" val="18118574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936CA43-BF43-CF40-7896-9DB20D608A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2" y="863466"/>
            <a:ext cx="5426764" cy="182170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249F00A-4B34-87B7-0716-191E02395A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758" y="4172829"/>
            <a:ext cx="5426764" cy="1462301"/>
          </a:xfrm>
          <a:prstGeom prst="rect">
            <a:avLst/>
          </a:prstGeom>
        </p:spPr>
      </p:pic>
      <p:sp>
        <p:nvSpPr>
          <p:cNvPr id="24" name="Rectangle 15">
            <a:extLst>
              <a:ext uri="{FF2B5EF4-FFF2-40B4-BE49-F238E27FC236}">
                <a16:creationId xmlns:a16="http://schemas.microsoft.com/office/drawing/2014/main" id="{799448F2-0E5B-42DA-B2D1-11A14E947B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50280" y="0"/>
            <a:ext cx="9144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17">
            <a:extLst>
              <a:ext uri="{FF2B5EF4-FFF2-40B4-BE49-F238E27FC236}">
                <a16:creationId xmlns:a16="http://schemas.microsoft.com/office/drawing/2014/main" id="{4E8A7552-20E1-4F34-ADAB-C1DB6634D4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383280"/>
            <a:ext cx="6126480" cy="9144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hlinkClick r:id="rId4"/>
            <a:extLst>
              <a:ext uri="{FF2B5EF4-FFF2-40B4-BE49-F238E27FC236}">
                <a16:creationId xmlns:a16="http://schemas.microsoft.com/office/drawing/2014/main" id="{05D145A6-3D5B-BA51-21CF-0E942BEED4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08033" y="1319515"/>
            <a:ext cx="5626211" cy="373862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1C269DE-4F54-AE27-8DF8-B2394EA132B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500977">
            <a:off x="10940102" y="325955"/>
            <a:ext cx="1075022" cy="107502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91DD2BC-6E18-18CD-3687-C25AF8C39124}"/>
              </a:ext>
            </a:extLst>
          </p:cNvPr>
          <p:cNvSpPr txBox="1"/>
          <p:nvPr/>
        </p:nvSpPr>
        <p:spPr>
          <a:xfrm>
            <a:off x="6768620" y="5433112"/>
            <a:ext cx="5020182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/>
              <a:t>TopBroker Training </a:t>
            </a:r>
          </a:p>
          <a:p>
            <a:r>
              <a:rPr lang="en-US" sz="3200" dirty="0"/>
              <a:t>Every Tuesday, 1:00PM CST</a:t>
            </a:r>
          </a:p>
        </p:txBody>
      </p:sp>
    </p:spTree>
    <p:extLst>
      <p:ext uri="{BB962C8B-B14F-4D97-AF65-F5344CB8AC3E}">
        <p14:creationId xmlns:p14="http://schemas.microsoft.com/office/powerpoint/2010/main" val="38718658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ED4ADB3-C6E5-44F4-960B-D8CDEC8E8A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2A542E6-1924-4FE2-89D1-3CB19468C1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1F353183-2147-472B-AD7D-4A085FF6A4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13">
              <a:extLst>
                <a:ext uri="{FF2B5EF4-FFF2-40B4-BE49-F238E27FC236}">
                  <a16:creationId xmlns:a16="http://schemas.microsoft.com/office/drawing/2014/main" id="{FAAA42C8-A082-4DFD-A5F3-FC9EF825B1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accent4">
                <a:lumMod val="75000"/>
                <a:alpha val="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3" name="Rectangle 15">
            <a:extLst>
              <a:ext uri="{FF2B5EF4-FFF2-40B4-BE49-F238E27FC236}">
                <a16:creationId xmlns:a16="http://schemas.microsoft.com/office/drawing/2014/main" id="{E46B98A5-2874-4160-A801-37F774304E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0862" y="549276"/>
            <a:ext cx="7200149" cy="575944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0" dist="101600" dir="5400000" algn="tl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53B2CC0-3E72-9732-6440-3CDF0BA6B7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0613" y="1018724"/>
            <a:ext cx="6115890" cy="539750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en-US" sz="2200" b="1" kern="1200" dirty="0">
                <a:solidFill>
                  <a:schemeClr val="accent6">
                    <a:lumMod val="75000"/>
                  </a:schemeClr>
                </a:solidFill>
                <a:latin typeface="Arial Black" panose="020B0A04020102020204" pitchFamily="34" charset="0"/>
              </a:rPr>
              <a:t>CHC Lead Updates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1DDE79B-A5E7-4416-9FDF-A11E385102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50863" y="1846203"/>
            <a:ext cx="7200900" cy="4462522"/>
            <a:chOff x="4656138" y="0"/>
            <a:chExt cx="6983409" cy="6308725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5DBB2F20-9E4E-43B2-86CD-7D76C57444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4656138" y="0"/>
              <a:ext cx="6982794" cy="6308725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4F981160-1756-4176-9381-12ED4B531D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4656138" y="0"/>
              <a:ext cx="6983409" cy="6308725"/>
            </a:xfrm>
            <a:prstGeom prst="rect">
              <a:avLst/>
            </a:prstGeom>
            <a:solidFill>
              <a:schemeClr val="accent4">
                <a:lumMod val="75000"/>
                <a:alpha val="7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A18D65E0-26C5-4911-8E24-AF1E27F814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4656138" y="0"/>
              <a:ext cx="6983409" cy="6308725"/>
            </a:xfrm>
            <a:prstGeom prst="rect">
              <a:avLst/>
            </a:prstGeom>
            <a:solidFill>
              <a:schemeClr val="bg1">
                <a:alpha val="4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6F628B6-BA30-50EB-3B61-BA5DF3F513C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24963" y="2268637"/>
            <a:ext cx="5569092" cy="3383997"/>
          </a:xfrm>
          <a:prstGeom prst="rect">
            <a:avLst/>
          </a:prstGeom>
          <a:effectLst/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ED6E338-4583-2CF5-69F3-1B732AE2F3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913729" y="2998382"/>
            <a:ext cx="4114800" cy="1626782"/>
          </a:xfrm>
        </p:spPr>
        <p:txBody>
          <a:bodyPr vert="horz" lIns="91440" tIns="45720" rIns="91440" bIns="45720" rtlCol="0" anchor="t">
            <a:noAutofit/>
          </a:bodyPr>
          <a:lstStyle/>
          <a:p>
            <a:pPr algn="ctr"/>
            <a:r>
              <a:rPr lang="en-US" sz="2800" b="1" dirty="0">
                <a:solidFill>
                  <a:schemeClr val="tx1">
                    <a:alpha val="60000"/>
                  </a:schemeClr>
                </a:solidFill>
              </a:rPr>
              <a:t>Group Leads </a:t>
            </a:r>
            <a:r>
              <a:rPr lang="en-US" sz="2800" dirty="0">
                <a:solidFill>
                  <a:schemeClr val="tx1">
                    <a:alpha val="60000"/>
                  </a:schemeClr>
                </a:solidFill>
              </a:rPr>
              <a:t>$60</a:t>
            </a:r>
          </a:p>
          <a:p>
            <a:pPr algn="ctr"/>
            <a:r>
              <a:rPr lang="en-US" sz="2800" b="1" dirty="0">
                <a:solidFill>
                  <a:schemeClr val="tx1">
                    <a:alpha val="60000"/>
                  </a:schemeClr>
                </a:solidFill>
              </a:rPr>
              <a:t>Exclusive Leads </a:t>
            </a:r>
            <a:r>
              <a:rPr lang="en-US" sz="2800" dirty="0">
                <a:solidFill>
                  <a:schemeClr val="tx1">
                    <a:alpha val="60000"/>
                  </a:schemeClr>
                </a:solidFill>
              </a:rPr>
              <a:t>$19</a:t>
            </a:r>
          </a:p>
          <a:p>
            <a:pPr algn="ctr"/>
            <a:r>
              <a:rPr lang="en-US" sz="2800" b="1" dirty="0">
                <a:solidFill>
                  <a:schemeClr val="tx1">
                    <a:alpha val="60000"/>
                  </a:schemeClr>
                </a:solidFill>
              </a:rPr>
              <a:t>ACA Exclusive Leads </a:t>
            </a:r>
            <a:r>
              <a:rPr lang="en-US" sz="2800" dirty="0">
                <a:solidFill>
                  <a:schemeClr val="tx1">
                    <a:alpha val="60000"/>
                  </a:schemeClr>
                </a:solidFill>
              </a:rPr>
              <a:t>$9</a:t>
            </a:r>
          </a:p>
        </p:txBody>
      </p:sp>
    </p:spTree>
    <p:extLst>
      <p:ext uri="{BB962C8B-B14F-4D97-AF65-F5344CB8AC3E}">
        <p14:creationId xmlns:p14="http://schemas.microsoft.com/office/powerpoint/2010/main" val="17885885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35F09A-90ED-FCAE-5A3C-F0F84F5AD4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6981"/>
            <a:ext cx="10515600" cy="1325563"/>
          </a:xfr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i="0" dirty="0">
                <a:solidFill>
                  <a:srgbClr val="333333"/>
                </a:solidFill>
                <a:effectLst/>
                <a:latin typeface="Tahoma" panose="020B0604030504040204" pitchFamily="34" charset="0"/>
              </a:rPr>
              <a:t>HST'S EMAIL SWITCHOVER</a:t>
            </a:r>
            <a:br>
              <a:rPr lang="en-US" b="0" i="0" dirty="0">
                <a:solidFill>
                  <a:srgbClr val="333333"/>
                </a:solidFill>
                <a:effectLst/>
                <a:latin typeface="Tahoma" panose="020B0604030504040204" pitchFamily="34" charset="0"/>
              </a:rPr>
            </a:b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The tentative date that this is going to happen is 3/31/23.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A7DE222-DB44-CF46-D1CB-07D4AA138EB2}"/>
              </a:ext>
            </a:extLst>
          </p:cNvPr>
          <p:cNvSpPr txBox="1"/>
          <p:nvPr/>
        </p:nvSpPr>
        <p:spPr>
          <a:xfrm>
            <a:off x="497072" y="1532026"/>
            <a:ext cx="5191346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b="1" i="0" u="sng" dirty="0">
                <a:solidFill>
                  <a:srgbClr val="1A191A"/>
                </a:solidFill>
                <a:effectLst/>
                <a:latin typeface="Arial" panose="020B0604020202020204" pitchFamily="34" charset="0"/>
              </a:rPr>
              <a:t>Why are we doing this?</a:t>
            </a:r>
            <a:endParaRPr lang="en-US" b="0" i="0" dirty="0">
              <a:solidFill>
                <a:srgbClr val="403F42"/>
              </a:solidFill>
              <a:effectLst/>
              <a:latin typeface="Arial" panose="020B0604020202020204" pitchFamily="34" charset="0"/>
            </a:endParaRPr>
          </a:p>
          <a:p>
            <a:pPr algn="l"/>
            <a:br>
              <a:rPr lang="en-US" b="0" i="0" dirty="0">
                <a:solidFill>
                  <a:srgbClr val="403F42"/>
                </a:solidFill>
                <a:effectLst/>
                <a:latin typeface="Arial" panose="020B0604020202020204" pitchFamily="34" charset="0"/>
              </a:rPr>
            </a:br>
            <a:endParaRPr lang="en-US" b="0" i="0" dirty="0">
              <a:solidFill>
                <a:srgbClr val="403F42"/>
              </a:solidFill>
              <a:effectLst/>
              <a:latin typeface="Arial" panose="020B060402020202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403F42"/>
                </a:solidFill>
                <a:effectLst/>
                <a:latin typeface="Arial" panose="020B0604020202020204" pitchFamily="34" charset="0"/>
              </a:rPr>
              <a:t>Increase security of your emails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403F42"/>
                </a:solidFill>
                <a:effectLst/>
                <a:latin typeface="Arial" panose="020B0604020202020204" pitchFamily="34" charset="0"/>
              </a:rPr>
              <a:t>Add in Spam blocking features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403F42"/>
                </a:solidFill>
                <a:effectLst/>
                <a:latin typeface="Arial" panose="020B0604020202020204" pitchFamily="34" charset="0"/>
              </a:rPr>
              <a:t>Faster emails both sending and receiving!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403F42"/>
                </a:solidFill>
                <a:effectLst/>
                <a:latin typeface="Arial" panose="020B0604020202020204" pitchFamily="34" charset="0"/>
              </a:rPr>
              <a:t>Less chance of your emails being blocked as Spam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7D94DAE-E6B7-9469-2B0D-FEF4D4B59D77}"/>
              </a:ext>
            </a:extLst>
          </p:cNvPr>
          <p:cNvSpPr txBox="1"/>
          <p:nvPr/>
        </p:nvSpPr>
        <p:spPr>
          <a:xfrm>
            <a:off x="5688418" y="1442544"/>
            <a:ext cx="6208971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b="1" i="0" u="sng" dirty="0">
                <a:solidFill>
                  <a:srgbClr val="1A191A"/>
                </a:solidFill>
                <a:effectLst/>
                <a:latin typeface="Arial" panose="020B0604020202020204" pitchFamily="34" charset="0"/>
              </a:rPr>
              <a:t>How Does This Affect You?</a:t>
            </a:r>
            <a:endParaRPr lang="en-US" b="0" i="0" dirty="0">
              <a:solidFill>
                <a:srgbClr val="403F42"/>
              </a:solidFill>
              <a:effectLst/>
              <a:latin typeface="Arial" panose="020B0604020202020204" pitchFamily="34" charset="0"/>
            </a:endParaRPr>
          </a:p>
          <a:p>
            <a:pPr algn="l"/>
            <a:br>
              <a:rPr lang="en-US" b="0" i="0" dirty="0">
                <a:solidFill>
                  <a:srgbClr val="403F42"/>
                </a:solidFill>
                <a:effectLst/>
                <a:latin typeface="Arial" panose="020B0604020202020204" pitchFamily="34" charset="0"/>
              </a:rPr>
            </a:br>
            <a:endParaRPr lang="en-US" b="0" i="0" dirty="0">
              <a:solidFill>
                <a:srgbClr val="403F42"/>
              </a:solidFill>
              <a:effectLst/>
              <a:latin typeface="Arial" panose="020B060402020202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1" i="0" dirty="0">
                <a:solidFill>
                  <a:srgbClr val="403F42"/>
                </a:solidFill>
                <a:effectLst/>
                <a:latin typeface="Arial" panose="020B0604020202020204" pitchFamily="34" charset="0"/>
              </a:rPr>
              <a:t>You will not have access to your @myhst Email from 3/30/23 to 4/3/23</a:t>
            </a:r>
            <a:endParaRPr lang="en-US" b="0" i="0" dirty="0">
              <a:solidFill>
                <a:srgbClr val="403F42"/>
              </a:solidFill>
              <a:effectLst/>
              <a:latin typeface="Arial" panose="020B060402020202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403F42"/>
                </a:solidFill>
                <a:effectLst/>
                <a:latin typeface="Arial" panose="020B0604020202020204" pitchFamily="34" charset="0"/>
              </a:rPr>
              <a:t>Any emails that are received during those dates will be lost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403F42"/>
                </a:solidFill>
                <a:effectLst/>
                <a:latin typeface="Arial" panose="020B0604020202020204" pitchFamily="34" charset="0"/>
              </a:rPr>
              <a:t>Before 3/30/23 please go into your HST email and delete any emails you no longer need (it will help the transfer happen faster)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1" i="0" dirty="0">
                <a:solidFill>
                  <a:srgbClr val="403F42"/>
                </a:solidFill>
                <a:effectLst/>
                <a:latin typeface="Arial" panose="020B0604020202020204" pitchFamily="34" charset="0"/>
              </a:rPr>
              <a:t>Your new email login information will be located in LeadMaster when you log in on 4/3/23.</a:t>
            </a:r>
            <a:endParaRPr lang="en-US" b="0" i="0" dirty="0">
              <a:solidFill>
                <a:srgbClr val="403F42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46B3621-3109-49F4-BFD2-C9984328B7F1}"/>
              </a:ext>
            </a:extLst>
          </p:cNvPr>
          <p:cNvSpPr txBox="1"/>
          <p:nvPr/>
        </p:nvSpPr>
        <p:spPr>
          <a:xfrm>
            <a:off x="294611" y="5673572"/>
            <a:ext cx="1160277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b="1" i="0" u="sng" dirty="0">
                <a:solidFill>
                  <a:srgbClr val="1A191A"/>
                </a:solidFill>
                <a:effectLst/>
                <a:latin typeface="Arial" panose="020B0604020202020204" pitchFamily="34" charset="0"/>
              </a:rPr>
              <a:t>Questions?</a:t>
            </a:r>
            <a:endParaRPr lang="en-US" b="0" i="0" dirty="0">
              <a:solidFill>
                <a:srgbClr val="403F42"/>
              </a:solidFill>
              <a:effectLst/>
              <a:latin typeface="Arial" panose="020B0604020202020204" pitchFamily="34" charset="0"/>
            </a:endParaRPr>
          </a:p>
          <a:p>
            <a:pPr algn="l"/>
            <a:r>
              <a:rPr lang="en-US" b="0" i="0" dirty="0">
                <a:solidFill>
                  <a:srgbClr val="1A191A"/>
                </a:solidFill>
                <a:effectLst/>
                <a:latin typeface="Arial" panose="020B0604020202020204" pitchFamily="34" charset="0"/>
              </a:rPr>
              <a:t>If you have further questions on the new email system and how it will affect you, please feel free to email Adam Brewer at </a:t>
            </a:r>
            <a:r>
              <a:rPr lang="en-US" b="0" i="0" dirty="0">
                <a:solidFill>
                  <a:schemeClr val="accent1">
                    <a:lumMod val="75000"/>
                  </a:schemeClr>
                </a:solidFill>
                <a:effectLst/>
                <a:latin typeface="Arial" panose="020B0604020202020204" pitchFamily="34" charset="0"/>
              </a:rPr>
              <a:t>adam.brewer@ngic.com</a:t>
            </a:r>
            <a:r>
              <a:rPr lang="en-US" b="0" i="0" dirty="0">
                <a:solidFill>
                  <a:srgbClr val="1A191A"/>
                </a:solidFill>
                <a:effectLst/>
                <a:latin typeface="Arial" panose="020B0604020202020204" pitchFamily="34" charset="0"/>
              </a:rPr>
              <a:t>. </a:t>
            </a:r>
            <a:endParaRPr lang="en-US" b="0" i="0" dirty="0">
              <a:solidFill>
                <a:srgbClr val="403F42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B6AF066-D6DA-2815-7D8B-209E5DA57F94}"/>
              </a:ext>
            </a:extLst>
          </p:cNvPr>
          <p:cNvSpPr txBox="1"/>
          <p:nvPr/>
        </p:nvSpPr>
        <p:spPr>
          <a:xfrm>
            <a:off x="969245" y="4712344"/>
            <a:ext cx="10671486" cy="95410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1400" b="1" dirty="0"/>
              <a:t>EXAMPLE AUTO RESPONSE</a:t>
            </a:r>
            <a:r>
              <a:rPr lang="en-US" sz="1400" dirty="0"/>
              <a:t>: Attn: Clients and Business partners - We are upgrading our email server to provide a better and more secure experience.</a:t>
            </a:r>
          </a:p>
          <a:p>
            <a:r>
              <a:rPr lang="en-US" sz="1400" dirty="0"/>
              <a:t>Due to this, I will have NO EMAIL ACCESS from Mar 30 thru April 3. Please make a note to use my alternate email address during this time - </a:t>
            </a:r>
            <a:r>
              <a:rPr lang="en-US" sz="1400" dirty="0">
                <a:highlight>
                  <a:srgbClr val="000000"/>
                </a:highlight>
              </a:rPr>
              <a:t>jskrug26@</a:t>
            </a:r>
            <a:r>
              <a:rPr lang="en-US" sz="1400" dirty="0"/>
              <a:t>yahoo.com. Or of course you can shoot me a text @ </a:t>
            </a:r>
            <a:r>
              <a:rPr lang="en-US" sz="1400" dirty="0">
                <a:highlight>
                  <a:srgbClr val="000000"/>
                </a:highlight>
              </a:rPr>
              <a:t>314-602-</a:t>
            </a:r>
            <a:r>
              <a:rPr lang="en-US" sz="1400" dirty="0"/>
              <a:t>4055. Thank you so much.</a:t>
            </a:r>
          </a:p>
        </p:txBody>
      </p:sp>
    </p:spTree>
    <p:extLst>
      <p:ext uri="{BB962C8B-B14F-4D97-AF65-F5344CB8AC3E}">
        <p14:creationId xmlns:p14="http://schemas.microsoft.com/office/powerpoint/2010/main" val="1932230026"/>
      </p:ext>
    </p:extLst>
  </p:cSld>
  <p:clrMapOvr>
    <a:masterClrMapping/>
  </p:clrMapOvr>
</p:sld>
</file>

<file path=ppt/theme/theme1.xml><?xml version="1.0" encoding="utf-8"?>
<a:theme xmlns:a="http://schemas.openxmlformats.org/drawingml/2006/main" name="ClassicFrameVTI">
  <a:themeElements>
    <a:clrScheme name="AnalogousFromDarkSeedLeftStep">
      <a:dk1>
        <a:srgbClr val="000000"/>
      </a:dk1>
      <a:lt1>
        <a:srgbClr val="FFFFFF"/>
      </a:lt1>
      <a:dk2>
        <a:srgbClr val="1B212F"/>
      </a:dk2>
      <a:lt2>
        <a:srgbClr val="F0F3F1"/>
      </a:lt2>
      <a:accent1>
        <a:srgbClr val="C34D98"/>
      </a:accent1>
      <a:accent2>
        <a:srgbClr val="AB3BB1"/>
      </a:accent2>
      <a:accent3>
        <a:srgbClr val="8C4DC3"/>
      </a:accent3>
      <a:accent4>
        <a:srgbClr val="4C3EB3"/>
      </a:accent4>
      <a:accent5>
        <a:srgbClr val="4D70C3"/>
      </a:accent5>
      <a:accent6>
        <a:srgbClr val="3B90B1"/>
      </a:accent6>
      <a:hlink>
        <a:srgbClr val="3F50BF"/>
      </a:hlink>
      <a:folHlink>
        <a:srgbClr val="7F7F7F"/>
      </a:folHlink>
    </a:clrScheme>
    <a:fontScheme name="Goudy and Gill Sans">
      <a:majorFont>
        <a:latin typeface="Goudy Old Style"/>
        <a:ea typeface=""/>
        <a:cs typeface=""/>
      </a:majorFont>
      <a:minorFont>
        <a:latin typeface="Gill Sans M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lassicFrameVTI" id="{4FA2A165-EC65-4FB0-B019-8C8876A1D8E3}" vid="{9D78F1F1-8226-42FD-A1A3-975EDF6D60F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709</TotalTime>
  <Words>1082</Words>
  <Application>Microsoft Office PowerPoint</Application>
  <PresentationFormat>Widescreen</PresentationFormat>
  <Paragraphs>116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33" baseType="lpstr">
      <vt:lpstr>AR DARLING</vt:lpstr>
      <vt:lpstr>Arial</vt:lpstr>
      <vt:lpstr>Arial Black</vt:lpstr>
      <vt:lpstr>Bernard MT Condensed</vt:lpstr>
      <vt:lpstr>Calibri</vt:lpstr>
      <vt:lpstr>Calibri Light</vt:lpstr>
      <vt:lpstr>Eras Demi ITC</vt:lpstr>
      <vt:lpstr>Gill Sans MT</vt:lpstr>
      <vt:lpstr>Goudy Old Style</vt:lpstr>
      <vt:lpstr>Helvetica Neue Medium</vt:lpstr>
      <vt:lpstr>Lucida Calligraphy</vt:lpstr>
      <vt:lpstr>Tahoma</vt:lpstr>
      <vt:lpstr>ClassicFrameVTI</vt:lpstr>
      <vt:lpstr>Office Theme</vt:lpstr>
      <vt:lpstr>PowerPoint Presentation</vt:lpstr>
      <vt:lpstr>CHC Upcoming Trainings &amp; Events</vt:lpstr>
      <vt:lpstr>CHC Exclusive Carrier Training</vt:lpstr>
      <vt:lpstr>PowerPoint Presentation</vt:lpstr>
      <vt:lpstr>CHC LIVE New Agent Training Tampa, FL April 11th &amp; 12th </vt:lpstr>
      <vt:lpstr>PowerPoint Presentation</vt:lpstr>
      <vt:lpstr>PowerPoint Presentation</vt:lpstr>
      <vt:lpstr>CHC Lead Updates</vt:lpstr>
      <vt:lpstr>HST'S EMAIL SWITCHOVER The tentative date that this is going to happen is 3/31/23.</vt:lpstr>
      <vt:lpstr>Why www.chcagents.com </vt:lpstr>
      <vt:lpstr>PowerPoint Presentation</vt:lpstr>
      <vt:lpstr>PowerPoint Presentation</vt:lpstr>
      <vt:lpstr>CHC AFFILIATE SITE</vt:lpstr>
      <vt:lpstr>PowerPoint Presentation</vt:lpstr>
      <vt:lpstr>CONGRATULATIONS Brian Robinson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Joseph Krivelow</dc:creator>
  <cp:lastModifiedBy>Joseph Krivelow</cp:lastModifiedBy>
  <cp:revision>25</cp:revision>
  <dcterms:created xsi:type="dcterms:W3CDTF">2023-03-15T15:44:16Z</dcterms:created>
  <dcterms:modified xsi:type="dcterms:W3CDTF">2023-03-16T20:33:32Z</dcterms:modified>
</cp:coreProperties>
</file>