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48" r:id="rId3"/>
    <p:sldId id="368" r:id="rId4"/>
    <p:sldId id="366" r:id="rId5"/>
    <p:sldId id="377" r:id="rId6"/>
    <p:sldId id="258" r:id="rId7"/>
    <p:sldId id="263" r:id="rId8"/>
    <p:sldId id="259" r:id="rId9"/>
    <p:sldId id="261" r:id="rId10"/>
    <p:sldId id="378" r:id="rId11"/>
    <p:sldId id="372" r:id="rId12"/>
    <p:sldId id="373" r:id="rId13"/>
    <p:sldId id="376" r:id="rId14"/>
    <p:sldId id="375" r:id="rId15"/>
    <p:sldId id="371" r:id="rId16"/>
    <p:sldId id="357" r:id="rId17"/>
    <p:sldId id="367" r:id="rId18"/>
    <p:sldId id="374" r:id="rId19"/>
    <p:sldId id="264" r:id="rId20"/>
    <p:sldId id="3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4" d="100"/>
          <a:sy n="84" d="100"/>
        </p:scale>
        <p:origin x="9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F0B24-116B-88A8-555D-556589947C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4D8BAD-BB38-1C34-87C1-967AF806B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02AF5E-79E4-797C-8D40-D54DB92B905D}"/>
              </a:ext>
            </a:extLst>
          </p:cNvPr>
          <p:cNvSpPr>
            <a:spLocks noGrp="1"/>
          </p:cNvSpPr>
          <p:nvPr>
            <p:ph type="dt" sz="half" idx="10"/>
          </p:nvPr>
        </p:nvSpPr>
        <p:spPr/>
        <p:txBody>
          <a:bodyPr/>
          <a:lstStyle/>
          <a:p>
            <a:fld id="{A9E44066-E1C1-4991-A4EB-C73274F074AB}" type="datetimeFigureOut">
              <a:rPr lang="en-US" smtClean="0"/>
              <a:t>6/15/2023</a:t>
            </a:fld>
            <a:endParaRPr lang="en-US"/>
          </a:p>
        </p:txBody>
      </p:sp>
      <p:sp>
        <p:nvSpPr>
          <p:cNvPr id="5" name="Footer Placeholder 4">
            <a:extLst>
              <a:ext uri="{FF2B5EF4-FFF2-40B4-BE49-F238E27FC236}">
                <a16:creationId xmlns:a16="http://schemas.microsoft.com/office/drawing/2014/main" id="{39420732-AFB1-785C-E8AF-7BC42D368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114B3-80C8-9F02-FB45-8D118F6FC98E}"/>
              </a:ext>
            </a:extLst>
          </p:cNvPr>
          <p:cNvSpPr>
            <a:spLocks noGrp="1"/>
          </p:cNvSpPr>
          <p:nvPr>
            <p:ph type="sldNum" sz="quarter" idx="12"/>
          </p:nvPr>
        </p:nvSpPr>
        <p:spPr/>
        <p:txBody>
          <a:bodyPr/>
          <a:lstStyle/>
          <a:p>
            <a:fld id="{B9D774E5-3C7F-4174-A4FC-7A56B96181FD}" type="slidenum">
              <a:rPr lang="en-US" smtClean="0"/>
              <a:t>‹#›</a:t>
            </a:fld>
            <a:endParaRPr lang="en-US"/>
          </a:p>
        </p:txBody>
      </p:sp>
    </p:spTree>
    <p:extLst>
      <p:ext uri="{BB962C8B-B14F-4D97-AF65-F5344CB8AC3E}">
        <p14:creationId xmlns:p14="http://schemas.microsoft.com/office/powerpoint/2010/main" val="3348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28839-406C-AA86-0520-B4E4B10EC8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9754EA-5FF2-5260-D9F6-7B06AA65BA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30657-902A-05E6-4E37-B1BBFDD0A73E}"/>
              </a:ext>
            </a:extLst>
          </p:cNvPr>
          <p:cNvSpPr>
            <a:spLocks noGrp="1"/>
          </p:cNvSpPr>
          <p:nvPr>
            <p:ph type="dt" sz="half" idx="10"/>
          </p:nvPr>
        </p:nvSpPr>
        <p:spPr/>
        <p:txBody>
          <a:bodyPr/>
          <a:lstStyle/>
          <a:p>
            <a:fld id="{A9E44066-E1C1-4991-A4EB-C73274F074AB}" type="datetimeFigureOut">
              <a:rPr lang="en-US" smtClean="0"/>
              <a:t>6/15/2023</a:t>
            </a:fld>
            <a:endParaRPr lang="en-US"/>
          </a:p>
        </p:txBody>
      </p:sp>
      <p:sp>
        <p:nvSpPr>
          <p:cNvPr id="5" name="Footer Placeholder 4">
            <a:extLst>
              <a:ext uri="{FF2B5EF4-FFF2-40B4-BE49-F238E27FC236}">
                <a16:creationId xmlns:a16="http://schemas.microsoft.com/office/drawing/2014/main" id="{C2746086-4718-F9AB-3265-B177E2C8D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B5833-557D-0FC7-9994-412AEB02C7A8}"/>
              </a:ext>
            </a:extLst>
          </p:cNvPr>
          <p:cNvSpPr>
            <a:spLocks noGrp="1"/>
          </p:cNvSpPr>
          <p:nvPr>
            <p:ph type="sldNum" sz="quarter" idx="12"/>
          </p:nvPr>
        </p:nvSpPr>
        <p:spPr/>
        <p:txBody>
          <a:bodyPr/>
          <a:lstStyle/>
          <a:p>
            <a:fld id="{B9D774E5-3C7F-4174-A4FC-7A56B96181FD}" type="slidenum">
              <a:rPr lang="en-US" smtClean="0"/>
              <a:t>‹#›</a:t>
            </a:fld>
            <a:endParaRPr lang="en-US"/>
          </a:p>
        </p:txBody>
      </p:sp>
    </p:spTree>
    <p:extLst>
      <p:ext uri="{BB962C8B-B14F-4D97-AF65-F5344CB8AC3E}">
        <p14:creationId xmlns:p14="http://schemas.microsoft.com/office/powerpoint/2010/main" val="687540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97F81-2E58-482E-4782-77A6F64177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CF0B63-1D6D-7EA8-6F10-FE693A0AE8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C7D73E-E2FB-75CD-4322-50530ADF9977}"/>
              </a:ext>
            </a:extLst>
          </p:cNvPr>
          <p:cNvSpPr>
            <a:spLocks noGrp="1"/>
          </p:cNvSpPr>
          <p:nvPr>
            <p:ph type="dt" sz="half" idx="10"/>
          </p:nvPr>
        </p:nvSpPr>
        <p:spPr/>
        <p:txBody>
          <a:bodyPr/>
          <a:lstStyle/>
          <a:p>
            <a:fld id="{A9E44066-E1C1-4991-A4EB-C73274F074AB}" type="datetimeFigureOut">
              <a:rPr lang="en-US" smtClean="0"/>
              <a:t>6/15/2023</a:t>
            </a:fld>
            <a:endParaRPr lang="en-US"/>
          </a:p>
        </p:txBody>
      </p:sp>
      <p:sp>
        <p:nvSpPr>
          <p:cNvPr id="5" name="Footer Placeholder 4">
            <a:extLst>
              <a:ext uri="{FF2B5EF4-FFF2-40B4-BE49-F238E27FC236}">
                <a16:creationId xmlns:a16="http://schemas.microsoft.com/office/drawing/2014/main" id="{F6BB6BBD-519A-1A94-1917-14248EF2CF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AE2462-245D-CFC0-DD47-001C79BE0AAB}"/>
              </a:ext>
            </a:extLst>
          </p:cNvPr>
          <p:cNvSpPr>
            <a:spLocks noGrp="1"/>
          </p:cNvSpPr>
          <p:nvPr>
            <p:ph type="sldNum" sz="quarter" idx="12"/>
          </p:nvPr>
        </p:nvSpPr>
        <p:spPr/>
        <p:txBody>
          <a:bodyPr/>
          <a:lstStyle/>
          <a:p>
            <a:fld id="{B9D774E5-3C7F-4174-A4FC-7A56B96181FD}" type="slidenum">
              <a:rPr lang="en-US" smtClean="0"/>
              <a:t>‹#›</a:t>
            </a:fld>
            <a:endParaRPr lang="en-US"/>
          </a:p>
        </p:txBody>
      </p:sp>
    </p:spTree>
    <p:extLst>
      <p:ext uri="{BB962C8B-B14F-4D97-AF65-F5344CB8AC3E}">
        <p14:creationId xmlns:p14="http://schemas.microsoft.com/office/powerpoint/2010/main" val="990257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C87AE-9B84-D0B7-B877-5094CE3E00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755B31-6D90-BC08-CB1D-38311250C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DE5296-8B4A-42D6-5DD5-C2FDF9603E1A}"/>
              </a:ext>
            </a:extLst>
          </p:cNvPr>
          <p:cNvSpPr>
            <a:spLocks noGrp="1"/>
          </p:cNvSpPr>
          <p:nvPr>
            <p:ph type="dt" sz="half" idx="10"/>
          </p:nvPr>
        </p:nvSpPr>
        <p:spPr/>
        <p:txBody>
          <a:bodyPr/>
          <a:lstStyle/>
          <a:p>
            <a:fld id="{A9E44066-E1C1-4991-A4EB-C73274F074AB}" type="datetimeFigureOut">
              <a:rPr lang="en-US" smtClean="0"/>
              <a:t>6/15/2023</a:t>
            </a:fld>
            <a:endParaRPr lang="en-US"/>
          </a:p>
        </p:txBody>
      </p:sp>
      <p:sp>
        <p:nvSpPr>
          <p:cNvPr id="5" name="Footer Placeholder 4">
            <a:extLst>
              <a:ext uri="{FF2B5EF4-FFF2-40B4-BE49-F238E27FC236}">
                <a16:creationId xmlns:a16="http://schemas.microsoft.com/office/drawing/2014/main" id="{6A873D58-E637-C74C-B06B-3006C288A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939C85-2C27-B19A-2B0E-BBEF918275C3}"/>
              </a:ext>
            </a:extLst>
          </p:cNvPr>
          <p:cNvSpPr>
            <a:spLocks noGrp="1"/>
          </p:cNvSpPr>
          <p:nvPr>
            <p:ph type="sldNum" sz="quarter" idx="12"/>
          </p:nvPr>
        </p:nvSpPr>
        <p:spPr/>
        <p:txBody>
          <a:bodyPr/>
          <a:lstStyle/>
          <a:p>
            <a:fld id="{B9D774E5-3C7F-4174-A4FC-7A56B96181FD}" type="slidenum">
              <a:rPr lang="en-US" smtClean="0"/>
              <a:t>‹#›</a:t>
            </a:fld>
            <a:endParaRPr lang="en-US"/>
          </a:p>
        </p:txBody>
      </p:sp>
    </p:spTree>
    <p:extLst>
      <p:ext uri="{BB962C8B-B14F-4D97-AF65-F5344CB8AC3E}">
        <p14:creationId xmlns:p14="http://schemas.microsoft.com/office/powerpoint/2010/main" val="68334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6DE1-B085-863C-149C-4A279A2653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714385-3A68-AEC3-AB17-9D59280E04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AC1036-3C25-2F78-0010-87AEB033F756}"/>
              </a:ext>
            </a:extLst>
          </p:cNvPr>
          <p:cNvSpPr>
            <a:spLocks noGrp="1"/>
          </p:cNvSpPr>
          <p:nvPr>
            <p:ph type="dt" sz="half" idx="10"/>
          </p:nvPr>
        </p:nvSpPr>
        <p:spPr/>
        <p:txBody>
          <a:bodyPr/>
          <a:lstStyle/>
          <a:p>
            <a:fld id="{A9E44066-E1C1-4991-A4EB-C73274F074AB}" type="datetimeFigureOut">
              <a:rPr lang="en-US" smtClean="0"/>
              <a:t>6/15/2023</a:t>
            </a:fld>
            <a:endParaRPr lang="en-US"/>
          </a:p>
        </p:txBody>
      </p:sp>
      <p:sp>
        <p:nvSpPr>
          <p:cNvPr id="5" name="Footer Placeholder 4">
            <a:extLst>
              <a:ext uri="{FF2B5EF4-FFF2-40B4-BE49-F238E27FC236}">
                <a16:creationId xmlns:a16="http://schemas.microsoft.com/office/drawing/2014/main" id="{53519110-833F-28F6-7075-BD40CC16D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E9C51-85D7-36A0-069A-B463924CE227}"/>
              </a:ext>
            </a:extLst>
          </p:cNvPr>
          <p:cNvSpPr>
            <a:spLocks noGrp="1"/>
          </p:cNvSpPr>
          <p:nvPr>
            <p:ph type="sldNum" sz="quarter" idx="12"/>
          </p:nvPr>
        </p:nvSpPr>
        <p:spPr/>
        <p:txBody>
          <a:bodyPr/>
          <a:lstStyle/>
          <a:p>
            <a:fld id="{B9D774E5-3C7F-4174-A4FC-7A56B96181FD}" type="slidenum">
              <a:rPr lang="en-US" smtClean="0"/>
              <a:t>‹#›</a:t>
            </a:fld>
            <a:endParaRPr lang="en-US"/>
          </a:p>
        </p:txBody>
      </p:sp>
    </p:spTree>
    <p:extLst>
      <p:ext uri="{BB962C8B-B14F-4D97-AF65-F5344CB8AC3E}">
        <p14:creationId xmlns:p14="http://schemas.microsoft.com/office/powerpoint/2010/main" val="1481715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14A3-A893-BFC2-16CC-BBE609640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B7D5E1-12F0-DB37-333A-11C8A32690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F090DE-BEBB-A00B-BE27-B188B150D8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569826-FEDA-F305-C08E-D4FD5E744E22}"/>
              </a:ext>
            </a:extLst>
          </p:cNvPr>
          <p:cNvSpPr>
            <a:spLocks noGrp="1"/>
          </p:cNvSpPr>
          <p:nvPr>
            <p:ph type="dt" sz="half" idx="10"/>
          </p:nvPr>
        </p:nvSpPr>
        <p:spPr/>
        <p:txBody>
          <a:bodyPr/>
          <a:lstStyle/>
          <a:p>
            <a:fld id="{A9E44066-E1C1-4991-A4EB-C73274F074AB}" type="datetimeFigureOut">
              <a:rPr lang="en-US" smtClean="0"/>
              <a:t>6/15/2023</a:t>
            </a:fld>
            <a:endParaRPr lang="en-US"/>
          </a:p>
        </p:txBody>
      </p:sp>
      <p:sp>
        <p:nvSpPr>
          <p:cNvPr id="6" name="Footer Placeholder 5">
            <a:extLst>
              <a:ext uri="{FF2B5EF4-FFF2-40B4-BE49-F238E27FC236}">
                <a16:creationId xmlns:a16="http://schemas.microsoft.com/office/drawing/2014/main" id="{E9B5C58F-4380-D361-6CAC-496024ADF8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4DECF-A588-6E1B-5A5E-6AA6EB0D9F82}"/>
              </a:ext>
            </a:extLst>
          </p:cNvPr>
          <p:cNvSpPr>
            <a:spLocks noGrp="1"/>
          </p:cNvSpPr>
          <p:nvPr>
            <p:ph type="sldNum" sz="quarter" idx="12"/>
          </p:nvPr>
        </p:nvSpPr>
        <p:spPr/>
        <p:txBody>
          <a:bodyPr/>
          <a:lstStyle/>
          <a:p>
            <a:fld id="{B9D774E5-3C7F-4174-A4FC-7A56B96181FD}" type="slidenum">
              <a:rPr lang="en-US" smtClean="0"/>
              <a:t>‹#›</a:t>
            </a:fld>
            <a:endParaRPr lang="en-US"/>
          </a:p>
        </p:txBody>
      </p:sp>
    </p:spTree>
    <p:extLst>
      <p:ext uri="{BB962C8B-B14F-4D97-AF65-F5344CB8AC3E}">
        <p14:creationId xmlns:p14="http://schemas.microsoft.com/office/powerpoint/2010/main" val="3159146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D115-7360-4C8E-3839-B32991D83F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8A153D-D705-B835-8310-D13E69E700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8784A2-AF69-D2FE-E03E-B4DEC6626A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C4D0C9-E968-72B6-D9F2-9BC8AB85E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505B7B-E1E8-ED30-5AEF-C477F1F212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27537F-C031-C177-0BB4-F110E751C6AB}"/>
              </a:ext>
            </a:extLst>
          </p:cNvPr>
          <p:cNvSpPr>
            <a:spLocks noGrp="1"/>
          </p:cNvSpPr>
          <p:nvPr>
            <p:ph type="dt" sz="half" idx="10"/>
          </p:nvPr>
        </p:nvSpPr>
        <p:spPr/>
        <p:txBody>
          <a:bodyPr/>
          <a:lstStyle/>
          <a:p>
            <a:fld id="{A9E44066-E1C1-4991-A4EB-C73274F074AB}" type="datetimeFigureOut">
              <a:rPr lang="en-US" smtClean="0"/>
              <a:t>6/15/2023</a:t>
            </a:fld>
            <a:endParaRPr lang="en-US"/>
          </a:p>
        </p:txBody>
      </p:sp>
      <p:sp>
        <p:nvSpPr>
          <p:cNvPr id="8" name="Footer Placeholder 7">
            <a:extLst>
              <a:ext uri="{FF2B5EF4-FFF2-40B4-BE49-F238E27FC236}">
                <a16:creationId xmlns:a16="http://schemas.microsoft.com/office/drawing/2014/main" id="{E22774BC-2A16-85B9-6135-0FA5207D22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C95BE7-FB81-A781-134B-77C46611BD1A}"/>
              </a:ext>
            </a:extLst>
          </p:cNvPr>
          <p:cNvSpPr>
            <a:spLocks noGrp="1"/>
          </p:cNvSpPr>
          <p:nvPr>
            <p:ph type="sldNum" sz="quarter" idx="12"/>
          </p:nvPr>
        </p:nvSpPr>
        <p:spPr/>
        <p:txBody>
          <a:bodyPr/>
          <a:lstStyle/>
          <a:p>
            <a:fld id="{B9D774E5-3C7F-4174-A4FC-7A56B96181FD}" type="slidenum">
              <a:rPr lang="en-US" smtClean="0"/>
              <a:t>‹#›</a:t>
            </a:fld>
            <a:endParaRPr lang="en-US"/>
          </a:p>
        </p:txBody>
      </p:sp>
    </p:spTree>
    <p:extLst>
      <p:ext uri="{BB962C8B-B14F-4D97-AF65-F5344CB8AC3E}">
        <p14:creationId xmlns:p14="http://schemas.microsoft.com/office/powerpoint/2010/main" val="523972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8B56-0994-60F8-7607-B59057AD3E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E650C1-F13F-15E7-F166-9D9B285046E5}"/>
              </a:ext>
            </a:extLst>
          </p:cNvPr>
          <p:cNvSpPr>
            <a:spLocks noGrp="1"/>
          </p:cNvSpPr>
          <p:nvPr>
            <p:ph type="dt" sz="half" idx="10"/>
          </p:nvPr>
        </p:nvSpPr>
        <p:spPr/>
        <p:txBody>
          <a:bodyPr/>
          <a:lstStyle/>
          <a:p>
            <a:fld id="{A9E44066-E1C1-4991-A4EB-C73274F074AB}" type="datetimeFigureOut">
              <a:rPr lang="en-US" smtClean="0"/>
              <a:t>6/15/2023</a:t>
            </a:fld>
            <a:endParaRPr lang="en-US"/>
          </a:p>
        </p:txBody>
      </p:sp>
      <p:sp>
        <p:nvSpPr>
          <p:cNvPr id="4" name="Footer Placeholder 3">
            <a:extLst>
              <a:ext uri="{FF2B5EF4-FFF2-40B4-BE49-F238E27FC236}">
                <a16:creationId xmlns:a16="http://schemas.microsoft.com/office/drawing/2014/main" id="{BED96CD4-B2D7-504D-8594-0CFA3806AD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9D03E7-687F-4213-39B6-E5FE6F5BA0E9}"/>
              </a:ext>
            </a:extLst>
          </p:cNvPr>
          <p:cNvSpPr>
            <a:spLocks noGrp="1"/>
          </p:cNvSpPr>
          <p:nvPr>
            <p:ph type="sldNum" sz="quarter" idx="12"/>
          </p:nvPr>
        </p:nvSpPr>
        <p:spPr/>
        <p:txBody>
          <a:bodyPr/>
          <a:lstStyle/>
          <a:p>
            <a:fld id="{B9D774E5-3C7F-4174-A4FC-7A56B96181FD}" type="slidenum">
              <a:rPr lang="en-US" smtClean="0"/>
              <a:t>‹#›</a:t>
            </a:fld>
            <a:endParaRPr lang="en-US"/>
          </a:p>
        </p:txBody>
      </p:sp>
    </p:spTree>
    <p:extLst>
      <p:ext uri="{BB962C8B-B14F-4D97-AF65-F5344CB8AC3E}">
        <p14:creationId xmlns:p14="http://schemas.microsoft.com/office/powerpoint/2010/main" val="475797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B04873-5EF6-C182-EC15-7AFEA41D783F}"/>
              </a:ext>
            </a:extLst>
          </p:cNvPr>
          <p:cNvSpPr>
            <a:spLocks noGrp="1"/>
          </p:cNvSpPr>
          <p:nvPr>
            <p:ph type="dt" sz="half" idx="10"/>
          </p:nvPr>
        </p:nvSpPr>
        <p:spPr/>
        <p:txBody>
          <a:bodyPr/>
          <a:lstStyle/>
          <a:p>
            <a:fld id="{A9E44066-E1C1-4991-A4EB-C73274F074AB}" type="datetimeFigureOut">
              <a:rPr lang="en-US" smtClean="0"/>
              <a:t>6/15/2023</a:t>
            </a:fld>
            <a:endParaRPr lang="en-US"/>
          </a:p>
        </p:txBody>
      </p:sp>
      <p:sp>
        <p:nvSpPr>
          <p:cNvPr id="3" name="Footer Placeholder 2">
            <a:extLst>
              <a:ext uri="{FF2B5EF4-FFF2-40B4-BE49-F238E27FC236}">
                <a16:creationId xmlns:a16="http://schemas.microsoft.com/office/drawing/2014/main" id="{7CCF57AF-0971-0CEE-9B23-C42B8666FF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C4BEA5-5F00-2FE6-DD9B-E8C2005BB436}"/>
              </a:ext>
            </a:extLst>
          </p:cNvPr>
          <p:cNvSpPr>
            <a:spLocks noGrp="1"/>
          </p:cNvSpPr>
          <p:nvPr>
            <p:ph type="sldNum" sz="quarter" idx="12"/>
          </p:nvPr>
        </p:nvSpPr>
        <p:spPr/>
        <p:txBody>
          <a:bodyPr/>
          <a:lstStyle/>
          <a:p>
            <a:fld id="{B9D774E5-3C7F-4174-A4FC-7A56B96181FD}" type="slidenum">
              <a:rPr lang="en-US" smtClean="0"/>
              <a:t>‹#›</a:t>
            </a:fld>
            <a:endParaRPr lang="en-US"/>
          </a:p>
        </p:txBody>
      </p:sp>
    </p:spTree>
    <p:extLst>
      <p:ext uri="{BB962C8B-B14F-4D97-AF65-F5344CB8AC3E}">
        <p14:creationId xmlns:p14="http://schemas.microsoft.com/office/powerpoint/2010/main" val="2321532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3F1E0-7A9D-E27B-EF06-8ABD6B7F89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AB6052-8429-D014-697D-2D77B9B1F2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2644DB-BA56-383B-E108-47DBEDA5FB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52AD15-C7E2-D2F2-83CD-06BD10F0C3D7}"/>
              </a:ext>
            </a:extLst>
          </p:cNvPr>
          <p:cNvSpPr>
            <a:spLocks noGrp="1"/>
          </p:cNvSpPr>
          <p:nvPr>
            <p:ph type="dt" sz="half" idx="10"/>
          </p:nvPr>
        </p:nvSpPr>
        <p:spPr/>
        <p:txBody>
          <a:bodyPr/>
          <a:lstStyle/>
          <a:p>
            <a:fld id="{A9E44066-E1C1-4991-A4EB-C73274F074AB}" type="datetimeFigureOut">
              <a:rPr lang="en-US" smtClean="0"/>
              <a:t>6/15/2023</a:t>
            </a:fld>
            <a:endParaRPr lang="en-US"/>
          </a:p>
        </p:txBody>
      </p:sp>
      <p:sp>
        <p:nvSpPr>
          <p:cNvPr id="6" name="Footer Placeholder 5">
            <a:extLst>
              <a:ext uri="{FF2B5EF4-FFF2-40B4-BE49-F238E27FC236}">
                <a16:creationId xmlns:a16="http://schemas.microsoft.com/office/drawing/2014/main" id="{961DB4B0-C5CA-079E-CBD9-67D81350BE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BDE8-ECF7-9271-5464-45834D7C2ABE}"/>
              </a:ext>
            </a:extLst>
          </p:cNvPr>
          <p:cNvSpPr>
            <a:spLocks noGrp="1"/>
          </p:cNvSpPr>
          <p:nvPr>
            <p:ph type="sldNum" sz="quarter" idx="12"/>
          </p:nvPr>
        </p:nvSpPr>
        <p:spPr/>
        <p:txBody>
          <a:bodyPr/>
          <a:lstStyle/>
          <a:p>
            <a:fld id="{B9D774E5-3C7F-4174-A4FC-7A56B96181FD}" type="slidenum">
              <a:rPr lang="en-US" smtClean="0"/>
              <a:t>‹#›</a:t>
            </a:fld>
            <a:endParaRPr lang="en-US"/>
          </a:p>
        </p:txBody>
      </p:sp>
    </p:spTree>
    <p:extLst>
      <p:ext uri="{BB962C8B-B14F-4D97-AF65-F5344CB8AC3E}">
        <p14:creationId xmlns:p14="http://schemas.microsoft.com/office/powerpoint/2010/main" val="3080844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0D41-8700-1DA7-5A1C-150F2A855A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68146F-C439-468D-A434-E27EF5D3B5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8A07E1-70DE-B237-18D9-E47E479DA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1BCA47-7ECC-FECC-F7FD-D40927D2052E}"/>
              </a:ext>
            </a:extLst>
          </p:cNvPr>
          <p:cNvSpPr>
            <a:spLocks noGrp="1"/>
          </p:cNvSpPr>
          <p:nvPr>
            <p:ph type="dt" sz="half" idx="10"/>
          </p:nvPr>
        </p:nvSpPr>
        <p:spPr/>
        <p:txBody>
          <a:bodyPr/>
          <a:lstStyle/>
          <a:p>
            <a:fld id="{A9E44066-E1C1-4991-A4EB-C73274F074AB}" type="datetimeFigureOut">
              <a:rPr lang="en-US" smtClean="0"/>
              <a:t>6/15/2023</a:t>
            </a:fld>
            <a:endParaRPr lang="en-US"/>
          </a:p>
        </p:txBody>
      </p:sp>
      <p:sp>
        <p:nvSpPr>
          <p:cNvPr id="6" name="Footer Placeholder 5">
            <a:extLst>
              <a:ext uri="{FF2B5EF4-FFF2-40B4-BE49-F238E27FC236}">
                <a16:creationId xmlns:a16="http://schemas.microsoft.com/office/drawing/2014/main" id="{7C1A08BA-E885-B5C3-E260-69E6395D5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449508-EDC2-BB67-B467-F033C1F0BD51}"/>
              </a:ext>
            </a:extLst>
          </p:cNvPr>
          <p:cNvSpPr>
            <a:spLocks noGrp="1"/>
          </p:cNvSpPr>
          <p:nvPr>
            <p:ph type="sldNum" sz="quarter" idx="12"/>
          </p:nvPr>
        </p:nvSpPr>
        <p:spPr/>
        <p:txBody>
          <a:bodyPr/>
          <a:lstStyle/>
          <a:p>
            <a:fld id="{B9D774E5-3C7F-4174-A4FC-7A56B96181FD}" type="slidenum">
              <a:rPr lang="en-US" smtClean="0"/>
              <a:t>‹#›</a:t>
            </a:fld>
            <a:endParaRPr lang="en-US"/>
          </a:p>
        </p:txBody>
      </p:sp>
    </p:spTree>
    <p:extLst>
      <p:ext uri="{BB962C8B-B14F-4D97-AF65-F5344CB8AC3E}">
        <p14:creationId xmlns:p14="http://schemas.microsoft.com/office/powerpoint/2010/main" val="137246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5F8E33-78EF-D77C-7F5A-8560A4747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E0AEEE-F12F-61AE-A26D-8860C47A62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AE845-79C2-ED18-1E91-E04850BCFA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E44066-E1C1-4991-A4EB-C73274F074AB}" type="datetimeFigureOut">
              <a:rPr lang="en-US" smtClean="0"/>
              <a:t>6/15/2023</a:t>
            </a:fld>
            <a:endParaRPr lang="en-US"/>
          </a:p>
        </p:txBody>
      </p:sp>
      <p:sp>
        <p:nvSpPr>
          <p:cNvPr id="5" name="Footer Placeholder 4">
            <a:extLst>
              <a:ext uri="{FF2B5EF4-FFF2-40B4-BE49-F238E27FC236}">
                <a16:creationId xmlns:a16="http://schemas.microsoft.com/office/drawing/2014/main" id="{1CF1BF01-1FB0-62D9-BDF8-ADF5B526F6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2E0BCE-C038-E46D-7219-30039129DD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774E5-3C7F-4174-A4FC-7A56B96181FD}" type="slidenum">
              <a:rPr lang="en-US" smtClean="0"/>
              <a:t>‹#›</a:t>
            </a:fld>
            <a:endParaRPr lang="en-US"/>
          </a:p>
        </p:txBody>
      </p:sp>
    </p:spTree>
    <p:extLst>
      <p:ext uri="{BB962C8B-B14F-4D97-AF65-F5344CB8AC3E}">
        <p14:creationId xmlns:p14="http://schemas.microsoft.com/office/powerpoint/2010/main" val="3457768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r20.rs6.net/tn.jsp?f=001xV_7iAdlkpbDzxGb3oLAz5yzbGrCEIFnsh-GqwelUu2O53-UkcZ0KY_gOHZ1bfssuw0blLaCR6Yt5amRV6VMSeusHXdeHPsKT19GM614HlEw4nrGwNULTFpw2DDaQsTxSS8bPjYM4XWV6-nIbtKiKw==&amp;c=ej53cDD8B5tcxe7tDuRPh4YqsPU2kUf2cyXgvao4PnWHbE3j5QW6qw==&amp;ch=pm3kZYqjlFu8ZQhIEOvfHxUNbTtuRmhB6u1kw3ueA2GYb35n6mcwvw=="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msaldana@chcquotes.com" TargetMode="External"/><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mailto:tmosley@chcquotes.com"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4F32C8-3A0B-039C-F2CB-C7D6BC926978}"/>
              </a:ext>
            </a:extLst>
          </p:cNvPr>
          <p:cNvSpPr txBox="1"/>
          <p:nvPr/>
        </p:nvSpPr>
        <p:spPr>
          <a:xfrm>
            <a:off x="5227420" y="3263046"/>
            <a:ext cx="6096000" cy="2308324"/>
          </a:xfrm>
          <a:prstGeom prst="rect">
            <a:avLst/>
          </a:prstGeom>
          <a:noFill/>
        </p:spPr>
        <p:txBody>
          <a:bodyPr wrap="square">
            <a:spAutoFit/>
          </a:bodyPr>
          <a:lstStyle/>
          <a:p>
            <a:pPr algn="ctr"/>
            <a:r>
              <a:rPr lang="en-US" sz="2400" b="1" dirty="0">
                <a:solidFill>
                  <a:schemeClr val="accent1">
                    <a:lumMod val="75000"/>
                  </a:schemeClr>
                </a:solidFill>
                <a:latin typeface="Bahnschrift" panose="020B0502040204020203" pitchFamily="34" charset="0"/>
              </a:rPr>
              <a:t>JK Agent Sales Training Call</a:t>
            </a:r>
          </a:p>
          <a:p>
            <a:pPr algn="ctr"/>
            <a:endParaRPr lang="en-US" sz="2400" b="1" dirty="0">
              <a:solidFill>
                <a:schemeClr val="accent1">
                  <a:lumMod val="75000"/>
                </a:schemeClr>
              </a:solidFill>
              <a:latin typeface="Bahnschrift" panose="020B0502040204020203" pitchFamily="34" charset="0"/>
            </a:endParaRPr>
          </a:p>
          <a:p>
            <a:pPr algn="ctr"/>
            <a:r>
              <a:rPr lang="en-US" sz="2400" b="1" dirty="0">
                <a:solidFill>
                  <a:schemeClr val="accent1">
                    <a:lumMod val="75000"/>
                  </a:schemeClr>
                </a:solidFill>
                <a:latin typeface="Bahnschrift" panose="020B0502040204020203" pitchFamily="34" charset="0"/>
              </a:rPr>
              <a:t>Thursday, June 15, 2023</a:t>
            </a:r>
          </a:p>
          <a:p>
            <a:pPr algn="ctr"/>
            <a:r>
              <a:rPr lang="en-US" sz="2400" b="1" dirty="0">
                <a:solidFill>
                  <a:schemeClr val="accent1">
                    <a:lumMod val="75000"/>
                  </a:schemeClr>
                </a:solidFill>
                <a:latin typeface="Bahnschrift" panose="020B0502040204020203" pitchFamily="34" charset="0"/>
              </a:rPr>
              <a:t>1 PM CST</a:t>
            </a:r>
          </a:p>
          <a:p>
            <a:pPr algn="ctr"/>
            <a:r>
              <a:rPr lang="en-US" sz="2400" b="1" dirty="0">
                <a:solidFill>
                  <a:schemeClr val="accent1">
                    <a:lumMod val="75000"/>
                  </a:schemeClr>
                </a:solidFill>
                <a:latin typeface="Bahnschrift" panose="020B0502040204020203" pitchFamily="34" charset="0"/>
              </a:rPr>
              <a:t>Zoom Meeting Link: https://zoom.us/j/3738421209</a:t>
            </a:r>
          </a:p>
        </p:txBody>
      </p:sp>
      <p:pic>
        <p:nvPicPr>
          <p:cNvPr id="3" name="Picture 2">
            <a:extLst>
              <a:ext uri="{FF2B5EF4-FFF2-40B4-BE49-F238E27FC236}">
                <a16:creationId xmlns:a16="http://schemas.microsoft.com/office/drawing/2014/main" id="{02514865-B14B-21A9-4700-26A8DF84B40B}"/>
              </a:ext>
            </a:extLst>
          </p:cNvPr>
          <p:cNvPicPr>
            <a:picLocks noChangeAspect="1"/>
          </p:cNvPicPr>
          <p:nvPr/>
        </p:nvPicPr>
        <p:blipFill>
          <a:blip r:embed="rId3">
            <a:alphaModFix amt="63000"/>
          </a:blip>
          <a:stretch>
            <a:fillRect/>
          </a:stretch>
        </p:blipFill>
        <p:spPr>
          <a:xfrm>
            <a:off x="6416040" y="643609"/>
            <a:ext cx="3718761" cy="1991494"/>
          </a:xfrm>
          <a:prstGeom prst="rect">
            <a:avLst/>
          </a:prstGeom>
          <a:effectLst>
            <a:glow rad="127000">
              <a:schemeClr val="accent5"/>
            </a:glow>
          </a:effectLst>
        </p:spPr>
      </p:pic>
    </p:spTree>
    <p:extLst>
      <p:ext uri="{BB962C8B-B14F-4D97-AF65-F5344CB8AC3E}">
        <p14:creationId xmlns:p14="http://schemas.microsoft.com/office/powerpoint/2010/main" val="73174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979AE4-95F1-A75C-EF1D-2ABD6E750E4D}"/>
              </a:ext>
            </a:extLst>
          </p:cNvPr>
          <p:cNvPicPr>
            <a:picLocks noChangeAspect="1"/>
          </p:cNvPicPr>
          <p:nvPr/>
        </p:nvPicPr>
        <p:blipFill>
          <a:blip r:embed="rId2"/>
          <a:stretch>
            <a:fillRect/>
          </a:stretch>
        </p:blipFill>
        <p:spPr>
          <a:xfrm>
            <a:off x="279143" y="2391203"/>
            <a:ext cx="5221625" cy="2075595"/>
          </a:xfrm>
          <a:prstGeom prst="rect">
            <a:avLst/>
          </a:prstGeom>
        </p:spPr>
      </p:pic>
      <p:sp>
        <p:nvSpPr>
          <p:cNvPr id="3" name="TextBox 2">
            <a:extLst>
              <a:ext uri="{FF2B5EF4-FFF2-40B4-BE49-F238E27FC236}">
                <a16:creationId xmlns:a16="http://schemas.microsoft.com/office/drawing/2014/main" id="{72D70465-3718-9B89-99B3-419E0598EF9F}"/>
              </a:ext>
            </a:extLst>
          </p:cNvPr>
          <p:cNvSpPr txBox="1"/>
          <p:nvPr/>
        </p:nvSpPr>
        <p:spPr>
          <a:xfrm>
            <a:off x="5893190" y="57944"/>
            <a:ext cx="6165460" cy="6605746"/>
          </a:xfrm>
          <a:prstGeom prst="rect">
            <a:avLst/>
          </a:prstGeom>
        </p:spPr>
        <p:txBody>
          <a:bodyPr vert="horz" lIns="91440" tIns="45720" rIns="91440" bIns="45720" rtlCol="0" anchor="t">
            <a:noAutofit/>
          </a:bodyPr>
          <a:lstStyle/>
          <a:p>
            <a:pPr>
              <a:lnSpc>
                <a:spcPct val="90000"/>
              </a:lnSpc>
              <a:spcAft>
                <a:spcPts val="600"/>
              </a:spcAft>
            </a:pPr>
            <a:r>
              <a:rPr lang="en-US" sz="1400" dirty="0">
                <a:solidFill>
                  <a:schemeClr val="tx1">
                    <a:alpha val="80000"/>
                  </a:schemeClr>
                </a:solidFill>
              </a:rPr>
              <a:t>Allstate &amp; HST have Finalized a Deal with Walmart</a:t>
            </a:r>
          </a:p>
          <a:p>
            <a:pPr>
              <a:lnSpc>
                <a:spcPct val="90000"/>
              </a:lnSpc>
              <a:spcAft>
                <a:spcPts val="600"/>
              </a:spcAft>
            </a:pPr>
            <a:r>
              <a:rPr lang="en-US" sz="1400" dirty="0">
                <a:solidFill>
                  <a:schemeClr val="tx1">
                    <a:alpha val="80000"/>
                  </a:schemeClr>
                </a:solidFill>
              </a:rPr>
              <a:t>Healthcare Solutions Team &amp; Allstate Health Solutions have worked on a deal with Walmart to have access to 4,000+ of their store locations to help shoppers with their health insurance needs.</a:t>
            </a:r>
          </a:p>
          <a:p>
            <a:pPr>
              <a:lnSpc>
                <a:spcPct val="90000"/>
              </a:lnSpc>
              <a:spcAft>
                <a:spcPts val="600"/>
              </a:spcAft>
            </a:pPr>
            <a:endParaRPr lang="en-US" sz="1400" dirty="0">
              <a:solidFill>
                <a:schemeClr val="tx1">
                  <a:alpha val="80000"/>
                </a:schemeClr>
              </a:solidFill>
            </a:endParaRPr>
          </a:p>
          <a:p>
            <a:pPr>
              <a:lnSpc>
                <a:spcPct val="90000"/>
              </a:lnSpc>
              <a:spcAft>
                <a:spcPts val="600"/>
              </a:spcAft>
            </a:pPr>
            <a:r>
              <a:rPr lang="en-US" sz="1400" dirty="0">
                <a:solidFill>
                  <a:schemeClr val="tx1">
                    <a:alpha val="80000"/>
                  </a:schemeClr>
                </a:solidFill>
              </a:rPr>
              <a:t>Walmart has decided to give HST an exclusive first pick of stores they want to get into.</a:t>
            </a:r>
          </a:p>
          <a:p>
            <a:pPr>
              <a:lnSpc>
                <a:spcPct val="90000"/>
              </a:lnSpc>
              <a:spcAft>
                <a:spcPts val="600"/>
              </a:spcAft>
            </a:pPr>
            <a:r>
              <a:rPr lang="en-US" sz="1400" dirty="0">
                <a:solidFill>
                  <a:schemeClr val="tx1">
                    <a:alpha val="80000"/>
                  </a:schemeClr>
                </a:solidFill>
              </a:rPr>
              <a:t>We will have the ability to talk to live customers, in the store, and help sell their health insurance, this is a great opportunity to help build your Book of Business.</a:t>
            </a:r>
          </a:p>
          <a:p>
            <a:pPr>
              <a:lnSpc>
                <a:spcPct val="90000"/>
              </a:lnSpc>
              <a:spcAft>
                <a:spcPts val="600"/>
              </a:spcAft>
            </a:pPr>
            <a:endParaRPr lang="en-US" sz="1400" dirty="0">
              <a:solidFill>
                <a:schemeClr val="tx1">
                  <a:alpha val="80000"/>
                </a:schemeClr>
              </a:solidFill>
            </a:endParaRPr>
          </a:p>
          <a:p>
            <a:pPr algn="ctr">
              <a:lnSpc>
                <a:spcPct val="90000"/>
              </a:lnSpc>
              <a:spcAft>
                <a:spcPts val="600"/>
              </a:spcAft>
            </a:pPr>
            <a:r>
              <a:rPr lang="en-US" sz="1400" b="1" dirty="0">
                <a:solidFill>
                  <a:schemeClr val="tx1">
                    <a:alpha val="80000"/>
                  </a:schemeClr>
                </a:solidFill>
              </a:rPr>
              <a:t>REQUIREMENTS</a:t>
            </a:r>
            <a:endParaRPr lang="en-US" sz="1400" dirty="0">
              <a:solidFill>
                <a:schemeClr val="tx1">
                  <a:alpha val="80000"/>
                </a:schemeClr>
              </a:solidFill>
            </a:endParaRPr>
          </a:p>
          <a:p>
            <a:pPr algn="ctr">
              <a:lnSpc>
                <a:spcPct val="90000"/>
              </a:lnSpc>
              <a:spcAft>
                <a:spcPts val="600"/>
              </a:spcAft>
            </a:pPr>
            <a:r>
              <a:rPr lang="en-US" sz="1400" dirty="0">
                <a:solidFill>
                  <a:schemeClr val="tx1">
                    <a:alpha val="80000"/>
                  </a:schemeClr>
                </a:solidFill>
              </a:rPr>
              <a:t>The requirements for selling in Walmart stores will be as follows:</a:t>
            </a:r>
          </a:p>
          <a:p>
            <a:pPr algn="ctr">
              <a:lnSpc>
                <a:spcPct val="90000"/>
              </a:lnSpc>
              <a:spcAft>
                <a:spcPts val="600"/>
              </a:spcAft>
            </a:pPr>
            <a:endParaRPr lang="en-US" sz="1400" dirty="0">
              <a:solidFill>
                <a:schemeClr val="tx1">
                  <a:alpha val="80000"/>
                </a:schemeClr>
              </a:solidFill>
            </a:endParaRPr>
          </a:p>
          <a:p>
            <a:pPr algn="ctr">
              <a:lnSpc>
                <a:spcPct val="90000"/>
              </a:lnSpc>
              <a:spcAft>
                <a:spcPts val="600"/>
              </a:spcAft>
            </a:pPr>
            <a:r>
              <a:rPr lang="en-US" sz="1400" dirty="0">
                <a:solidFill>
                  <a:schemeClr val="tx1">
                    <a:alpha val="80000"/>
                  </a:schemeClr>
                </a:solidFill>
              </a:rPr>
              <a:t>Must Dedicate 3 days per week for 20 Hours per week,</a:t>
            </a:r>
          </a:p>
          <a:p>
            <a:pPr algn="ctr">
              <a:lnSpc>
                <a:spcPct val="90000"/>
              </a:lnSpc>
              <a:spcAft>
                <a:spcPts val="600"/>
              </a:spcAft>
            </a:pPr>
            <a:r>
              <a:rPr lang="en-US" sz="1400" dirty="0">
                <a:solidFill>
                  <a:schemeClr val="tx1">
                    <a:alpha val="80000"/>
                  </a:schemeClr>
                </a:solidFill>
              </a:rPr>
              <a:t>Uphold Ethical Sales Standards</a:t>
            </a:r>
          </a:p>
          <a:p>
            <a:pPr algn="ctr">
              <a:lnSpc>
                <a:spcPct val="90000"/>
              </a:lnSpc>
              <a:spcAft>
                <a:spcPts val="600"/>
              </a:spcAft>
            </a:pPr>
            <a:r>
              <a:rPr lang="en-US" sz="1400" dirty="0">
                <a:solidFill>
                  <a:schemeClr val="tx1">
                    <a:alpha val="80000"/>
                  </a:schemeClr>
                </a:solidFill>
              </a:rPr>
              <a:t>Must Lead with ACA Products when Applicable</a:t>
            </a:r>
          </a:p>
          <a:p>
            <a:pPr algn="ctr">
              <a:lnSpc>
                <a:spcPct val="90000"/>
              </a:lnSpc>
              <a:spcAft>
                <a:spcPts val="600"/>
              </a:spcAft>
            </a:pPr>
            <a:r>
              <a:rPr lang="en-US" sz="1400" dirty="0">
                <a:solidFill>
                  <a:schemeClr val="tx1">
                    <a:alpha val="80000"/>
                  </a:schemeClr>
                </a:solidFill>
              </a:rPr>
              <a:t>ACA Carrier Contracts MUST be with HST</a:t>
            </a:r>
          </a:p>
          <a:p>
            <a:pPr algn="ctr">
              <a:lnSpc>
                <a:spcPct val="90000"/>
              </a:lnSpc>
              <a:spcAft>
                <a:spcPts val="600"/>
              </a:spcAft>
            </a:pPr>
            <a:r>
              <a:rPr lang="en-US" sz="1400" dirty="0">
                <a:solidFill>
                  <a:schemeClr val="tx1">
                    <a:alpha val="80000"/>
                  </a:schemeClr>
                </a:solidFill>
              </a:rPr>
              <a:t>Supplements CAN ONLY be through Allstate Health Solutions</a:t>
            </a:r>
          </a:p>
          <a:p>
            <a:pPr algn="ctr">
              <a:lnSpc>
                <a:spcPct val="90000"/>
              </a:lnSpc>
              <a:spcAft>
                <a:spcPts val="600"/>
              </a:spcAft>
            </a:pPr>
            <a:r>
              <a:rPr lang="en-US" sz="1400" dirty="0">
                <a:solidFill>
                  <a:schemeClr val="tx1">
                    <a:alpha val="80000"/>
                  </a:schemeClr>
                </a:solidFill>
              </a:rPr>
              <a:t>Must Join Welcome Webinar</a:t>
            </a:r>
          </a:p>
          <a:p>
            <a:pPr algn="ctr">
              <a:lnSpc>
                <a:spcPct val="90000"/>
              </a:lnSpc>
              <a:spcAft>
                <a:spcPts val="600"/>
              </a:spcAft>
            </a:pPr>
            <a:r>
              <a:rPr lang="en-US" sz="1400" dirty="0">
                <a:solidFill>
                  <a:schemeClr val="tx1">
                    <a:alpha val="80000"/>
                  </a:schemeClr>
                </a:solidFill>
              </a:rPr>
              <a:t>Must Complete Training Program</a:t>
            </a:r>
          </a:p>
          <a:p>
            <a:pPr>
              <a:lnSpc>
                <a:spcPct val="90000"/>
              </a:lnSpc>
              <a:spcAft>
                <a:spcPts val="600"/>
              </a:spcAft>
            </a:pPr>
            <a:endParaRPr lang="en-US" sz="1400" dirty="0">
              <a:solidFill>
                <a:schemeClr val="tx1">
                  <a:alpha val="80000"/>
                </a:schemeClr>
              </a:solidFill>
            </a:endParaRPr>
          </a:p>
          <a:p>
            <a:pPr>
              <a:lnSpc>
                <a:spcPct val="90000"/>
              </a:lnSpc>
              <a:spcAft>
                <a:spcPts val="600"/>
              </a:spcAft>
            </a:pPr>
            <a:r>
              <a:rPr lang="en-US" sz="1400" dirty="0">
                <a:solidFill>
                  <a:schemeClr val="tx1">
                    <a:alpha val="80000"/>
                  </a:schemeClr>
                </a:solidFill>
              </a:rPr>
              <a:t>Allstate + Walmart Training</a:t>
            </a:r>
          </a:p>
          <a:p>
            <a:pPr>
              <a:lnSpc>
                <a:spcPct val="90000"/>
              </a:lnSpc>
              <a:spcAft>
                <a:spcPts val="600"/>
              </a:spcAft>
            </a:pPr>
            <a:r>
              <a:rPr lang="en-US" sz="1400" dirty="0">
                <a:solidFill>
                  <a:schemeClr val="tx1">
                    <a:alpha val="80000"/>
                  </a:schemeClr>
                </a:solidFill>
              </a:rPr>
              <a:t>One of the requirements is that each agent who agrees to consult at a given store must go through a short training. This training will revolve around: products, carriers, sales tactics, Walmart's history, and Walmart requirements and/or SOPs.</a:t>
            </a: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94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E5F671E-391F-6FC7-2845-19BD690AFDBF}"/>
              </a:ext>
            </a:extLst>
          </p:cNvPr>
          <p:cNvGraphicFramePr>
            <a:graphicFrameLocks noGrp="1"/>
          </p:cNvGraphicFramePr>
          <p:nvPr>
            <p:extLst>
              <p:ext uri="{D42A27DB-BD31-4B8C-83A1-F6EECF244321}">
                <p14:modId xmlns:p14="http://schemas.microsoft.com/office/powerpoint/2010/main" val="1203527998"/>
              </p:ext>
            </p:extLst>
          </p:nvPr>
        </p:nvGraphicFramePr>
        <p:xfrm>
          <a:off x="3195637" y="52626"/>
          <a:ext cx="5800725" cy="739140"/>
        </p:xfrm>
        <a:graphic>
          <a:graphicData uri="http://schemas.openxmlformats.org/drawingml/2006/table">
            <a:tbl>
              <a:tblPr/>
              <a:tblGrid>
                <a:gridCol w="5800725">
                  <a:extLst>
                    <a:ext uri="{9D8B030D-6E8A-4147-A177-3AD203B41FA5}">
                      <a16:colId xmlns:a16="http://schemas.microsoft.com/office/drawing/2014/main" val="2050598209"/>
                    </a:ext>
                  </a:extLst>
                </a:gridCol>
              </a:tblGrid>
              <a:tr h="0">
                <a:tc>
                  <a:txBody>
                    <a:bodyPr/>
                    <a:lstStyle/>
                    <a:p>
                      <a:endParaRPr lang="en-US"/>
                    </a:p>
                  </a:txBody>
                  <a:tcPr marL="0" marR="0" marT="0" marB="0">
                    <a:lnL w="9525" cap="flat" cmpd="sng" algn="ctr">
                      <a:solidFill>
                        <a:srgbClr val="CCCCCC"/>
                      </a:solidFill>
                      <a:prstDash val="solid"/>
                      <a:round/>
                      <a:headEnd type="none" w="med" len="med"/>
                      <a:tailEnd type="none" w="med" len="med"/>
                    </a:lnL>
                    <a:lnR>
                      <a:noFill/>
                    </a:lnR>
                    <a:lnT>
                      <a:noFill/>
                    </a:lnT>
                    <a:lnB>
                      <a:noFill/>
                    </a:lnB>
                    <a:solidFill>
                      <a:srgbClr val="0B70BE"/>
                    </a:solidFill>
                  </a:tcPr>
                </a:tc>
                <a:extLst>
                  <a:ext uri="{0D108BD9-81ED-4DB2-BD59-A6C34878D82A}">
                    <a16:rowId xmlns:a16="http://schemas.microsoft.com/office/drawing/2014/main" val="3140393588"/>
                  </a:ext>
                </a:extLst>
              </a:tr>
              <a:tr h="0">
                <a:tc>
                  <a:txBody>
                    <a:bodyPr/>
                    <a:lstStyle/>
                    <a:p>
                      <a:pPr algn="ctr"/>
                      <a:r>
                        <a:rPr lang="en-US" dirty="0">
                          <a:solidFill>
                            <a:srgbClr val="FFFFFF"/>
                          </a:solidFill>
                          <a:effectLst/>
                          <a:latin typeface="Arial" panose="020B0604020202020204" pitchFamily="34" charset="0"/>
                        </a:rPr>
                        <a:t>Please Be Diligent</a:t>
                      </a:r>
                      <a:endParaRPr lang="en-US" dirty="0">
                        <a:solidFill>
                          <a:srgbClr val="403F42"/>
                        </a:solidFill>
                        <a:effectLst/>
                        <a:latin typeface="Arial" panose="020B0604020202020204" pitchFamily="34" charset="0"/>
                      </a:endParaRPr>
                    </a:p>
                  </a:txBody>
                  <a:tcPr marL="190500" marR="190500" marT="95250" marB="95250">
                    <a:lnL w="9525" cap="flat" cmpd="sng" algn="ctr">
                      <a:solidFill>
                        <a:srgbClr val="CCCCCC"/>
                      </a:solidFill>
                      <a:prstDash val="solid"/>
                      <a:round/>
                      <a:headEnd type="none" w="med" len="med"/>
                      <a:tailEnd type="none" w="med" len="med"/>
                    </a:lnL>
                    <a:lnR>
                      <a:noFill/>
                    </a:lnR>
                    <a:lnT>
                      <a:noFill/>
                    </a:lnT>
                    <a:lnB>
                      <a:noFill/>
                    </a:lnB>
                    <a:solidFill>
                      <a:srgbClr val="0B70BE"/>
                    </a:solidFill>
                  </a:tcPr>
                </a:tc>
                <a:extLst>
                  <a:ext uri="{0D108BD9-81ED-4DB2-BD59-A6C34878D82A}">
                    <a16:rowId xmlns:a16="http://schemas.microsoft.com/office/drawing/2014/main" val="1881473282"/>
                  </a:ext>
                </a:extLst>
              </a:tr>
            </a:tbl>
          </a:graphicData>
        </a:graphic>
      </p:graphicFrame>
      <p:graphicFrame>
        <p:nvGraphicFramePr>
          <p:cNvPr id="3" name="Table 2">
            <a:extLst>
              <a:ext uri="{FF2B5EF4-FFF2-40B4-BE49-F238E27FC236}">
                <a16:creationId xmlns:a16="http://schemas.microsoft.com/office/drawing/2014/main" id="{A8191FE4-273D-E2F0-1E35-A799EBA8409F}"/>
              </a:ext>
            </a:extLst>
          </p:cNvPr>
          <p:cNvGraphicFramePr>
            <a:graphicFrameLocks noGrp="1"/>
          </p:cNvGraphicFramePr>
          <p:nvPr>
            <p:extLst>
              <p:ext uri="{D42A27DB-BD31-4B8C-83A1-F6EECF244321}">
                <p14:modId xmlns:p14="http://schemas.microsoft.com/office/powerpoint/2010/main" val="3250571169"/>
              </p:ext>
            </p:extLst>
          </p:nvPr>
        </p:nvGraphicFramePr>
        <p:xfrm>
          <a:off x="2639027" y="838066"/>
          <a:ext cx="7482913" cy="4291431"/>
        </p:xfrm>
        <a:graphic>
          <a:graphicData uri="http://schemas.openxmlformats.org/drawingml/2006/table">
            <a:tbl>
              <a:tblPr/>
              <a:tblGrid>
                <a:gridCol w="7482913">
                  <a:extLst>
                    <a:ext uri="{9D8B030D-6E8A-4147-A177-3AD203B41FA5}">
                      <a16:colId xmlns:a16="http://schemas.microsoft.com/office/drawing/2014/main" val="2178536138"/>
                    </a:ext>
                  </a:extLst>
                </a:gridCol>
              </a:tblGrid>
              <a:tr h="120009">
                <a:tc>
                  <a:txBody>
                    <a:bodyPr/>
                    <a:lstStyle/>
                    <a:p>
                      <a:endParaRPr lang="en-US" sz="800"/>
                    </a:p>
                  </a:txBody>
                  <a:tcPr marL="0" marR="0" marT="0" marB="0">
                    <a:lnL w="9525" cap="flat" cmpd="sng" algn="ctr">
                      <a:solidFill>
                        <a:srgbClr val="CCCCCC"/>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263746590"/>
                  </a:ext>
                </a:extLst>
              </a:tr>
              <a:tr h="4169511">
                <a:tc>
                  <a:txBody>
                    <a:bodyPr/>
                    <a:lstStyle/>
                    <a:p>
                      <a:pPr algn="l"/>
                      <a:r>
                        <a:rPr lang="en-US" sz="1200" dirty="0">
                          <a:solidFill>
                            <a:srgbClr val="1A191A"/>
                          </a:solidFill>
                          <a:effectLst/>
                          <a:latin typeface="Roboto" panose="02000000000000000000" pitchFamily="2" charset="0"/>
                        </a:rPr>
                        <a:t>Agents,</a:t>
                      </a:r>
                      <a:endParaRPr lang="en-US" sz="1200" dirty="0">
                        <a:solidFill>
                          <a:srgbClr val="403F42"/>
                        </a:solidFill>
                        <a:effectLst/>
                        <a:latin typeface="Arial" panose="020B0604020202020204" pitchFamily="34" charset="0"/>
                      </a:endParaRPr>
                    </a:p>
                    <a:p>
                      <a:pPr algn="l"/>
                      <a:br>
                        <a:rPr lang="en-US" sz="1200" dirty="0">
                          <a:solidFill>
                            <a:srgbClr val="403F42"/>
                          </a:solidFill>
                          <a:effectLst/>
                          <a:latin typeface="Arial" panose="020B0604020202020204" pitchFamily="34" charset="0"/>
                        </a:rPr>
                      </a:br>
                      <a:endParaRPr lang="en-US" sz="1200" dirty="0">
                        <a:solidFill>
                          <a:srgbClr val="403F42"/>
                        </a:solidFill>
                        <a:effectLst/>
                        <a:latin typeface="Arial" panose="020B0604020202020204" pitchFamily="34" charset="0"/>
                      </a:endParaRPr>
                    </a:p>
                    <a:p>
                      <a:pPr algn="l"/>
                      <a:r>
                        <a:rPr lang="en-US" sz="1200" dirty="0">
                          <a:solidFill>
                            <a:srgbClr val="403F42"/>
                          </a:solidFill>
                          <a:effectLst/>
                          <a:latin typeface="Arial" panose="020B0604020202020204" pitchFamily="34" charset="0"/>
                        </a:rPr>
                        <a:t>As we roll through another year, we want to keep sending constant reminders to be hyper-diligent when clicking on emails. Due to the hack of Rackspace, hackers have our entire company list of email addresses and it will take a concerted effort to make sure we do not get hacked again.</a:t>
                      </a:r>
                    </a:p>
                    <a:p>
                      <a:pPr algn="l"/>
                      <a:br>
                        <a:rPr lang="en-US" sz="1200" dirty="0">
                          <a:solidFill>
                            <a:srgbClr val="403F42"/>
                          </a:solidFill>
                          <a:effectLst/>
                          <a:latin typeface="Arial" panose="020B0604020202020204" pitchFamily="34" charset="0"/>
                        </a:rPr>
                      </a:br>
                      <a:endParaRPr lang="en-US" sz="1200" dirty="0">
                        <a:solidFill>
                          <a:srgbClr val="403F42"/>
                        </a:solidFill>
                        <a:effectLst/>
                        <a:latin typeface="Arial" panose="020B0604020202020204" pitchFamily="34" charset="0"/>
                      </a:endParaRPr>
                    </a:p>
                    <a:p>
                      <a:pPr algn="l">
                        <a:buFont typeface="Arial" panose="020B0604020202020204" pitchFamily="34" charset="0"/>
                        <a:buChar char="•"/>
                      </a:pPr>
                      <a:r>
                        <a:rPr lang="en-US" sz="1200" dirty="0">
                          <a:solidFill>
                            <a:srgbClr val="403F42"/>
                          </a:solidFill>
                          <a:effectLst/>
                          <a:latin typeface="Arial" panose="020B0604020202020204" pitchFamily="34" charset="0"/>
                        </a:rPr>
                        <a:t>Moving forward, please mark ANY email from "Rackspace" as junk. This will help our server understand that these emails and anything from Rackspace are spam and to delete it before they ever make it to your inbox.</a:t>
                      </a:r>
                    </a:p>
                    <a:p>
                      <a:pPr algn="l"/>
                      <a:br>
                        <a:rPr lang="en-US" sz="1200" dirty="0">
                          <a:solidFill>
                            <a:srgbClr val="403F42"/>
                          </a:solidFill>
                          <a:effectLst/>
                          <a:latin typeface="Arial" panose="020B0604020202020204" pitchFamily="34" charset="0"/>
                        </a:rPr>
                      </a:br>
                      <a:endParaRPr lang="en-US" sz="1200" dirty="0">
                        <a:solidFill>
                          <a:srgbClr val="403F42"/>
                        </a:solidFill>
                        <a:effectLst/>
                        <a:latin typeface="Arial" panose="020B0604020202020204" pitchFamily="34" charset="0"/>
                      </a:endParaRPr>
                    </a:p>
                    <a:p>
                      <a:pPr algn="l">
                        <a:buFont typeface="Arial" panose="020B0604020202020204" pitchFamily="34" charset="0"/>
                        <a:buChar char="•"/>
                      </a:pPr>
                      <a:r>
                        <a:rPr lang="en-US" sz="1200" dirty="0">
                          <a:solidFill>
                            <a:srgbClr val="403F42"/>
                          </a:solidFill>
                          <a:effectLst/>
                          <a:latin typeface="Arial" panose="020B0604020202020204" pitchFamily="34" charset="0"/>
                        </a:rPr>
                        <a:t>Please READ the email address that suspicious emails are coming from. This does not mean the name given, but the actual email address. In a recent spam email, the name was listed as </a:t>
                      </a:r>
                      <a:r>
                        <a:rPr lang="en-US" sz="1200" b="1" dirty="0">
                          <a:solidFill>
                            <a:srgbClr val="403F42"/>
                          </a:solidFill>
                          <a:effectLst/>
                          <a:latin typeface="Arial" panose="020B0604020202020204" pitchFamily="34" charset="0"/>
                        </a:rPr>
                        <a:t>Rackspace Online Service</a:t>
                      </a:r>
                      <a:r>
                        <a:rPr lang="en-US" sz="1200" dirty="0">
                          <a:solidFill>
                            <a:srgbClr val="403F42"/>
                          </a:solidFill>
                          <a:effectLst/>
                          <a:latin typeface="Arial" panose="020B0604020202020204" pitchFamily="34" charset="0"/>
                        </a:rPr>
                        <a:t> but it was from </a:t>
                      </a:r>
                      <a:r>
                        <a:rPr lang="en-US" sz="1200" b="1" dirty="0">
                          <a:solidFill>
                            <a:srgbClr val="403F42"/>
                          </a:solidFill>
                          <a:effectLst/>
                          <a:latin typeface="Arial" panose="020B0604020202020204" pitchFamily="34" charset="0"/>
                        </a:rPr>
                        <a:t>marcia@4hplumbing.com. </a:t>
                      </a:r>
                      <a:r>
                        <a:rPr lang="en-US" sz="1200" b="0" dirty="0">
                          <a:solidFill>
                            <a:srgbClr val="403F42"/>
                          </a:solidFill>
                          <a:effectLst/>
                          <a:latin typeface="Arial" panose="020B0604020202020204" pitchFamily="34" charset="0"/>
                        </a:rPr>
                        <a:t>This is a common trick from hackers as a whole. If you do not see the email address when viewing emails, its here: </a:t>
                      </a:r>
                      <a:r>
                        <a:rPr lang="en-US" sz="1200" b="1" u="sng" dirty="0">
                          <a:solidFill>
                            <a:srgbClr val="0000E9"/>
                          </a:solidFill>
                          <a:effectLst/>
                          <a:latin typeface="Arial" panose="020B0604020202020204" pitchFamily="34" charset="0"/>
                        </a:rPr>
                        <a:t>Settings&gt;Preferences&gt;Displaying Messages&gt;Show email address with display name</a:t>
                      </a:r>
                      <a:endParaRPr lang="en-US" sz="1200" dirty="0">
                        <a:solidFill>
                          <a:srgbClr val="403F42"/>
                        </a:solidFill>
                        <a:effectLst/>
                        <a:latin typeface="Arial" panose="020B0604020202020204" pitchFamily="34" charset="0"/>
                      </a:endParaRPr>
                    </a:p>
                    <a:p>
                      <a:pPr algn="l"/>
                      <a:br>
                        <a:rPr lang="en-US" sz="1200" dirty="0">
                          <a:solidFill>
                            <a:srgbClr val="403F42"/>
                          </a:solidFill>
                          <a:effectLst/>
                          <a:latin typeface="Arial" panose="020B0604020202020204" pitchFamily="34" charset="0"/>
                        </a:rPr>
                      </a:br>
                      <a:endParaRPr lang="en-US" sz="1200" dirty="0">
                        <a:solidFill>
                          <a:srgbClr val="403F42"/>
                        </a:solidFill>
                        <a:effectLst/>
                        <a:latin typeface="Arial" panose="020B0604020202020204" pitchFamily="34" charset="0"/>
                      </a:endParaRPr>
                    </a:p>
                    <a:p>
                      <a:pPr algn="l">
                        <a:buFont typeface="Arial" panose="020B0604020202020204" pitchFamily="34" charset="0"/>
                        <a:buChar char="•"/>
                      </a:pPr>
                      <a:r>
                        <a:rPr lang="en-US" sz="1200" dirty="0">
                          <a:solidFill>
                            <a:srgbClr val="403F42"/>
                          </a:solidFill>
                          <a:effectLst/>
                          <a:latin typeface="Arial" panose="020B0604020202020204" pitchFamily="34" charset="0"/>
                        </a:rPr>
                        <a:t>Your Password will never "expire" or need to be "confirmed." Our hosting provider will not cut off your password at a given point. Hackers are trying to have you enter to your username and password so they can get into your account.</a:t>
                      </a:r>
                    </a:p>
                  </a:txBody>
                  <a:tcPr marL="80165" marR="80165" marT="40082" marB="40082">
                    <a:lnL w="9525" cap="flat" cmpd="sng" algn="ctr">
                      <a:solidFill>
                        <a:srgbClr val="CCCCCC"/>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13915741"/>
                  </a:ext>
                </a:extLst>
              </a:tr>
            </a:tbl>
          </a:graphicData>
        </a:graphic>
      </p:graphicFrame>
      <p:pic>
        <p:nvPicPr>
          <p:cNvPr id="4" name="Picture 3">
            <a:extLst>
              <a:ext uri="{FF2B5EF4-FFF2-40B4-BE49-F238E27FC236}">
                <a16:creationId xmlns:a16="http://schemas.microsoft.com/office/drawing/2014/main" id="{BB55755A-66AA-1CA3-274E-2CCEC7C79B2C}"/>
              </a:ext>
            </a:extLst>
          </p:cNvPr>
          <p:cNvPicPr>
            <a:picLocks noChangeAspect="1"/>
          </p:cNvPicPr>
          <p:nvPr/>
        </p:nvPicPr>
        <p:blipFill>
          <a:blip r:embed="rId2"/>
          <a:stretch>
            <a:fillRect/>
          </a:stretch>
        </p:blipFill>
        <p:spPr>
          <a:xfrm>
            <a:off x="5063923" y="5391276"/>
            <a:ext cx="2633120" cy="1257315"/>
          </a:xfrm>
          <a:prstGeom prst="rect">
            <a:avLst/>
          </a:prstGeom>
        </p:spPr>
      </p:pic>
      <p:sp>
        <p:nvSpPr>
          <p:cNvPr id="7" name="TextBox 6">
            <a:extLst>
              <a:ext uri="{FF2B5EF4-FFF2-40B4-BE49-F238E27FC236}">
                <a16:creationId xmlns:a16="http://schemas.microsoft.com/office/drawing/2014/main" id="{B8292FB5-15E4-AE0D-11FD-01104613BCE9}"/>
              </a:ext>
            </a:extLst>
          </p:cNvPr>
          <p:cNvSpPr txBox="1"/>
          <p:nvPr/>
        </p:nvSpPr>
        <p:spPr>
          <a:xfrm>
            <a:off x="229408" y="2782669"/>
            <a:ext cx="3162378" cy="646331"/>
          </a:xfrm>
          <a:prstGeom prst="rect">
            <a:avLst/>
          </a:prstGeom>
          <a:noFill/>
        </p:spPr>
        <p:txBody>
          <a:bodyPr wrap="square">
            <a:spAutoFit/>
          </a:bodyPr>
          <a:lstStyle/>
          <a:p>
            <a:r>
              <a:rPr lang="en-US" b="1" dirty="0">
                <a:solidFill>
                  <a:srgbClr val="FF0000"/>
                </a:solidFill>
              </a:rPr>
              <a:t>Watch Out for Scams &amp; Hackers</a:t>
            </a:r>
          </a:p>
        </p:txBody>
      </p:sp>
    </p:spTree>
    <p:extLst>
      <p:ext uri="{BB962C8B-B14F-4D97-AF65-F5344CB8AC3E}">
        <p14:creationId xmlns:p14="http://schemas.microsoft.com/office/powerpoint/2010/main" val="271800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62AD6B-613A-A0F2-A721-88D66FFC495A}"/>
              </a:ext>
            </a:extLst>
          </p:cNvPr>
          <p:cNvPicPr>
            <a:picLocks noChangeAspect="1"/>
          </p:cNvPicPr>
          <p:nvPr/>
        </p:nvPicPr>
        <p:blipFill>
          <a:blip r:embed="rId2"/>
          <a:stretch>
            <a:fillRect/>
          </a:stretch>
        </p:blipFill>
        <p:spPr>
          <a:xfrm>
            <a:off x="2371061" y="4264928"/>
            <a:ext cx="8506046" cy="1993919"/>
          </a:xfrm>
          <a:prstGeom prst="rect">
            <a:avLst/>
          </a:prstGeom>
        </p:spPr>
      </p:pic>
      <p:pic>
        <p:nvPicPr>
          <p:cNvPr id="3074" name="Picture 2">
            <a:extLst>
              <a:ext uri="{FF2B5EF4-FFF2-40B4-BE49-F238E27FC236}">
                <a16:creationId xmlns:a16="http://schemas.microsoft.com/office/drawing/2014/main" id="{EE1F2A2C-D6F6-7305-D23B-92E1C0DC2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513" y="2389188"/>
            <a:ext cx="47625" cy="95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1978C8D-571A-D3E8-67BD-FED911F5DBD6}"/>
              </a:ext>
            </a:extLst>
          </p:cNvPr>
          <p:cNvSpPr txBox="1"/>
          <p:nvPr/>
        </p:nvSpPr>
        <p:spPr>
          <a:xfrm>
            <a:off x="4628541" y="3429000"/>
            <a:ext cx="2934918" cy="646331"/>
          </a:xfrm>
          <a:prstGeom prst="rect">
            <a:avLst/>
          </a:prstGeom>
          <a:noFill/>
        </p:spPr>
        <p:txBody>
          <a:bodyPr wrap="square">
            <a:spAutoFit/>
          </a:bodyPr>
          <a:lstStyle/>
          <a:p>
            <a:pPr algn="r"/>
            <a:r>
              <a:rPr lang="en-US" b="1" i="0" dirty="0">
                <a:solidFill>
                  <a:srgbClr val="FFFFFF"/>
                </a:solidFill>
                <a:effectLst/>
                <a:latin typeface="Arial" panose="020B0604020202020204" pitchFamily="34" charset="0"/>
              </a:rPr>
              <a:t>June 2023, Issue 7</a:t>
            </a:r>
            <a:endParaRPr lang="en-US" b="0" i="0" dirty="0">
              <a:solidFill>
                <a:srgbClr val="303132"/>
              </a:solidFill>
              <a:effectLst/>
              <a:latin typeface="Arial" panose="020B0604020202020204" pitchFamily="34" charset="0"/>
            </a:endParaRPr>
          </a:p>
          <a:p>
            <a:pPr algn="ctr"/>
            <a:r>
              <a:rPr lang="en-US" b="1" i="0" u="sng" dirty="0">
                <a:solidFill>
                  <a:srgbClr val="0066CC"/>
                </a:solidFill>
                <a:effectLst/>
                <a:latin typeface="Arial" panose="020B0604020202020204" pitchFamily="34" charset="0"/>
                <a:hlinkClick r:id="rId4" tooltip="This external link will open in a new window"/>
              </a:rPr>
              <a:t>View as Webpage</a:t>
            </a:r>
            <a:endParaRPr lang="en-US" b="0" i="0" dirty="0">
              <a:solidFill>
                <a:srgbClr val="303132"/>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3D29838E-5AEF-64D4-61BD-351A6DF07602}"/>
              </a:ext>
            </a:extLst>
          </p:cNvPr>
          <p:cNvPicPr>
            <a:picLocks noChangeAspect="1"/>
          </p:cNvPicPr>
          <p:nvPr/>
        </p:nvPicPr>
        <p:blipFill>
          <a:blip r:embed="rId5"/>
          <a:stretch>
            <a:fillRect/>
          </a:stretch>
        </p:blipFill>
        <p:spPr>
          <a:xfrm>
            <a:off x="992729" y="313316"/>
            <a:ext cx="3377477" cy="1219306"/>
          </a:xfrm>
          <a:prstGeom prst="rect">
            <a:avLst/>
          </a:prstGeom>
        </p:spPr>
      </p:pic>
      <p:sp>
        <p:nvSpPr>
          <p:cNvPr id="14" name="TextBox 13">
            <a:extLst>
              <a:ext uri="{FF2B5EF4-FFF2-40B4-BE49-F238E27FC236}">
                <a16:creationId xmlns:a16="http://schemas.microsoft.com/office/drawing/2014/main" id="{6D945DD0-9BD2-3104-763D-636F6E41D1EA}"/>
              </a:ext>
            </a:extLst>
          </p:cNvPr>
          <p:cNvSpPr txBox="1"/>
          <p:nvPr/>
        </p:nvSpPr>
        <p:spPr>
          <a:xfrm>
            <a:off x="4773576" y="1546959"/>
            <a:ext cx="2378148" cy="369332"/>
          </a:xfrm>
          <a:prstGeom prst="rect">
            <a:avLst/>
          </a:prstGeom>
          <a:noFill/>
        </p:spPr>
        <p:txBody>
          <a:bodyPr wrap="square">
            <a:spAutoFit/>
          </a:bodyPr>
          <a:lstStyle/>
          <a:p>
            <a:pPr algn="ctr"/>
            <a:r>
              <a:rPr lang="en-US" dirty="0"/>
              <a:t>June 2023, Issue 7</a:t>
            </a:r>
          </a:p>
        </p:txBody>
      </p:sp>
      <p:pic>
        <p:nvPicPr>
          <p:cNvPr id="15" name="Picture 14">
            <a:extLst>
              <a:ext uri="{FF2B5EF4-FFF2-40B4-BE49-F238E27FC236}">
                <a16:creationId xmlns:a16="http://schemas.microsoft.com/office/drawing/2014/main" id="{870F0F9F-AFFE-FAF6-3F6C-79399B3C7AE5}"/>
              </a:ext>
            </a:extLst>
          </p:cNvPr>
          <p:cNvPicPr>
            <a:picLocks noChangeAspect="1"/>
          </p:cNvPicPr>
          <p:nvPr/>
        </p:nvPicPr>
        <p:blipFill>
          <a:blip r:embed="rId6"/>
          <a:stretch>
            <a:fillRect/>
          </a:stretch>
        </p:blipFill>
        <p:spPr>
          <a:xfrm>
            <a:off x="4481513" y="1916291"/>
            <a:ext cx="2962275" cy="1543050"/>
          </a:xfrm>
          <a:prstGeom prst="rect">
            <a:avLst/>
          </a:prstGeom>
        </p:spPr>
      </p:pic>
    </p:spTree>
    <p:extLst>
      <p:ext uri="{BB962C8B-B14F-4D97-AF65-F5344CB8AC3E}">
        <p14:creationId xmlns:p14="http://schemas.microsoft.com/office/powerpoint/2010/main" val="2051425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80AF7D-F3E9-4098-845A-48B3971D8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716893-2B0F-1BB3-91A5-3AD8841CA97B}"/>
              </a:ext>
            </a:extLst>
          </p:cNvPr>
          <p:cNvSpPr>
            <a:spLocks noGrp="1"/>
          </p:cNvSpPr>
          <p:nvPr>
            <p:ph type="title"/>
          </p:nvPr>
        </p:nvSpPr>
        <p:spPr>
          <a:xfrm>
            <a:off x="273463" y="3395658"/>
            <a:ext cx="4997935" cy="896112"/>
          </a:xfrm>
        </p:spPr>
        <p:txBody>
          <a:bodyPr vert="horz" lIns="91440" tIns="45720" rIns="91440" bIns="45720" rtlCol="0" anchor="b">
            <a:normAutofit/>
          </a:bodyPr>
          <a:lstStyle/>
          <a:p>
            <a:r>
              <a:rPr lang="en-US" sz="4800" dirty="0"/>
              <a:t>CHC LEAD CREDITS</a:t>
            </a:r>
          </a:p>
        </p:txBody>
      </p:sp>
      <p:sp>
        <p:nvSpPr>
          <p:cNvPr id="30" name="Rectangle 11">
            <a:extLst>
              <a:ext uri="{FF2B5EF4-FFF2-40B4-BE49-F238E27FC236}">
                <a16:creationId xmlns:a16="http://schemas.microsoft.com/office/drawing/2014/main" id="{8EA2E5B2-7E46-41D7-993E-1472B65ED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356"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284843D-2AEC-0664-6EF0-8865AF7D18CB}"/>
              </a:ext>
            </a:extLst>
          </p:cNvPr>
          <p:cNvPicPr>
            <a:picLocks noChangeAspect="1"/>
          </p:cNvPicPr>
          <p:nvPr/>
        </p:nvPicPr>
        <p:blipFill>
          <a:blip r:embed="rId2"/>
          <a:stretch>
            <a:fillRect/>
          </a:stretch>
        </p:blipFill>
        <p:spPr>
          <a:xfrm>
            <a:off x="6250329" y="303618"/>
            <a:ext cx="4745619" cy="3321670"/>
          </a:xfrm>
          <a:prstGeom prst="rect">
            <a:avLst/>
          </a:prstGeom>
        </p:spPr>
      </p:pic>
      <p:sp>
        <p:nvSpPr>
          <p:cNvPr id="31" name="Rectangle 13">
            <a:extLst>
              <a:ext uri="{FF2B5EF4-FFF2-40B4-BE49-F238E27FC236}">
                <a16:creationId xmlns:a16="http://schemas.microsoft.com/office/drawing/2014/main" id="{789E161B-D345-4E9F-985D-649330815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464"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6368F5B-C44F-72BA-BA1D-383D78E5426C}"/>
              </a:ext>
            </a:extLst>
          </p:cNvPr>
          <p:cNvPicPr>
            <a:picLocks noChangeAspect="1"/>
          </p:cNvPicPr>
          <p:nvPr/>
        </p:nvPicPr>
        <p:blipFill>
          <a:blip r:embed="rId3"/>
          <a:stretch>
            <a:fillRect/>
          </a:stretch>
        </p:blipFill>
        <p:spPr>
          <a:xfrm>
            <a:off x="5275189" y="3875220"/>
            <a:ext cx="3145381" cy="2679161"/>
          </a:xfrm>
          <a:prstGeom prst="rect">
            <a:avLst/>
          </a:prstGeom>
        </p:spPr>
      </p:pic>
      <p:pic>
        <p:nvPicPr>
          <p:cNvPr id="4" name="Picture 3">
            <a:extLst>
              <a:ext uri="{FF2B5EF4-FFF2-40B4-BE49-F238E27FC236}">
                <a16:creationId xmlns:a16="http://schemas.microsoft.com/office/drawing/2014/main" id="{C6A1B698-1806-EBD9-E596-646AB6C412ED}"/>
              </a:ext>
            </a:extLst>
          </p:cNvPr>
          <p:cNvPicPr>
            <a:picLocks noChangeAspect="1"/>
          </p:cNvPicPr>
          <p:nvPr/>
        </p:nvPicPr>
        <p:blipFill>
          <a:blip r:embed="rId4"/>
          <a:stretch>
            <a:fillRect/>
          </a:stretch>
        </p:blipFill>
        <p:spPr>
          <a:xfrm>
            <a:off x="8662562" y="3873052"/>
            <a:ext cx="3145380" cy="2679161"/>
          </a:xfrm>
          <a:prstGeom prst="rect">
            <a:avLst/>
          </a:prstGeom>
        </p:spPr>
      </p:pic>
      <p:pic>
        <p:nvPicPr>
          <p:cNvPr id="6" name="Picture 5">
            <a:extLst>
              <a:ext uri="{FF2B5EF4-FFF2-40B4-BE49-F238E27FC236}">
                <a16:creationId xmlns:a16="http://schemas.microsoft.com/office/drawing/2014/main" id="{42F76848-71F0-FBDA-F1BD-E11609C45A3C}"/>
              </a:ext>
            </a:extLst>
          </p:cNvPr>
          <p:cNvPicPr>
            <a:picLocks noChangeAspect="1"/>
          </p:cNvPicPr>
          <p:nvPr/>
        </p:nvPicPr>
        <p:blipFill>
          <a:blip r:embed="rId5"/>
          <a:stretch>
            <a:fillRect/>
          </a:stretch>
        </p:blipFill>
        <p:spPr>
          <a:xfrm>
            <a:off x="273463" y="771988"/>
            <a:ext cx="4633362" cy="2481287"/>
          </a:xfrm>
          <a:prstGeom prst="rect">
            <a:avLst/>
          </a:prstGeom>
        </p:spPr>
      </p:pic>
    </p:spTree>
    <p:extLst>
      <p:ext uri="{BB962C8B-B14F-4D97-AF65-F5344CB8AC3E}">
        <p14:creationId xmlns:p14="http://schemas.microsoft.com/office/powerpoint/2010/main" val="3218133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CD183D-4BFF-1393-8470-E9029D7B9903}"/>
              </a:ext>
            </a:extLst>
          </p:cNvPr>
          <p:cNvPicPr>
            <a:picLocks noChangeAspect="1"/>
          </p:cNvPicPr>
          <p:nvPr/>
        </p:nvPicPr>
        <p:blipFill>
          <a:blip r:embed="rId2"/>
          <a:stretch>
            <a:fillRect/>
          </a:stretch>
        </p:blipFill>
        <p:spPr>
          <a:xfrm>
            <a:off x="3501653" y="1366329"/>
            <a:ext cx="5188688" cy="1885741"/>
          </a:xfrm>
          <a:prstGeom prst="rect">
            <a:avLst/>
          </a:prstGeom>
        </p:spPr>
      </p:pic>
      <p:sp>
        <p:nvSpPr>
          <p:cNvPr id="6" name="Rectangle 5">
            <a:extLst>
              <a:ext uri="{FF2B5EF4-FFF2-40B4-BE49-F238E27FC236}">
                <a16:creationId xmlns:a16="http://schemas.microsoft.com/office/drawing/2014/main" id="{38B138FE-401C-075F-E67A-479F82B7394D}"/>
              </a:ext>
            </a:extLst>
          </p:cNvPr>
          <p:cNvSpPr/>
          <p:nvPr/>
        </p:nvSpPr>
        <p:spPr>
          <a:xfrm>
            <a:off x="8265133" y="3698638"/>
            <a:ext cx="2764283"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Plum Life</a:t>
            </a:r>
          </a:p>
        </p:txBody>
      </p:sp>
      <p:sp>
        <p:nvSpPr>
          <p:cNvPr id="8" name="Rectangle 7">
            <a:extLst>
              <a:ext uri="{FF2B5EF4-FFF2-40B4-BE49-F238E27FC236}">
                <a16:creationId xmlns:a16="http://schemas.microsoft.com/office/drawing/2014/main" id="{D1DEB796-5A73-2B85-90B8-F2E061EBA2FD}"/>
              </a:ext>
            </a:extLst>
          </p:cNvPr>
          <p:cNvSpPr/>
          <p:nvPr/>
        </p:nvSpPr>
        <p:spPr>
          <a:xfrm>
            <a:off x="2161951" y="5221436"/>
            <a:ext cx="7868093" cy="923330"/>
          </a:xfrm>
          <a:prstGeom prst="rect">
            <a:avLst/>
          </a:prstGeom>
          <a:noFill/>
        </p:spPr>
        <p:txBody>
          <a:bodyPr wrap="square" lIns="91440" tIns="45720" rIns="91440" bIns="45720">
            <a:spAutoFit/>
          </a:bodyPr>
          <a:lstStyle/>
          <a:p>
            <a:pPr algn="ctr"/>
            <a:r>
              <a:rPr lang="en-US" sz="5400" b="0" cap="none" spc="0" dirty="0">
                <a:ln w="0"/>
                <a:solidFill>
                  <a:srgbClr val="009999"/>
                </a:solidFill>
                <a:effectLst>
                  <a:reflection blurRad="6350" stA="53000" endA="300" endPos="35500" dir="5400000" sy="-90000" algn="bl" rotWithShape="0"/>
                </a:effectLst>
              </a:rPr>
              <a:t>CHC ACA Contracting</a:t>
            </a:r>
          </a:p>
        </p:txBody>
      </p:sp>
      <p:sp>
        <p:nvSpPr>
          <p:cNvPr id="10" name="Rectangle 9">
            <a:extLst>
              <a:ext uri="{FF2B5EF4-FFF2-40B4-BE49-F238E27FC236}">
                <a16:creationId xmlns:a16="http://schemas.microsoft.com/office/drawing/2014/main" id="{AF54FCBD-A47E-3888-CBC7-A89C36CB4F4B}"/>
              </a:ext>
            </a:extLst>
          </p:cNvPr>
          <p:cNvSpPr/>
          <p:nvPr/>
        </p:nvSpPr>
        <p:spPr>
          <a:xfrm>
            <a:off x="369689" y="3698638"/>
            <a:ext cx="4978286"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reflection blurRad="6350" stA="53000" endA="300" endPos="35500" dir="5400000" sy="-90000" algn="bl" rotWithShape="0"/>
                </a:effectLst>
              </a:rPr>
              <a:t>America's Choice</a:t>
            </a:r>
          </a:p>
        </p:txBody>
      </p:sp>
      <p:pic>
        <p:nvPicPr>
          <p:cNvPr id="11" name="Picture 10">
            <a:extLst>
              <a:ext uri="{FF2B5EF4-FFF2-40B4-BE49-F238E27FC236}">
                <a16:creationId xmlns:a16="http://schemas.microsoft.com/office/drawing/2014/main" id="{04852F3C-7714-3F02-7B99-2E7986DFBE78}"/>
              </a:ext>
            </a:extLst>
          </p:cNvPr>
          <p:cNvPicPr>
            <a:picLocks noChangeAspect="1"/>
          </p:cNvPicPr>
          <p:nvPr/>
        </p:nvPicPr>
        <p:blipFill>
          <a:blip r:embed="rId3"/>
          <a:stretch>
            <a:fillRect/>
          </a:stretch>
        </p:blipFill>
        <p:spPr>
          <a:xfrm>
            <a:off x="83399" y="92923"/>
            <a:ext cx="2562225" cy="1781175"/>
          </a:xfrm>
          <a:prstGeom prst="rect">
            <a:avLst/>
          </a:prstGeom>
        </p:spPr>
      </p:pic>
      <p:pic>
        <p:nvPicPr>
          <p:cNvPr id="12" name="Picture 11">
            <a:extLst>
              <a:ext uri="{FF2B5EF4-FFF2-40B4-BE49-F238E27FC236}">
                <a16:creationId xmlns:a16="http://schemas.microsoft.com/office/drawing/2014/main" id="{51140784-86FA-81E9-FF03-EF2E2727235D}"/>
              </a:ext>
            </a:extLst>
          </p:cNvPr>
          <p:cNvPicPr>
            <a:picLocks noChangeAspect="1"/>
          </p:cNvPicPr>
          <p:nvPr/>
        </p:nvPicPr>
        <p:blipFill>
          <a:blip r:embed="rId4"/>
          <a:stretch>
            <a:fillRect/>
          </a:stretch>
        </p:blipFill>
        <p:spPr>
          <a:xfrm>
            <a:off x="9548059" y="44451"/>
            <a:ext cx="2560542" cy="1780186"/>
          </a:xfrm>
          <a:prstGeom prst="rect">
            <a:avLst/>
          </a:prstGeom>
        </p:spPr>
      </p:pic>
    </p:spTree>
    <p:extLst>
      <p:ext uri="{BB962C8B-B14F-4D97-AF65-F5344CB8AC3E}">
        <p14:creationId xmlns:p14="http://schemas.microsoft.com/office/powerpoint/2010/main" val="1387996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yellow and red text on a blue background&#10;&#10;Description automatically generated with medium confidence">
            <a:extLst>
              <a:ext uri="{FF2B5EF4-FFF2-40B4-BE49-F238E27FC236}">
                <a16:creationId xmlns:a16="http://schemas.microsoft.com/office/drawing/2014/main" id="{DB836DDB-77C0-2D8C-3C74-182BE532DE05}"/>
              </a:ext>
            </a:extLst>
          </p:cNvPr>
          <p:cNvPicPr>
            <a:picLocks noChangeAspect="1"/>
          </p:cNvPicPr>
          <p:nvPr/>
        </p:nvPicPr>
        <p:blipFill>
          <a:blip r:embed="rId2"/>
          <a:stretch>
            <a:fillRect/>
          </a:stretch>
        </p:blipFill>
        <p:spPr>
          <a:xfrm>
            <a:off x="939542" y="321734"/>
            <a:ext cx="4462084" cy="2905170"/>
          </a:xfrm>
          <a:prstGeom prst="rect">
            <a:avLst/>
          </a:prstGeom>
        </p:spPr>
      </p:pic>
      <p:pic>
        <p:nvPicPr>
          <p:cNvPr id="5" name="Picture 4">
            <a:extLst>
              <a:ext uri="{FF2B5EF4-FFF2-40B4-BE49-F238E27FC236}">
                <a16:creationId xmlns:a16="http://schemas.microsoft.com/office/drawing/2014/main" id="{609ED802-1427-3624-EF08-07053518424C}"/>
              </a:ext>
            </a:extLst>
          </p:cNvPr>
          <p:cNvPicPr>
            <a:picLocks noChangeAspect="1"/>
          </p:cNvPicPr>
          <p:nvPr/>
        </p:nvPicPr>
        <p:blipFill>
          <a:blip r:embed="rId3"/>
          <a:stretch>
            <a:fillRect/>
          </a:stretch>
        </p:blipFill>
        <p:spPr>
          <a:xfrm>
            <a:off x="457201" y="3654685"/>
            <a:ext cx="5426764" cy="2713382"/>
          </a:xfrm>
          <a:prstGeom prst="rect">
            <a:avLst/>
          </a:prstGeom>
        </p:spPr>
      </p:pic>
      <p:sp>
        <p:nvSpPr>
          <p:cNvPr id="13" name="Rectangle 12">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unglasses on the edge of a pool&#10;&#10;Description automatically generated with low confidence">
            <a:extLst>
              <a:ext uri="{FF2B5EF4-FFF2-40B4-BE49-F238E27FC236}">
                <a16:creationId xmlns:a16="http://schemas.microsoft.com/office/drawing/2014/main" id="{D16431B1-91C6-ECB9-8FC5-4B0EF7C8BF87}"/>
              </a:ext>
            </a:extLst>
          </p:cNvPr>
          <p:cNvPicPr>
            <a:picLocks noChangeAspect="1"/>
          </p:cNvPicPr>
          <p:nvPr/>
        </p:nvPicPr>
        <p:blipFill rotWithShape="1">
          <a:blip r:embed="rId4"/>
          <a:srcRect l="2190" r="3563"/>
          <a:stretch/>
        </p:blipFill>
        <p:spPr>
          <a:xfrm>
            <a:off x="6811788" y="321734"/>
            <a:ext cx="4419255" cy="6069922"/>
          </a:xfrm>
          <a:prstGeom prst="rect">
            <a:avLst/>
          </a:prstGeom>
        </p:spPr>
      </p:pic>
    </p:spTree>
    <p:extLst>
      <p:ext uri="{BB962C8B-B14F-4D97-AF65-F5344CB8AC3E}">
        <p14:creationId xmlns:p14="http://schemas.microsoft.com/office/powerpoint/2010/main" val="932527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134F-AA61-1E8A-D269-27E8B615C0D8}"/>
              </a:ext>
            </a:extLst>
          </p:cNvPr>
          <p:cNvSpPr>
            <a:spLocks noGrp="1"/>
          </p:cNvSpPr>
          <p:nvPr>
            <p:ph type="title"/>
          </p:nvPr>
        </p:nvSpPr>
        <p:spPr>
          <a:xfrm>
            <a:off x="2212222" y="157225"/>
            <a:ext cx="7407425" cy="622763"/>
          </a:xfrm>
        </p:spPr>
        <p:txBody>
          <a:bodyPr>
            <a:normAutofit fontScale="90000"/>
          </a:bodyPr>
          <a:lstStyle/>
          <a:p>
            <a:pPr algn="ctr"/>
            <a:r>
              <a:rPr lang="en-US" dirty="0">
                <a:latin typeface="Bell MT" panose="02020503060305020303" pitchFamily="18" charset="0"/>
              </a:rPr>
              <a:t>2023 2</a:t>
            </a:r>
            <a:r>
              <a:rPr lang="en-US" baseline="30000" dirty="0">
                <a:latin typeface="Bell MT" panose="02020503060305020303" pitchFamily="18" charset="0"/>
              </a:rPr>
              <a:t>nd</a:t>
            </a:r>
            <a:r>
              <a:rPr lang="en-US" dirty="0">
                <a:latin typeface="Bell MT" panose="02020503060305020303" pitchFamily="18" charset="0"/>
              </a:rPr>
              <a:t> Quarter Allstate Bonus</a:t>
            </a:r>
          </a:p>
        </p:txBody>
      </p:sp>
      <p:pic>
        <p:nvPicPr>
          <p:cNvPr id="5" name="Picture 4">
            <a:extLst>
              <a:ext uri="{FF2B5EF4-FFF2-40B4-BE49-F238E27FC236}">
                <a16:creationId xmlns:a16="http://schemas.microsoft.com/office/drawing/2014/main" id="{AABC9A9F-FDF6-C9EC-72E5-9BBB0BF87DFB}"/>
              </a:ext>
            </a:extLst>
          </p:cNvPr>
          <p:cNvPicPr>
            <a:picLocks noChangeAspect="1"/>
          </p:cNvPicPr>
          <p:nvPr/>
        </p:nvPicPr>
        <p:blipFill>
          <a:blip r:embed="rId2"/>
          <a:stretch>
            <a:fillRect/>
          </a:stretch>
        </p:blipFill>
        <p:spPr>
          <a:xfrm>
            <a:off x="192506" y="117127"/>
            <a:ext cx="1965916" cy="1094020"/>
          </a:xfrm>
          <a:prstGeom prst="rect">
            <a:avLst/>
          </a:prstGeom>
        </p:spPr>
      </p:pic>
      <p:pic>
        <p:nvPicPr>
          <p:cNvPr id="6" name="Picture 5">
            <a:extLst>
              <a:ext uri="{FF2B5EF4-FFF2-40B4-BE49-F238E27FC236}">
                <a16:creationId xmlns:a16="http://schemas.microsoft.com/office/drawing/2014/main" id="{612976CE-F088-C295-15D2-EAAA6C925379}"/>
              </a:ext>
            </a:extLst>
          </p:cNvPr>
          <p:cNvPicPr>
            <a:picLocks noChangeAspect="1"/>
          </p:cNvPicPr>
          <p:nvPr/>
        </p:nvPicPr>
        <p:blipFill>
          <a:blip r:embed="rId3"/>
          <a:stretch>
            <a:fillRect/>
          </a:stretch>
        </p:blipFill>
        <p:spPr>
          <a:xfrm>
            <a:off x="9610884" y="128388"/>
            <a:ext cx="2388610" cy="1094020"/>
          </a:xfrm>
          <a:prstGeom prst="rect">
            <a:avLst/>
          </a:prstGeom>
        </p:spPr>
      </p:pic>
      <p:sp>
        <p:nvSpPr>
          <p:cNvPr id="8" name="TextBox 7">
            <a:extLst>
              <a:ext uri="{FF2B5EF4-FFF2-40B4-BE49-F238E27FC236}">
                <a16:creationId xmlns:a16="http://schemas.microsoft.com/office/drawing/2014/main" id="{5A4103D2-5A01-7DBE-74FF-3654B756A188}"/>
              </a:ext>
            </a:extLst>
          </p:cNvPr>
          <p:cNvSpPr txBox="1"/>
          <p:nvPr/>
        </p:nvSpPr>
        <p:spPr>
          <a:xfrm>
            <a:off x="2843070" y="669051"/>
            <a:ext cx="608316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masis MT Pro Black" panose="02040A04050005020304" pitchFamily="18" charset="0"/>
                <a:ea typeface="+mn-ea"/>
                <a:cs typeface="Aharoni" panose="02010803020104030203" pitchFamily="2" charset="-79"/>
              </a:rPr>
              <a:t>Q2 Sales Goal 10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masis MT Pro Black" panose="02040A04050005020304" pitchFamily="18" charset="0"/>
                <a:ea typeface="+mn-ea"/>
                <a:cs typeface="Aharoni" panose="02010803020104030203" pitchFamily="2" charset="-79"/>
              </a:rPr>
              <a:t>$10,000 Total Bonus Payout</a:t>
            </a:r>
          </a:p>
        </p:txBody>
      </p:sp>
      <p:sp>
        <p:nvSpPr>
          <p:cNvPr id="18" name="TextBox 17">
            <a:extLst>
              <a:ext uri="{FF2B5EF4-FFF2-40B4-BE49-F238E27FC236}">
                <a16:creationId xmlns:a16="http://schemas.microsoft.com/office/drawing/2014/main" id="{FE9AF2DD-4FF5-43D0-8906-AE6F5EC0C5EA}"/>
              </a:ext>
            </a:extLst>
          </p:cNvPr>
          <p:cNvSpPr txBox="1"/>
          <p:nvPr/>
        </p:nvSpPr>
        <p:spPr>
          <a:xfrm>
            <a:off x="1793507" y="6117577"/>
            <a:ext cx="951938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*Bonus will be split by the top 12 agents based on weighted % of business that each agent produced.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**Drawing will be held if the $10 Million goal is met.  Top 12 Agents are not eligible for the $2000 Second Chance Drawing.  Bonus will be paid at the end of July 2023.</a:t>
            </a:r>
          </a:p>
        </p:txBody>
      </p:sp>
      <p:pic>
        <p:nvPicPr>
          <p:cNvPr id="21" name="Picture 20">
            <a:extLst>
              <a:ext uri="{FF2B5EF4-FFF2-40B4-BE49-F238E27FC236}">
                <a16:creationId xmlns:a16="http://schemas.microsoft.com/office/drawing/2014/main" id="{AC485A51-2E0A-7612-64AD-C45FBFA5AF20}"/>
              </a:ext>
            </a:extLst>
          </p:cNvPr>
          <p:cNvPicPr>
            <a:picLocks noChangeAspect="1"/>
          </p:cNvPicPr>
          <p:nvPr/>
        </p:nvPicPr>
        <p:blipFill>
          <a:blip r:embed="rId4"/>
          <a:stretch>
            <a:fillRect/>
          </a:stretch>
        </p:blipFill>
        <p:spPr>
          <a:xfrm>
            <a:off x="4039509" y="1934000"/>
            <a:ext cx="3752850" cy="1219200"/>
          </a:xfrm>
          <a:prstGeom prst="rect">
            <a:avLst/>
          </a:prstGeom>
        </p:spPr>
      </p:pic>
      <p:sp>
        <p:nvSpPr>
          <p:cNvPr id="23" name="TextBox 22">
            <a:extLst>
              <a:ext uri="{FF2B5EF4-FFF2-40B4-BE49-F238E27FC236}">
                <a16:creationId xmlns:a16="http://schemas.microsoft.com/office/drawing/2014/main" id="{1E39521B-ABF8-9902-A93F-4B745440AD14}"/>
              </a:ext>
            </a:extLst>
          </p:cNvPr>
          <p:cNvSpPr txBox="1"/>
          <p:nvPr/>
        </p:nvSpPr>
        <p:spPr>
          <a:xfrm>
            <a:off x="3193801" y="3573631"/>
            <a:ext cx="5732435" cy="20313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For every 10 paid applications, agents will receive an entry for one of 2 $1000 drawings.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If the 20% Goal is not attained: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Top 2 Agents will receive $500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Second Chance Drawing will take place.</a:t>
            </a:r>
          </a:p>
        </p:txBody>
      </p:sp>
      <p:pic>
        <p:nvPicPr>
          <p:cNvPr id="24" name="Picture 23">
            <a:extLst>
              <a:ext uri="{FF2B5EF4-FFF2-40B4-BE49-F238E27FC236}">
                <a16:creationId xmlns:a16="http://schemas.microsoft.com/office/drawing/2014/main" id="{95C75EFB-3C60-2396-BF8D-777B204FB46A}"/>
              </a:ext>
            </a:extLst>
          </p:cNvPr>
          <p:cNvPicPr>
            <a:picLocks noChangeAspect="1"/>
          </p:cNvPicPr>
          <p:nvPr/>
        </p:nvPicPr>
        <p:blipFill>
          <a:blip r:embed="rId3"/>
          <a:stretch>
            <a:fillRect/>
          </a:stretch>
        </p:blipFill>
        <p:spPr>
          <a:xfrm>
            <a:off x="9610884" y="131526"/>
            <a:ext cx="2388610" cy="1094020"/>
          </a:xfrm>
          <a:prstGeom prst="rect">
            <a:avLst/>
          </a:prstGeom>
        </p:spPr>
      </p:pic>
      <p:graphicFrame>
        <p:nvGraphicFramePr>
          <p:cNvPr id="3" name="Table 2">
            <a:extLst>
              <a:ext uri="{FF2B5EF4-FFF2-40B4-BE49-F238E27FC236}">
                <a16:creationId xmlns:a16="http://schemas.microsoft.com/office/drawing/2014/main" id="{79220B02-A8F3-5929-7BAC-5BF0F779AF09}"/>
              </a:ext>
            </a:extLst>
          </p:cNvPr>
          <p:cNvGraphicFramePr>
            <a:graphicFrameLocks noGrp="1"/>
          </p:cNvGraphicFramePr>
          <p:nvPr/>
        </p:nvGraphicFramePr>
        <p:xfrm>
          <a:off x="181886" y="1722973"/>
          <a:ext cx="3011915" cy="4351344"/>
        </p:xfrm>
        <a:graphic>
          <a:graphicData uri="http://schemas.openxmlformats.org/drawingml/2006/table">
            <a:tbl>
              <a:tblPr/>
              <a:tblGrid>
                <a:gridCol w="3011915">
                  <a:extLst>
                    <a:ext uri="{9D8B030D-6E8A-4147-A177-3AD203B41FA5}">
                      <a16:colId xmlns:a16="http://schemas.microsoft.com/office/drawing/2014/main" val="3057946183"/>
                    </a:ext>
                  </a:extLst>
                </a:gridCol>
              </a:tblGrid>
              <a:tr h="548866">
                <a:tc>
                  <a:txBody>
                    <a:bodyPr/>
                    <a:lstStyle/>
                    <a:p>
                      <a:pPr algn="ctr" fontAlgn="b"/>
                      <a:r>
                        <a:rPr lang="en-US" sz="3400" b="0" i="0" u="none" strike="noStrike" dirty="0">
                          <a:solidFill>
                            <a:schemeClr val="accent4"/>
                          </a:solidFill>
                          <a:effectLst/>
                          <a:latin typeface="Aharoni" panose="02010803020104030203" pitchFamily="2" charset="-79"/>
                          <a:cs typeface="Aharoni" panose="02010803020104030203" pitchFamily="2" charset="-79"/>
                        </a:rPr>
                        <a:t>Point Value</a:t>
                      </a:r>
                    </a:p>
                  </a:txBody>
                  <a:tcPr marL="8998" marR="8998" marT="8998" marB="0" anchor="b">
                    <a:lnL>
                      <a:noFill/>
                    </a:lnL>
                    <a:lnR>
                      <a:noFill/>
                    </a:lnR>
                    <a:lnT>
                      <a:noFill/>
                    </a:lnT>
                    <a:lnB>
                      <a:noFill/>
                    </a:lnB>
                  </a:tcPr>
                </a:tc>
                <a:extLst>
                  <a:ext uri="{0D108BD9-81ED-4DB2-BD59-A6C34878D82A}">
                    <a16:rowId xmlns:a16="http://schemas.microsoft.com/office/drawing/2014/main" val="2159653285"/>
                  </a:ext>
                </a:extLst>
              </a:tr>
              <a:tr h="179956">
                <a:tc>
                  <a:txBody>
                    <a:bodyPr/>
                    <a:lstStyle/>
                    <a:p>
                      <a:pPr algn="ctr" fontAlgn="b"/>
                      <a:r>
                        <a:rPr lang="en-US" sz="1000" b="0" i="1" u="none" strike="noStrike">
                          <a:solidFill>
                            <a:srgbClr val="000000"/>
                          </a:solidFill>
                          <a:effectLst/>
                          <a:latin typeface="Calibri" panose="020F0502020204030204" pitchFamily="34" charset="0"/>
                        </a:rPr>
                        <a:t>(Multiplied by AV)</a:t>
                      </a:r>
                    </a:p>
                  </a:txBody>
                  <a:tcPr marL="8998" marR="8998" marT="8998" marB="0" anchor="b">
                    <a:lnL>
                      <a:noFill/>
                    </a:lnL>
                    <a:lnR>
                      <a:noFill/>
                    </a:lnR>
                    <a:lnT>
                      <a:noFill/>
                    </a:lnT>
                    <a:lnB>
                      <a:noFill/>
                    </a:lnB>
                  </a:tcPr>
                </a:tc>
                <a:extLst>
                  <a:ext uri="{0D108BD9-81ED-4DB2-BD59-A6C34878D82A}">
                    <a16:rowId xmlns:a16="http://schemas.microsoft.com/office/drawing/2014/main" val="618653571"/>
                  </a:ext>
                </a:extLst>
              </a:tr>
              <a:tr h="179956">
                <a:tc>
                  <a:txBody>
                    <a:bodyPr/>
                    <a:lstStyle/>
                    <a:p>
                      <a:pPr algn="ctr" fontAlgn="b"/>
                      <a:r>
                        <a:rPr lang="en-US" sz="1000" b="0" i="0" u="none" strike="noStrike">
                          <a:solidFill>
                            <a:srgbClr val="000000"/>
                          </a:solidFill>
                          <a:effectLst/>
                          <a:latin typeface="Calibri" panose="020F0502020204030204" pitchFamily="34" charset="0"/>
                        </a:rPr>
                        <a:t> </a:t>
                      </a:r>
                    </a:p>
                  </a:txBody>
                  <a:tcPr marL="8998" marR="8998" marT="8998" marB="0" anchor="b">
                    <a:lnL>
                      <a:noFill/>
                    </a:lnL>
                    <a:lnR>
                      <a:noFill/>
                    </a:lnR>
                    <a:lnT>
                      <a:noFill/>
                    </a:lnT>
                    <a:lnB>
                      <a:noFill/>
                    </a:lnB>
                    <a:solidFill>
                      <a:srgbClr val="D9E1F2"/>
                    </a:solidFill>
                  </a:tcPr>
                </a:tc>
                <a:extLst>
                  <a:ext uri="{0D108BD9-81ED-4DB2-BD59-A6C34878D82A}">
                    <a16:rowId xmlns:a16="http://schemas.microsoft.com/office/drawing/2014/main" val="2527093912"/>
                  </a:ext>
                </a:extLst>
              </a:tr>
              <a:tr h="251939">
                <a:tc>
                  <a:txBody>
                    <a:bodyPr/>
                    <a:lstStyle/>
                    <a:p>
                      <a:pPr algn="ctr" fontAlgn="b"/>
                      <a:r>
                        <a:rPr lang="en-US" sz="1500" b="1" i="0" u="none" strike="noStrike">
                          <a:solidFill>
                            <a:srgbClr val="000000"/>
                          </a:solidFill>
                          <a:effectLst/>
                          <a:latin typeface="Calibri" panose="020F0502020204030204" pitchFamily="34" charset="0"/>
                        </a:rPr>
                        <a:t>1 POINT</a:t>
                      </a:r>
                    </a:p>
                  </a:txBody>
                  <a:tcPr marL="8998" marR="8998" marT="8998" marB="0" anchor="b">
                    <a:lnL>
                      <a:noFill/>
                    </a:lnL>
                    <a:lnR>
                      <a:noFill/>
                    </a:lnR>
                    <a:lnT>
                      <a:noFill/>
                    </a:lnT>
                    <a:lnB>
                      <a:noFill/>
                    </a:lnB>
                  </a:tcPr>
                </a:tc>
                <a:extLst>
                  <a:ext uri="{0D108BD9-81ED-4DB2-BD59-A6C34878D82A}">
                    <a16:rowId xmlns:a16="http://schemas.microsoft.com/office/drawing/2014/main" val="1218702100"/>
                  </a:ext>
                </a:extLst>
              </a:tr>
              <a:tr h="251939">
                <a:tc>
                  <a:txBody>
                    <a:bodyPr/>
                    <a:lstStyle/>
                    <a:p>
                      <a:pPr algn="ctr" fontAlgn="b"/>
                      <a:r>
                        <a:rPr lang="en-US" sz="1500" b="0" i="1" u="none" strike="noStrike">
                          <a:solidFill>
                            <a:srgbClr val="000000"/>
                          </a:solidFill>
                          <a:effectLst/>
                          <a:latin typeface="Calibri" panose="020F0502020204030204" pitchFamily="34" charset="0"/>
                        </a:rPr>
                        <a:t>Short Term Medical</a:t>
                      </a:r>
                    </a:p>
                  </a:txBody>
                  <a:tcPr marL="8998" marR="8998" marT="8998" marB="0" anchor="b">
                    <a:lnL>
                      <a:noFill/>
                    </a:lnL>
                    <a:lnR>
                      <a:noFill/>
                    </a:lnR>
                    <a:lnT>
                      <a:noFill/>
                    </a:lnT>
                    <a:lnB>
                      <a:noFill/>
                    </a:lnB>
                  </a:tcPr>
                </a:tc>
                <a:extLst>
                  <a:ext uri="{0D108BD9-81ED-4DB2-BD59-A6C34878D82A}">
                    <a16:rowId xmlns:a16="http://schemas.microsoft.com/office/drawing/2014/main" val="306091378"/>
                  </a:ext>
                </a:extLst>
              </a:tr>
              <a:tr h="251939">
                <a:tc>
                  <a:txBody>
                    <a:bodyPr/>
                    <a:lstStyle/>
                    <a:p>
                      <a:pPr algn="ctr" fontAlgn="b"/>
                      <a:r>
                        <a:rPr lang="en-US" sz="1500" b="0" i="1" u="none" strike="noStrike">
                          <a:solidFill>
                            <a:srgbClr val="000000"/>
                          </a:solidFill>
                          <a:effectLst/>
                          <a:latin typeface="Calibri" panose="020F0502020204030204" pitchFamily="34" charset="0"/>
                        </a:rPr>
                        <a:t>Cancer, Heart, Stroke</a:t>
                      </a:r>
                    </a:p>
                  </a:txBody>
                  <a:tcPr marL="8998" marR="8998" marT="8998" marB="0" anchor="b">
                    <a:lnL>
                      <a:noFill/>
                    </a:lnL>
                    <a:lnR>
                      <a:noFill/>
                    </a:lnR>
                    <a:lnT>
                      <a:noFill/>
                    </a:lnT>
                    <a:lnB>
                      <a:noFill/>
                    </a:lnB>
                  </a:tcPr>
                </a:tc>
                <a:extLst>
                  <a:ext uri="{0D108BD9-81ED-4DB2-BD59-A6C34878D82A}">
                    <a16:rowId xmlns:a16="http://schemas.microsoft.com/office/drawing/2014/main" val="1250909042"/>
                  </a:ext>
                </a:extLst>
              </a:tr>
              <a:tr h="239342">
                <a:tc>
                  <a:txBody>
                    <a:bodyPr/>
                    <a:lstStyle/>
                    <a:p>
                      <a:pPr algn="ctr" fontAlgn="b"/>
                      <a:r>
                        <a:rPr lang="en-US" sz="1500" b="0" i="0" u="none" strike="noStrike" dirty="0">
                          <a:solidFill>
                            <a:srgbClr val="4472C4"/>
                          </a:solidFill>
                          <a:effectLst/>
                          <a:latin typeface="Symbol" panose="05050102010706020507" pitchFamily="18" charset="2"/>
                        </a:rPr>
                        <a:t> </a:t>
                      </a:r>
                    </a:p>
                  </a:txBody>
                  <a:tcPr marL="8998" marR="8998" marT="8998" marB="0" anchor="b">
                    <a:lnL>
                      <a:noFill/>
                    </a:lnL>
                    <a:lnR>
                      <a:noFill/>
                    </a:lnR>
                    <a:lnT>
                      <a:noFill/>
                    </a:lnT>
                    <a:lnB>
                      <a:noFill/>
                    </a:lnB>
                    <a:solidFill>
                      <a:srgbClr val="D9E1F2"/>
                    </a:solidFill>
                  </a:tcPr>
                </a:tc>
                <a:extLst>
                  <a:ext uri="{0D108BD9-81ED-4DB2-BD59-A6C34878D82A}">
                    <a16:rowId xmlns:a16="http://schemas.microsoft.com/office/drawing/2014/main" val="3987827254"/>
                  </a:ext>
                </a:extLst>
              </a:tr>
              <a:tr h="251939">
                <a:tc>
                  <a:txBody>
                    <a:bodyPr/>
                    <a:lstStyle/>
                    <a:p>
                      <a:pPr algn="ctr" fontAlgn="b"/>
                      <a:r>
                        <a:rPr lang="en-US" sz="1500" b="1" i="0" u="none" strike="noStrike">
                          <a:solidFill>
                            <a:srgbClr val="000000"/>
                          </a:solidFill>
                          <a:effectLst/>
                          <a:latin typeface="Calibri" panose="020F0502020204030204" pitchFamily="34" charset="0"/>
                        </a:rPr>
                        <a:t>2 Points</a:t>
                      </a:r>
                    </a:p>
                  </a:txBody>
                  <a:tcPr marL="8998" marR="8998" marT="8998" marB="0" anchor="b">
                    <a:lnL>
                      <a:noFill/>
                    </a:lnL>
                    <a:lnR>
                      <a:noFill/>
                    </a:lnR>
                    <a:lnT>
                      <a:noFill/>
                    </a:lnT>
                    <a:lnB>
                      <a:noFill/>
                    </a:lnB>
                  </a:tcPr>
                </a:tc>
                <a:extLst>
                  <a:ext uri="{0D108BD9-81ED-4DB2-BD59-A6C34878D82A}">
                    <a16:rowId xmlns:a16="http://schemas.microsoft.com/office/drawing/2014/main" val="3377865142"/>
                  </a:ext>
                </a:extLst>
              </a:tr>
              <a:tr h="251939">
                <a:tc>
                  <a:txBody>
                    <a:bodyPr/>
                    <a:lstStyle/>
                    <a:p>
                      <a:pPr algn="ctr" fontAlgn="b"/>
                      <a:r>
                        <a:rPr lang="en-US" sz="1500" b="0" i="1" u="none" strike="noStrike">
                          <a:solidFill>
                            <a:srgbClr val="000000"/>
                          </a:solidFill>
                          <a:effectLst/>
                          <a:latin typeface="Calibri" panose="020F0502020204030204" pitchFamily="34" charset="0"/>
                        </a:rPr>
                        <a:t>Critical Illness</a:t>
                      </a:r>
                    </a:p>
                  </a:txBody>
                  <a:tcPr marL="8998" marR="8998" marT="8998" marB="0" anchor="b">
                    <a:lnL>
                      <a:noFill/>
                    </a:lnL>
                    <a:lnR>
                      <a:noFill/>
                    </a:lnR>
                    <a:lnT>
                      <a:noFill/>
                    </a:lnT>
                    <a:lnB>
                      <a:noFill/>
                    </a:lnB>
                  </a:tcPr>
                </a:tc>
                <a:extLst>
                  <a:ext uri="{0D108BD9-81ED-4DB2-BD59-A6C34878D82A}">
                    <a16:rowId xmlns:a16="http://schemas.microsoft.com/office/drawing/2014/main" val="962818182"/>
                  </a:ext>
                </a:extLst>
              </a:tr>
              <a:tr h="251939">
                <a:tc>
                  <a:txBody>
                    <a:bodyPr/>
                    <a:lstStyle/>
                    <a:p>
                      <a:pPr algn="ctr" fontAlgn="b"/>
                      <a:r>
                        <a:rPr lang="en-US" sz="1500" b="0" i="1" u="none" strike="noStrike">
                          <a:solidFill>
                            <a:srgbClr val="000000"/>
                          </a:solidFill>
                          <a:effectLst/>
                          <a:latin typeface="Calibri" panose="020F0502020204030204" pitchFamily="34" charset="0"/>
                        </a:rPr>
                        <a:t>Accident</a:t>
                      </a:r>
                    </a:p>
                  </a:txBody>
                  <a:tcPr marL="8998" marR="8998" marT="8998" marB="0" anchor="b">
                    <a:lnL>
                      <a:noFill/>
                    </a:lnL>
                    <a:lnR>
                      <a:noFill/>
                    </a:lnR>
                    <a:lnT>
                      <a:noFill/>
                    </a:lnT>
                    <a:lnB>
                      <a:noFill/>
                    </a:lnB>
                  </a:tcPr>
                </a:tc>
                <a:extLst>
                  <a:ext uri="{0D108BD9-81ED-4DB2-BD59-A6C34878D82A}">
                    <a16:rowId xmlns:a16="http://schemas.microsoft.com/office/drawing/2014/main" val="4244469198"/>
                  </a:ext>
                </a:extLst>
              </a:tr>
              <a:tr h="251939">
                <a:tc>
                  <a:txBody>
                    <a:bodyPr/>
                    <a:lstStyle/>
                    <a:p>
                      <a:pPr algn="ctr" fontAlgn="b"/>
                      <a:r>
                        <a:rPr lang="en-US" sz="1500" b="0" i="1" u="none" strike="noStrike">
                          <a:solidFill>
                            <a:srgbClr val="000000"/>
                          </a:solidFill>
                          <a:effectLst/>
                          <a:latin typeface="Calibri" panose="020F0502020204030204" pitchFamily="34" charset="0"/>
                        </a:rPr>
                        <a:t>Fixed Benefit</a:t>
                      </a:r>
                    </a:p>
                  </a:txBody>
                  <a:tcPr marL="8998" marR="8998" marT="8998" marB="0" anchor="b">
                    <a:lnL>
                      <a:noFill/>
                    </a:lnL>
                    <a:lnR>
                      <a:noFill/>
                    </a:lnR>
                    <a:lnT>
                      <a:noFill/>
                    </a:lnT>
                    <a:lnB>
                      <a:noFill/>
                    </a:lnB>
                  </a:tcPr>
                </a:tc>
                <a:extLst>
                  <a:ext uri="{0D108BD9-81ED-4DB2-BD59-A6C34878D82A}">
                    <a16:rowId xmlns:a16="http://schemas.microsoft.com/office/drawing/2014/main" val="3901557399"/>
                  </a:ext>
                </a:extLst>
              </a:tr>
              <a:tr h="251939">
                <a:tc>
                  <a:txBody>
                    <a:bodyPr/>
                    <a:lstStyle/>
                    <a:p>
                      <a:pPr algn="ctr" fontAlgn="b"/>
                      <a:r>
                        <a:rPr lang="en-US" sz="1500" b="0" i="1" u="none" strike="noStrike">
                          <a:solidFill>
                            <a:srgbClr val="000000"/>
                          </a:solidFill>
                          <a:effectLst/>
                          <a:latin typeface="Calibri" panose="020F0502020204030204" pitchFamily="34" charset="0"/>
                        </a:rPr>
                        <a:t>Plan Enhancer</a:t>
                      </a:r>
                    </a:p>
                  </a:txBody>
                  <a:tcPr marL="8998" marR="8998" marT="8998" marB="0" anchor="b">
                    <a:lnL>
                      <a:noFill/>
                    </a:lnL>
                    <a:lnR>
                      <a:noFill/>
                    </a:lnR>
                    <a:lnT>
                      <a:noFill/>
                    </a:lnT>
                    <a:lnB>
                      <a:noFill/>
                    </a:lnB>
                  </a:tcPr>
                </a:tc>
                <a:extLst>
                  <a:ext uri="{0D108BD9-81ED-4DB2-BD59-A6C34878D82A}">
                    <a16:rowId xmlns:a16="http://schemas.microsoft.com/office/drawing/2014/main" val="1607637922"/>
                  </a:ext>
                </a:extLst>
              </a:tr>
              <a:tr h="251939">
                <a:tc>
                  <a:txBody>
                    <a:bodyPr/>
                    <a:lstStyle/>
                    <a:p>
                      <a:pPr algn="ctr" fontAlgn="b"/>
                      <a:r>
                        <a:rPr lang="en-US" sz="1500" b="0" i="1" u="none" strike="noStrike">
                          <a:solidFill>
                            <a:srgbClr val="000000"/>
                          </a:solidFill>
                          <a:effectLst/>
                          <a:latin typeface="Calibri" panose="020F0502020204030204" pitchFamily="34" charset="0"/>
                        </a:rPr>
                        <a:t>Dental PPO</a:t>
                      </a:r>
                    </a:p>
                  </a:txBody>
                  <a:tcPr marL="8998" marR="8998" marT="8998" marB="0" anchor="b">
                    <a:lnL>
                      <a:noFill/>
                    </a:lnL>
                    <a:lnR>
                      <a:noFill/>
                    </a:lnR>
                    <a:lnT>
                      <a:noFill/>
                    </a:lnT>
                    <a:lnB>
                      <a:noFill/>
                    </a:lnB>
                  </a:tcPr>
                </a:tc>
                <a:extLst>
                  <a:ext uri="{0D108BD9-81ED-4DB2-BD59-A6C34878D82A}">
                    <a16:rowId xmlns:a16="http://schemas.microsoft.com/office/drawing/2014/main" val="2864459797"/>
                  </a:ext>
                </a:extLst>
              </a:tr>
              <a:tr h="251939">
                <a:tc>
                  <a:txBody>
                    <a:bodyPr/>
                    <a:lstStyle/>
                    <a:p>
                      <a:pPr algn="ctr" fontAlgn="b"/>
                      <a:r>
                        <a:rPr lang="en-US" sz="1500" b="0" i="1" u="none" strike="noStrike">
                          <a:solidFill>
                            <a:srgbClr val="000000"/>
                          </a:solidFill>
                          <a:effectLst/>
                          <a:latin typeface="Calibri" panose="020F0502020204030204" pitchFamily="34" charset="0"/>
                        </a:rPr>
                        <a:t>TrioMed</a:t>
                      </a:r>
                    </a:p>
                  </a:txBody>
                  <a:tcPr marL="8998" marR="8998" marT="8998" marB="0" anchor="b">
                    <a:lnL>
                      <a:noFill/>
                    </a:lnL>
                    <a:lnR>
                      <a:noFill/>
                    </a:lnR>
                    <a:lnT>
                      <a:noFill/>
                    </a:lnT>
                    <a:lnB>
                      <a:noFill/>
                    </a:lnB>
                  </a:tcPr>
                </a:tc>
                <a:extLst>
                  <a:ext uri="{0D108BD9-81ED-4DB2-BD59-A6C34878D82A}">
                    <a16:rowId xmlns:a16="http://schemas.microsoft.com/office/drawing/2014/main" val="2692636171"/>
                  </a:ext>
                </a:extLst>
              </a:tr>
              <a:tr h="251939">
                <a:tc>
                  <a:txBody>
                    <a:bodyPr/>
                    <a:lstStyle/>
                    <a:p>
                      <a:pPr algn="ctr" fontAlgn="b"/>
                      <a:r>
                        <a:rPr lang="en-US" sz="1500" b="0" i="1" u="none" strike="noStrike">
                          <a:solidFill>
                            <a:srgbClr val="000000"/>
                          </a:solidFill>
                          <a:effectLst/>
                          <a:latin typeface="Calibri" panose="020F0502020204030204" pitchFamily="34" charset="0"/>
                        </a:rPr>
                        <a:t>Group </a:t>
                      </a:r>
                    </a:p>
                  </a:txBody>
                  <a:tcPr marL="8998" marR="8998" marT="8998" marB="0" anchor="b">
                    <a:lnL>
                      <a:noFill/>
                    </a:lnL>
                    <a:lnR>
                      <a:noFill/>
                    </a:lnR>
                    <a:lnT>
                      <a:noFill/>
                    </a:lnT>
                    <a:lnB>
                      <a:noFill/>
                    </a:lnB>
                  </a:tcPr>
                </a:tc>
                <a:extLst>
                  <a:ext uri="{0D108BD9-81ED-4DB2-BD59-A6C34878D82A}">
                    <a16:rowId xmlns:a16="http://schemas.microsoft.com/office/drawing/2014/main" val="1787953112"/>
                  </a:ext>
                </a:extLst>
              </a:tr>
              <a:tr h="251939">
                <a:tc>
                  <a:txBody>
                    <a:bodyPr/>
                    <a:lstStyle/>
                    <a:p>
                      <a:pPr algn="ctr" fontAlgn="b"/>
                      <a:r>
                        <a:rPr lang="en-US" sz="1500" b="0" i="1" u="none" strike="noStrike">
                          <a:solidFill>
                            <a:srgbClr val="000000"/>
                          </a:solidFill>
                          <a:effectLst/>
                          <a:latin typeface="Calibri" panose="020F0502020204030204" pitchFamily="34" charset="0"/>
                        </a:rPr>
                        <a:t>Life</a:t>
                      </a:r>
                    </a:p>
                  </a:txBody>
                  <a:tcPr marL="8998" marR="8998" marT="8998" marB="0" anchor="b">
                    <a:lnL>
                      <a:noFill/>
                    </a:lnL>
                    <a:lnR>
                      <a:noFill/>
                    </a:lnR>
                    <a:lnT>
                      <a:noFill/>
                    </a:lnT>
                    <a:lnB>
                      <a:noFill/>
                    </a:lnB>
                  </a:tcPr>
                </a:tc>
                <a:extLst>
                  <a:ext uri="{0D108BD9-81ED-4DB2-BD59-A6C34878D82A}">
                    <a16:rowId xmlns:a16="http://schemas.microsoft.com/office/drawing/2014/main" val="2508156964"/>
                  </a:ext>
                </a:extLst>
              </a:tr>
              <a:tr h="179956">
                <a:tc>
                  <a:txBody>
                    <a:bodyPr/>
                    <a:lstStyle/>
                    <a:p>
                      <a:pPr algn="ctr" fontAlgn="b"/>
                      <a:r>
                        <a:rPr lang="en-US" sz="1000" b="0" i="0" u="none" strike="noStrike" dirty="0">
                          <a:solidFill>
                            <a:srgbClr val="000000"/>
                          </a:solidFill>
                          <a:effectLst/>
                          <a:latin typeface="Calibri" panose="020F0502020204030204" pitchFamily="34" charset="0"/>
                        </a:rPr>
                        <a:t> </a:t>
                      </a:r>
                    </a:p>
                  </a:txBody>
                  <a:tcPr marL="8998" marR="8998" marT="8998" marB="0" anchor="b">
                    <a:lnL>
                      <a:noFill/>
                    </a:lnL>
                    <a:lnR>
                      <a:noFill/>
                    </a:lnR>
                    <a:lnT>
                      <a:noFill/>
                    </a:lnT>
                    <a:lnB>
                      <a:noFill/>
                    </a:lnB>
                    <a:solidFill>
                      <a:srgbClr val="D9E1F2"/>
                    </a:solidFill>
                  </a:tcPr>
                </a:tc>
                <a:extLst>
                  <a:ext uri="{0D108BD9-81ED-4DB2-BD59-A6C34878D82A}">
                    <a16:rowId xmlns:a16="http://schemas.microsoft.com/office/drawing/2014/main" val="1226408709"/>
                  </a:ext>
                </a:extLst>
              </a:tr>
            </a:tbl>
          </a:graphicData>
        </a:graphic>
      </p:graphicFrame>
      <p:sp>
        <p:nvSpPr>
          <p:cNvPr id="9" name="Rectangle 8">
            <a:extLst>
              <a:ext uri="{FF2B5EF4-FFF2-40B4-BE49-F238E27FC236}">
                <a16:creationId xmlns:a16="http://schemas.microsoft.com/office/drawing/2014/main" id="{654DBBAD-54E0-13BB-7920-6AE69FEF68F5}"/>
              </a:ext>
            </a:extLst>
          </p:cNvPr>
          <p:cNvSpPr/>
          <p:nvPr/>
        </p:nvSpPr>
        <p:spPr>
          <a:xfrm>
            <a:off x="8363883" y="2630646"/>
            <a:ext cx="363561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75% to Goal</a:t>
            </a:r>
          </a:p>
        </p:txBody>
      </p:sp>
      <p:sp>
        <p:nvSpPr>
          <p:cNvPr id="10" name="Rectangle 9">
            <a:extLst>
              <a:ext uri="{FF2B5EF4-FFF2-40B4-BE49-F238E27FC236}">
                <a16:creationId xmlns:a16="http://schemas.microsoft.com/office/drawing/2014/main" id="{6CF67FC1-7924-EFF2-C4A6-B4916160678A}"/>
              </a:ext>
            </a:extLst>
          </p:cNvPr>
          <p:cNvSpPr/>
          <p:nvPr/>
        </p:nvSpPr>
        <p:spPr>
          <a:xfrm>
            <a:off x="7997667" y="1830166"/>
            <a:ext cx="405402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15 DAYS LEFT</a:t>
            </a:r>
          </a:p>
        </p:txBody>
      </p:sp>
    </p:spTree>
    <p:extLst>
      <p:ext uri="{BB962C8B-B14F-4D97-AF65-F5344CB8AC3E}">
        <p14:creationId xmlns:p14="http://schemas.microsoft.com/office/powerpoint/2010/main" val="398698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321A3B-1B95-00B1-8F74-78493F961B06}"/>
              </a:ext>
            </a:extLst>
          </p:cNvPr>
          <p:cNvPicPr>
            <a:picLocks noChangeAspect="1"/>
          </p:cNvPicPr>
          <p:nvPr/>
        </p:nvPicPr>
        <p:blipFill>
          <a:blip r:embed="rId2"/>
          <a:stretch>
            <a:fillRect/>
          </a:stretch>
        </p:blipFill>
        <p:spPr>
          <a:xfrm>
            <a:off x="578140" y="337277"/>
            <a:ext cx="3380402" cy="1217979"/>
          </a:xfrm>
          <a:prstGeom prst="rect">
            <a:avLst/>
          </a:prstGeom>
        </p:spPr>
      </p:pic>
      <p:graphicFrame>
        <p:nvGraphicFramePr>
          <p:cNvPr id="5" name="Table 4">
            <a:extLst>
              <a:ext uri="{FF2B5EF4-FFF2-40B4-BE49-F238E27FC236}">
                <a16:creationId xmlns:a16="http://schemas.microsoft.com/office/drawing/2014/main" id="{F64DDE08-8DB0-FF02-E631-B843A3541B60}"/>
              </a:ext>
            </a:extLst>
          </p:cNvPr>
          <p:cNvGraphicFramePr>
            <a:graphicFrameLocks noGrp="1"/>
          </p:cNvGraphicFramePr>
          <p:nvPr>
            <p:extLst>
              <p:ext uri="{D42A27DB-BD31-4B8C-83A1-F6EECF244321}">
                <p14:modId xmlns:p14="http://schemas.microsoft.com/office/powerpoint/2010/main" val="2226090276"/>
              </p:ext>
            </p:extLst>
          </p:nvPr>
        </p:nvGraphicFramePr>
        <p:xfrm>
          <a:off x="2111417" y="1555257"/>
          <a:ext cx="10515600" cy="4023360"/>
        </p:xfrm>
        <a:graphic>
          <a:graphicData uri="http://schemas.openxmlformats.org/drawingml/2006/table">
            <a:tbl>
              <a:tblPr/>
              <a:tblGrid>
                <a:gridCol w="3505200">
                  <a:extLst>
                    <a:ext uri="{9D8B030D-6E8A-4147-A177-3AD203B41FA5}">
                      <a16:colId xmlns:a16="http://schemas.microsoft.com/office/drawing/2014/main" val="902001415"/>
                    </a:ext>
                  </a:extLst>
                </a:gridCol>
                <a:gridCol w="3505200">
                  <a:extLst>
                    <a:ext uri="{9D8B030D-6E8A-4147-A177-3AD203B41FA5}">
                      <a16:colId xmlns:a16="http://schemas.microsoft.com/office/drawing/2014/main" val="3397006866"/>
                    </a:ext>
                  </a:extLst>
                </a:gridCol>
                <a:gridCol w="3505200">
                  <a:extLst>
                    <a:ext uri="{9D8B030D-6E8A-4147-A177-3AD203B41FA5}">
                      <a16:colId xmlns:a16="http://schemas.microsoft.com/office/drawing/2014/main" val="227714721"/>
                    </a:ext>
                  </a:extLst>
                </a:gridCol>
              </a:tblGrid>
              <a:tr h="0">
                <a:tc>
                  <a:txBody>
                    <a:bodyPr/>
                    <a:lstStyle/>
                    <a:p>
                      <a:pPr algn="ctr" fontAlgn="base"/>
                      <a:r>
                        <a:rPr lang="en-US" dirty="0">
                          <a:effectLst/>
                        </a:rPr>
                        <a:t>Rank</a:t>
                      </a:r>
                    </a:p>
                  </a:txBody>
                  <a:tcPr anchor="ctr">
                    <a:lnL>
                      <a:noFill/>
                    </a:lnL>
                    <a:lnR>
                      <a:noFill/>
                    </a:lnR>
                    <a:lnT>
                      <a:noFill/>
                    </a:lnT>
                    <a:lnB>
                      <a:noFill/>
                    </a:lnB>
                  </a:tcPr>
                </a:tc>
                <a:tc>
                  <a:txBody>
                    <a:bodyPr/>
                    <a:lstStyle/>
                    <a:p>
                      <a:pPr algn="l" fontAlgn="base"/>
                      <a:r>
                        <a:rPr lang="en-US">
                          <a:effectLst/>
                        </a:rPr>
                        <a:t>Name</a:t>
                      </a:r>
                    </a:p>
                  </a:txBody>
                  <a:tcPr anchor="ctr">
                    <a:lnL>
                      <a:noFill/>
                    </a:lnL>
                    <a:lnR>
                      <a:noFill/>
                    </a:lnR>
                    <a:lnT>
                      <a:noFill/>
                    </a:lnT>
                    <a:lnB>
                      <a:noFill/>
                    </a:lnB>
                  </a:tcPr>
                </a:tc>
                <a:tc>
                  <a:txBody>
                    <a:bodyPr/>
                    <a:lstStyle/>
                    <a:p>
                      <a:pPr algn="ctr" fontAlgn="base"/>
                      <a:r>
                        <a:rPr lang="en-US" dirty="0">
                          <a:effectLst/>
                        </a:rPr>
                        <a:t>#Apps</a:t>
                      </a:r>
                    </a:p>
                  </a:txBody>
                  <a:tcPr anchor="ctr">
                    <a:lnL>
                      <a:noFill/>
                    </a:lnL>
                    <a:lnR>
                      <a:noFill/>
                    </a:lnR>
                    <a:lnT>
                      <a:noFill/>
                    </a:lnT>
                    <a:lnB>
                      <a:noFill/>
                    </a:lnB>
                  </a:tcPr>
                </a:tc>
                <a:extLst>
                  <a:ext uri="{0D108BD9-81ED-4DB2-BD59-A6C34878D82A}">
                    <a16:rowId xmlns:a16="http://schemas.microsoft.com/office/drawing/2014/main" val="1678937241"/>
                  </a:ext>
                </a:extLst>
              </a:tr>
              <a:tr h="0">
                <a:tc>
                  <a:txBody>
                    <a:bodyPr/>
                    <a:lstStyle/>
                    <a:p>
                      <a:pPr algn="ctr" fontAlgn="base"/>
                      <a:r>
                        <a:rPr lang="en-US">
                          <a:effectLst/>
                        </a:rPr>
                        <a:t>1</a:t>
                      </a:r>
                    </a:p>
                  </a:txBody>
                  <a:tcPr anchor="ctr">
                    <a:lnL>
                      <a:noFill/>
                    </a:lnL>
                    <a:lnR>
                      <a:noFill/>
                    </a:lnR>
                    <a:lnT>
                      <a:noFill/>
                    </a:lnT>
                    <a:lnB>
                      <a:noFill/>
                    </a:lnB>
                  </a:tcPr>
                </a:tc>
                <a:tc>
                  <a:txBody>
                    <a:bodyPr/>
                    <a:lstStyle/>
                    <a:p>
                      <a:pPr fontAlgn="base"/>
                      <a:r>
                        <a:rPr lang="en-US">
                          <a:effectLst/>
                        </a:rPr>
                        <a:t>Phillip Vogt</a:t>
                      </a:r>
                    </a:p>
                  </a:txBody>
                  <a:tcPr anchor="ctr">
                    <a:lnL>
                      <a:noFill/>
                    </a:lnL>
                    <a:lnR>
                      <a:noFill/>
                    </a:lnR>
                    <a:lnT>
                      <a:noFill/>
                    </a:lnT>
                    <a:lnB>
                      <a:noFill/>
                    </a:lnB>
                  </a:tcPr>
                </a:tc>
                <a:tc>
                  <a:txBody>
                    <a:bodyPr/>
                    <a:lstStyle/>
                    <a:p>
                      <a:pPr algn="ctr" fontAlgn="base"/>
                      <a:r>
                        <a:rPr lang="en-US">
                          <a:effectLst/>
                        </a:rPr>
                        <a:t>32</a:t>
                      </a:r>
                    </a:p>
                  </a:txBody>
                  <a:tcPr anchor="ctr">
                    <a:lnL>
                      <a:noFill/>
                    </a:lnL>
                    <a:lnR>
                      <a:noFill/>
                    </a:lnR>
                    <a:lnT>
                      <a:noFill/>
                    </a:lnT>
                    <a:lnB>
                      <a:noFill/>
                    </a:lnB>
                  </a:tcPr>
                </a:tc>
                <a:extLst>
                  <a:ext uri="{0D108BD9-81ED-4DB2-BD59-A6C34878D82A}">
                    <a16:rowId xmlns:a16="http://schemas.microsoft.com/office/drawing/2014/main" val="1487160728"/>
                  </a:ext>
                </a:extLst>
              </a:tr>
              <a:tr h="0">
                <a:tc>
                  <a:txBody>
                    <a:bodyPr/>
                    <a:lstStyle/>
                    <a:p>
                      <a:pPr algn="ctr" fontAlgn="base"/>
                      <a:r>
                        <a:rPr lang="en-US">
                          <a:effectLst/>
                        </a:rPr>
                        <a:t>2</a:t>
                      </a:r>
                    </a:p>
                  </a:txBody>
                  <a:tcPr anchor="ctr">
                    <a:lnL>
                      <a:noFill/>
                    </a:lnL>
                    <a:lnR>
                      <a:noFill/>
                    </a:lnR>
                    <a:lnT>
                      <a:noFill/>
                    </a:lnT>
                    <a:lnB>
                      <a:noFill/>
                    </a:lnB>
                  </a:tcPr>
                </a:tc>
                <a:tc>
                  <a:txBody>
                    <a:bodyPr/>
                    <a:lstStyle/>
                    <a:p>
                      <a:pPr fontAlgn="base"/>
                      <a:r>
                        <a:rPr lang="en-US">
                          <a:effectLst/>
                        </a:rPr>
                        <a:t>Richard Hyde</a:t>
                      </a:r>
                    </a:p>
                  </a:txBody>
                  <a:tcPr anchor="ctr">
                    <a:lnL>
                      <a:noFill/>
                    </a:lnL>
                    <a:lnR>
                      <a:noFill/>
                    </a:lnR>
                    <a:lnT>
                      <a:noFill/>
                    </a:lnT>
                    <a:lnB>
                      <a:noFill/>
                    </a:lnB>
                  </a:tcPr>
                </a:tc>
                <a:tc>
                  <a:txBody>
                    <a:bodyPr/>
                    <a:lstStyle/>
                    <a:p>
                      <a:pPr algn="ctr" fontAlgn="base"/>
                      <a:r>
                        <a:rPr lang="en-US">
                          <a:effectLst/>
                        </a:rPr>
                        <a:t>26</a:t>
                      </a:r>
                    </a:p>
                  </a:txBody>
                  <a:tcPr anchor="ctr">
                    <a:lnL>
                      <a:noFill/>
                    </a:lnL>
                    <a:lnR>
                      <a:noFill/>
                    </a:lnR>
                    <a:lnT>
                      <a:noFill/>
                    </a:lnT>
                    <a:lnB>
                      <a:noFill/>
                    </a:lnB>
                  </a:tcPr>
                </a:tc>
                <a:extLst>
                  <a:ext uri="{0D108BD9-81ED-4DB2-BD59-A6C34878D82A}">
                    <a16:rowId xmlns:a16="http://schemas.microsoft.com/office/drawing/2014/main" val="3370867717"/>
                  </a:ext>
                </a:extLst>
              </a:tr>
              <a:tr h="0">
                <a:tc>
                  <a:txBody>
                    <a:bodyPr/>
                    <a:lstStyle/>
                    <a:p>
                      <a:pPr algn="ctr" fontAlgn="base"/>
                      <a:r>
                        <a:rPr lang="en-US">
                          <a:effectLst/>
                        </a:rPr>
                        <a:t>3</a:t>
                      </a:r>
                    </a:p>
                  </a:txBody>
                  <a:tcPr anchor="ctr">
                    <a:lnL>
                      <a:noFill/>
                    </a:lnL>
                    <a:lnR>
                      <a:noFill/>
                    </a:lnR>
                    <a:lnT>
                      <a:noFill/>
                    </a:lnT>
                    <a:lnB>
                      <a:noFill/>
                    </a:lnB>
                  </a:tcPr>
                </a:tc>
                <a:tc>
                  <a:txBody>
                    <a:bodyPr/>
                    <a:lstStyle/>
                    <a:p>
                      <a:pPr fontAlgn="base"/>
                      <a:r>
                        <a:rPr lang="en-US">
                          <a:effectLst/>
                        </a:rPr>
                        <a:t>Jennifer Earp</a:t>
                      </a:r>
                    </a:p>
                  </a:txBody>
                  <a:tcPr anchor="ctr">
                    <a:lnL>
                      <a:noFill/>
                    </a:lnL>
                    <a:lnR>
                      <a:noFill/>
                    </a:lnR>
                    <a:lnT>
                      <a:noFill/>
                    </a:lnT>
                    <a:lnB>
                      <a:noFill/>
                    </a:lnB>
                  </a:tcPr>
                </a:tc>
                <a:tc>
                  <a:txBody>
                    <a:bodyPr/>
                    <a:lstStyle/>
                    <a:p>
                      <a:pPr algn="ctr" fontAlgn="base"/>
                      <a:r>
                        <a:rPr lang="en-US">
                          <a:effectLst/>
                        </a:rPr>
                        <a:t>24</a:t>
                      </a:r>
                    </a:p>
                  </a:txBody>
                  <a:tcPr anchor="ctr">
                    <a:lnL>
                      <a:noFill/>
                    </a:lnL>
                    <a:lnR>
                      <a:noFill/>
                    </a:lnR>
                    <a:lnT>
                      <a:noFill/>
                    </a:lnT>
                    <a:lnB>
                      <a:noFill/>
                    </a:lnB>
                  </a:tcPr>
                </a:tc>
                <a:extLst>
                  <a:ext uri="{0D108BD9-81ED-4DB2-BD59-A6C34878D82A}">
                    <a16:rowId xmlns:a16="http://schemas.microsoft.com/office/drawing/2014/main" val="1950789104"/>
                  </a:ext>
                </a:extLst>
              </a:tr>
              <a:tr h="0">
                <a:tc>
                  <a:txBody>
                    <a:bodyPr/>
                    <a:lstStyle/>
                    <a:p>
                      <a:pPr algn="ctr" fontAlgn="base"/>
                      <a:r>
                        <a:rPr lang="en-US">
                          <a:effectLst/>
                        </a:rPr>
                        <a:t>4</a:t>
                      </a:r>
                    </a:p>
                  </a:txBody>
                  <a:tcPr anchor="ctr">
                    <a:lnL>
                      <a:noFill/>
                    </a:lnL>
                    <a:lnR>
                      <a:noFill/>
                    </a:lnR>
                    <a:lnT>
                      <a:noFill/>
                    </a:lnT>
                    <a:lnB>
                      <a:noFill/>
                    </a:lnB>
                  </a:tcPr>
                </a:tc>
                <a:tc>
                  <a:txBody>
                    <a:bodyPr/>
                    <a:lstStyle/>
                    <a:p>
                      <a:pPr fontAlgn="base"/>
                      <a:r>
                        <a:rPr lang="en-US">
                          <a:effectLst/>
                        </a:rPr>
                        <a:t>Dominic Bove</a:t>
                      </a:r>
                    </a:p>
                  </a:txBody>
                  <a:tcPr anchor="ctr">
                    <a:lnL>
                      <a:noFill/>
                    </a:lnL>
                    <a:lnR>
                      <a:noFill/>
                    </a:lnR>
                    <a:lnT>
                      <a:noFill/>
                    </a:lnT>
                    <a:lnB>
                      <a:noFill/>
                    </a:lnB>
                  </a:tcPr>
                </a:tc>
                <a:tc>
                  <a:txBody>
                    <a:bodyPr/>
                    <a:lstStyle/>
                    <a:p>
                      <a:pPr algn="ctr" fontAlgn="base"/>
                      <a:r>
                        <a:rPr lang="en-US">
                          <a:effectLst/>
                        </a:rPr>
                        <a:t>23</a:t>
                      </a:r>
                    </a:p>
                  </a:txBody>
                  <a:tcPr anchor="ctr">
                    <a:lnL>
                      <a:noFill/>
                    </a:lnL>
                    <a:lnR>
                      <a:noFill/>
                    </a:lnR>
                    <a:lnT>
                      <a:noFill/>
                    </a:lnT>
                    <a:lnB>
                      <a:noFill/>
                    </a:lnB>
                  </a:tcPr>
                </a:tc>
                <a:extLst>
                  <a:ext uri="{0D108BD9-81ED-4DB2-BD59-A6C34878D82A}">
                    <a16:rowId xmlns:a16="http://schemas.microsoft.com/office/drawing/2014/main" val="84268078"/>
                  </a:ext>
                </a:extLst>
              </a:tr>
              <a:tr h="0">
                <a:tc>
                  <a:txBody>
                    <a:bodyPr/>
                    <a:lstStyle/>
                    <a:p>
                      <a:pPr algn="ctr" fontAlgn="base"/>
                      <a:r>
                        <a:rPr lang="en-US">
                          <a:effectLst/>
                        </a:rPr>
                        <a:t>5</a:t>
                      </a:r>
                    </a:p>
                  </a:txBody>
                  <a:tcPr anchor="ctr">
                    <a:lnL>
                      <a:noFill/>
                    </a:lnL>
                    <a:lnR>
                      <a:noFill/>
                    </a:lnR>
                    <a:lnT>
                      <a:noFill/>
                    </a:lnT>
                    <a:lnB>
                      <a:noFill/>
                    </a:lnB>
                  </a:tcPr>
                </a:tc>
                <a:tc>
                  <a:txBody>
                    <a:bodyPr/>
                    <a:lstStyle/>
                    <a:p>
                      <a:pPr fontAlgn="base"/>
                      <a:r>
                        <a:rPr lang="en-US" dirty="0">
                          <a:effectLst/>
                        </a:rPr>
                        <a:t>Michael McAllister</a:t>
                      </a:r>
                    </a:p>
                  </a:txBody>
                  <a:tcPr anchor="ctr">
                    <a:lnL>
                      <a:noFill/>
                    </a:lnL>
                    <a:lnR>
                      <a:noFill/>
                    </a:lnR>
                    <a:lnT>
                      <a:noFill/>
                    </a:lnT>
                    <a:lnB>
                      <a:noFill/>
                    </a:lnB>
                  </a:tcPr>
                </a:tc>
                <a:tc>
                  <a:txBody>
                    <a:bodyPr/>
                    <a:lstStyle/>
                    <a:p>
                      <a:pPr algn="ctr" fontAlgn="base"/>
                      <a:r>
                        <a:rPr lang="en-US">
                          <a:effectLst/>
                        </a:rPr>
                        <a:t>22</a:t>
                      </a:r>
                    </a:p>
                  </a:txBody>
                  <a:tcPr anchor="ctr">
                    <a:lnL>
                      <a:noFill/>
                    </a:lnL>
                    <a:lnR>
                      <a:noFill/>
                    </a:lnR>
                    <a:lnT>
                      <a:noFill/>
                    </a:lnT>
                    <a:lnB>
                      <a:noFill/>
                    </a:lnB>
                  </a:tcPr>
                </a:tc>
                <a:extLst>
                  <a:ext uri="{0D108BD9-81ED-4DB2-BD59-A6C34878D82A}">
                    <a16:rowId xmlns:a16="http://schemas.microsoft.com/office/drawing/2014/main" val="2539975170"/>
                  </a:ext>
                </a:extLst>
              </a:tr>
              <a:tr h="0">
                <a:tc>
                  <a:txBody>
                    <a:bodyPr/>
                    <a:lstStyle/>
                    <a:p>
                      <a:pPr algn="ctr" fontAlgn="base"/>
                      <a:r>
                        <a:rPr lang="en-US">
                          <a:effectLst/>
                        </a:rPr>
                        <a:t>6</a:t>
                      </a:r>
                    </a:p>
                  </a:txBody>
                  <a:tcPr anchor="ctr">
                    <a:lnL>
                      <a:noFill/>
                    </a:lnL>
                    <a:lnR>
                      <a:noFill/>
                    </a:lnR>
                    <a:lnT>
                      <a:noFill/>
                    </a:lnT>
                    <a:lnB>
                      <a:noFill/>
                    </a:lnB>
                  </a:tcPr>
                </a:tc>
                <a:tc>
                  <a:txBody>
                    <a:bodyPr/>
                    <a:lstStyle/>
                    <a:p>
                      <a:pPr fontAlgn="base"/>
                      <a:r>
                        <a:rPr lang="en-US">
                          <a:effectLst/>
                        </a:rPr>
                        <a:t>Lairah Seymour</a:t>
                      </a:r>
                    </a:p>
                  </a:txBody>
                  <a:tcPr anchor="ctr">
                    <a:lnL>
                      <a:noFill/>
                    </a:lnL>
                    <a:lnR>
                      <a:noFill/>
                    </a:lnR>
                    <a:lnT>
                      <a:noFill/>
                    </a:lnT>
                    <a:lnB>
                      <a:noFill/>
                    </a:lnB>
                  </a:tcPr>
                </a:tc>
                <a:tc>
                  <a:txBody>
                    <a:bodyPr/>
                    <a:lstStyle/>
                    <a:p>
                      <a:pPr algn="ctr" fontAlgn="base"/>
                      <a:r>
                        <a:rPr lang="en-US">
                          <a:effectLst/>
                        </a:rPr>
                        <a:t>19</a:t>
                      </a:r>
                    </a:p>
                  </a:txBody>
                  <a:tcPr anchor="ctr">
                    <a:lnL>
                      <a:noFill/>
                    </a:lnL>
                    <a:lnR>
                      <a:noFill/>
                    </a:lnR>
                    <a:lnT>
                      <a:noFill/>
                    </a:lnT>
                    <a:lnB>
                      <a:noFill/>
                    </a:lnB>
                  </a:tcPr>
                </a:tc>
                <a:extLst>
                  <a:ext uri="{0D108BD9-81ED-4DB2-BD59-A6C34878D82A}">
                    <a16:rowId xmlns:a16="http://schemas.microsoft.com/office/drawing/2014/main" val="231489572"/>
                  </a:ext>
                </a:extLst>
              </a:tr>
              <a:tr h="0">
                <a:tc>
                  <a:txBody>
                    <a:bodyPr/>
                    <a:lstStyle/>
                    <a:p>
                      <a:pPr algn="ctr" fontAlgn="base"/>
                      <a:r>
                        <a:rPr lang="en-US">
                          <a:effectLst/>
                        </a:rPr>
                        <a:t>7</a:t>
                      </a:r>
                    </a:p>
                  </a:txBody>
                  <a:tcPr anchor="ctr">
                    <a:lnL>
                      <a:noFill/>
                    </a:lnL>
                    <a:lnR>
                      <a:noFill/>
                    </a:lnR>
                    <a:lnT>
                      <a:noFill/>
                    </a:lnT>
                    <a:lnB>
                      <a:noFill/>
                    </a:lnB>
                  </a:tcPr>
                </a:tc>
                <a:tc>
                  <a:txBody>
                    <a:bodyPr/>
                    <a:lstStyle/>
                    <a:p>
                      <a:pPr fontAlgn="base"/>
                      <a:r>
                        <a:rPr lang="en-US" dirty="0">
                          <a:effectLst/>
                        </a:rPr>
                        <a:t>Jamie Baumeister</a:t>
                      </a:r>
                    </a:p>
                  </a:txBody>
                  <a:tcPr anchor="ctr">
                    <a:lnL>
                      <a:noFill/>
                    </a:lnL>
                    <a:lnR>
                      <a:noFill/>
                    </a:lnR>
                    <a:lnT>
                      <a:noFill/>
                    </a:lnT>
                    <a:lnB>
                      <a:noFill/>
                    </a:lnB>
                  </a:tcPr>
                </a:tc>
                <a:tc>
                  <a:txBody>
                    <a:bodyPr/>
                    <a:lstStyle/>
                    <a:p>
                      <a:pPr algn="ctr" fontAlgn="base"/>
                      <a:r>
                        <a:rPr lang="en-US">
                          <a:effectLst/>
                        </a:rPr>
                        <a:t>18</a:t>
                      </a:r>
                    </a:p>
                  </a:txBody>
                  <a:tcPr anchor="ctr">
                    <a:lnL>
                      <a:noFill/>
                    </a:lnL>
                    <a:lnR>
                      <a:noFill/>
                    </a:lnR>
                    <a:lnT>
                      <a:noFill/>
                    </a:lnT>
                    <a:lnB>
                      <a:noFill/>
                    </a:lnB>
                  </a:tcPr>
                </a:tc>
                <a:extLst>
                  <a:ext uri="{0D108BD9-81ED-4DB2-BD59-A6C34878D82A}">
                    <a16:rowId xmlns:a16="http://schemas.microsoft.com/office/drawing/2014/main" val="2962792843"/>
                  </a:ext>
                </a:extLst>
              </a:tr>
              <a:tr h="0">
                <a:tc>
                  <a:txBody>
                    <a:bodyPr/>
                    <a:lstStyle/>
                    <a:p>
                      <a:pPr algn="ctr" fontAlgn="base"/>
                      <a:r>
                        <a:rPr lang="en-US">
                          <a:effectLst/>
                        </a:rPr>
                        <a:t>8</a:t>
                      </a:r>
                    </a:p>
                  </a:txBody>
                  <a:tcPr anchor="ctr">
                    <a:lnL>
                      <a:noFill/>
                    </a:lnL>
                    <a:lnR>
                      <a:noFill/>
                    </a:lnR>
                    <a:lnT>
                      <a:noFill/>
                    </a:lnT>
                    <a:lnB>
                      <a:noFill/>
                    </a:lnB>
                  </a:tcPr>
                </a:tc>
                <a:tc>
                  <a:txBody>
                    <a:bodyPr/>
                    <a:lstStyle/>
                    <a:p>
                      <a:pPr fontAlgn="base"/>
                      <a:r>
                        <a:rPr lang="en-US">
                          <a:effectLst/>
                        </a:rPr>
                        <a:t>Jeffrey Seymour</a:t>
                      </a:r>
                    </a:p>
                  </a:txBody>
                  <a:tcPr anchor="ctr">
                    <a:lnL>
                      <a:noFill/>
                    </a:lnL>
                    <a:lnR>
                      <a:noFill/>
                    </a:lnR>
                    <a:lnT>
                      <a:noFill/>
                    </a:lnT>
                    <a:lnB>
                      <a:noFill/>
                    </a:lnB>
                  </a:tcPr>
                </a:tc>
                <a:tc>
                  <a:txBody>
                    <a:bodyPr/>
                    <a:lstStyle/>
                    <a:p>
                      <a:pPr algn="ctr" fontAlgn="base"/>
                      <a:r>
                        <a:rPr lang="en-US">
                          <a:effectLst/>
                        </a:rPr>
                        <a:t>18</a:t>
                      </a:r>
                    </a:p>
                  </a:txBody>
                  <a:tcPr anchor="ctr">
                    <a:lnL>
                      <a:noFill/>
                    </a:lnL>
                    <a:lnR>
                      <a:noFill/>
                    </a:lnR>
                    <a:lnT>
                      <a:noFill/>
                    </a:lnT>
                    <a:lnB>
                      <a:noFill/>
                    </a:lnB>
                  </a:tcPr>
                </a:tc>
                <a:extLst>
                  <a:ext uri="{0D108BD9-81ED-4DB2-BD59-A6C34878D82A}">
                    <a16:rowId xmlns:a16="http://schemas.microsoft.com/office/drawing/2014/main" val="1333120488"/>
                  </a:ext>
                </a:extLst>
              </a:tr>
              <a:tr h="0">
                <a:tc>
                  <a:txBody>
                    <a:bodyPr/>
                    <a:lstStyle/>
                    <a:p>
                      <a:pPr algn="ctr" fontAlgn="base"/>
                      <a:r>
                        <a:rPr lang="en-US">
                          <a:effectLst/>
                        </a:rPr>
                        <a:t>9</a:t>
                      </a:r>
                    </a:p>
                  </a:txBody>
                  <a:tcPr anchor="ctr">
                    <a:lnL>
                      <a:noFill/>
                    </a:lnL>
                    <a:lnR>
                      <a:noFill/>
                    </a:lnR>
                    <a:lnT>
                      <a:noFill/>
                    </a:lnT>
                    <a:lnB>
                      <a:noFill/>
                    </a:lnB>
                  </a:tcPr>
                </a:tc>
                <a:tc>
                  <a:txBody>
                    <a:bodyPr/>
                    <a:lstStyle/>
                    <a:p>
                      <a:pPr fontAlgn="base"/>
                      <a:r>
                        <a:rPr lang="en-US">
                          <a:effectLst/>
                        </a:rPr>
                        <a:t>Brandon Halbert</a:t>
                      </a:r>
                    </a:p>
                  </a:txBody>
                  <a:tcPr anchor="ctr">
                    <a:lnL>
                      <a:noFill/>
                    </a:lnL>
                    <a:lnR>
                      <a:noFill/>
                    </a:lnR>
                    <a:lnT>
                      <a:noFill/>
                    </a:lnT>
                    <a:lnB>
                      <a:noFill/>
                    </a:lnB>
                  </a:tcPr>
                </a:tc>
                <a:tc>
                  <a:txBody>
                    <a:bodyPr/>
                    <a:lstStyle/>
                    <a:p>
                      <a:pPr algn="ctr" fontAlgn="base"/>
                      <a:r>
                        <a:rPr lang="en-US">
                          <a:effectLst/>
                        </a:rPr>
                        <a:t>17</a:t>
                      </a:r>
                    </a:p>
                  </a:txBody>
                  <a:tcPr anchor="ctr">
                    <a:lnL>
                      <a:noFill/>
                    </a:lnL>
                    <a:lnR>
                      <a:noFill/>
                    </a:lnR>
                    <a:lnT>
                      <a:noFill/>
                    </a:lnT>
                    <a:lnB>
                      <a:noFill/>
                    </a:lnB>
                  </a:tcPr>
                </a:tc>
                <a:extLst>
                  <a:ext uri="{0D108BD9-81ED-4DB2-BD59-A6C34878D82A}">
                    <a16:rowId xmlns:a16="http://schemas.microsoft.com/office/drawing/2014/main" val="639917487"/>
                  </a:ext>
                </a:extLst>
              </a:tr>
              <a:tr h="0">
                <a:tc>
                  <a:txBody>
                    <a:bodyPr/>
                    <a:lstStyle/>
                    <a:p>
                      <a:pPr algn="ctr" fontAlgn="base"/>
                      <a:r>
                        <a:rPr lang="en-US" dirty="0">
                          <a:effectLst/>
                        </a:rPr>
                        <a:t>10</a:t>
                      </a:r>
                    </a:p>
                  </a:txBody>
                  <a:tcPr anchor="ctr">
                    <a:lnL>
                      <a:noFill/>
                    </a:lnL>
                    <a:lnR>
                      <a:noFill/>
                    </a:lnR>
                    <a:lnT>
                      <a:noFill/>
                    </a:lnT>
                    <a:lnB>
                      <a:noFill/>
                    </a:lnB>
                  </a:tcPr>
                </a:tc>
                <a:tc>
                  <a:txBody>
                    <a:bodyPr/>
                    <a:lstStyle/>
                    <a:p>
                      <a:pPr fontAlgn="base"/>
                      <a:r>
                        <a:rPr lang="en-US" dirty="0">
                          <a:effectLst/>
                        </a:rPr>
                        <a:t>Kim Kirsch</a:t>
                      </a:r>
                    </a:p>
                  </a:txBody>
                  <a:tcPr anchor="ctr">
                    <a:lnL>
                      <a:noFill/>
                    </a:lnL>
                    <a:lnR>
                      <a:noFill/>
                    </a:lnR>
                    <a:lnT>
                      <a:noFill/>
                    </a:lnT>
                    <a:lnB>
                      <a:noFill/>
                    </a:lnB>
                  </a:tcPr>
                </a:tc>
                <a:tc>
                  <a:txBody>
                    <a:bodyPr/>
                    <a:lstStyle/>
                    <a:p>
                      <a:pPr algn="ctr" fontAlgn="base"/>
                      <a:r>
                        <a:rPr lang="en-US" dirty="0">
                          <a:effectLst/>
                        </a:rPr>
                        <a:t>17</a:t>
                      </a:r>
                    </a:p>
                  </a:txBody>
                  <a:tcPr anchor="ctr">
                    <a:lnL>
                      <a:noFill/>
                    </a:lnL>
                    <a:lnR>
                      <a:noFill/>
                    </a:lnR>
                    <a:lnT>
                      <a:noFill/>
                    </a:lnT>
                    <a:lnB>
                      <a:noFill/>
                    </a:lnB>
                  </a:tcPr>
                </a:tc>
                <a:extLst>
                  <a:ext uri="{0D108BD9-81ED-4DB2-BD59-A6C34878D82A}">
                    <a16:rowId xmlns:a16="http://schemas.microsoft.com/office/drawing/2014/main" val="3703922267"/>
                  </a:ext>
                </a:extLst>
              </a:tr>
            </a:tbl>
          </a:graphicData>
        </a:graphic>
      </p:graphicFrame>
      <p:sp>
        <p:nvSpPr>
          <p:cNvPr id="6" name="Title 2">
            <a:extLst>
              <a:ext uri="{FF2B5EF4-FFF2-40B4-BE49-F238E27FC236}">
                <a16:creationId xmlns:a16="http://schemas.microsoft.com/office/drawing/2014/main" id="{176A38A6-EDDE-5FC4-1337-7EB96C3C46CE}"/>
              </a:ext>
            </a:extLst>
          </p:cNvPr>
          <p:cNvSpPr txBox="1">
            <a:spLocks/>
          </p:cNvSpPr>
          <p:nvPr/>
        </p:nvSpPr>
        <p:spPr>
          <a:xfrm>
            <a:off x="351003" y="1900189"/>
            <a:ext cx="2628900" cy="254725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3600" dirty="0"/>
            </a:br>
            <a:r>
              <a:rPr lang="en-US" sz="3600" dirty="0"/>
              <a:t>Top 10 Agents This Month</a:t>
            </a:r>
          </a:p>
        </p:txBody>
      </p:sp>
      <p:sp>
        <p:nvSpPr>
          <p:cNvPr id="7" name="Arrow: Pentagon 6">
            <a:extLst>
              <a:ext uri="{FF2B5EF4-FFF2-40B4-BE49-F238E27FC236}">
                <a16:creationId xmlns:a16="http://schemas.microsoft.com/office/drawing/2014/main" id="{A8E854E9-5924-8529-422B-8775FC91CD24}"/>
              </a:ext>
            </a:extLst>
          </p:cNvPr>
          <p:cNvSpPr/>
          <p:nvPr/>
        </p:nvSpPr>
        <p:spPr>
          <a:xfrm>
            <a:off x="351003" y="2243470"/>
            <a:ext cx="3093945" cy="2371060"/>
          </a:xfrm>
          <a:prstGeom prst="homePlat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063017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09830B4-46AD-45B7-A7B4-F8196AA4C841}"/>
              </a:ext>
            </a:extLst>
          </p:cNvPr>
          <p:cNvGraphicFramePr>
            <a:graphicFrameLocks noGrp="1"/>
          </p:cNvGraphicFramePr>
          <p:nvPr>
            <p:extLst>
              <p:ext uri="{D42A27DB-BD31-4B8C-83A1-F6EECF244321}">
                <p14:modId xmlns:p14="http://schemas.microsoft.com/office/powerpoint/2010/main" val="2393761900"/>
              </p:ext>
            </p:extLst>
          </p:nvPr>
        </p:nvGraphicFramePr>
        <p:xfrm>
          <a:off x="2400299" y="2135813"/>
          <a:ext cx="7669529" cy="3670626"/>
        </p:xfrm>
        <a:graphic>
          <a:graphicData uri="http://schemas.openxmlformats.org/drawingml/2006/table">
            <a:tbl>
              <a:tblPr/>
              <a:tblGrid>
                <a:gridCol w="3995407">
                  <a:extLst>
                    <a:ext uri="{9D8B030D-6E8A-4147-A177-3AD203B41FA5}">
                      <a16:colId xmlns:a16="http://schemas.microsoft.com/office/drawing/2014/main" val="412366905"/>
                    </a:ext>
                  </a:extLst>
                </a:gridCol>
                <a:gridCol w="3674122">
                  <a:extLst>
                    <a:ext uri="{9D8B030D-6E8A-4147-A177-3AD203B41FA5}">
                      <a16:colId xmlns:a16="http://schemas.microsoft.com/office/drawing/2014/main" val="2186354841"/>
                    </a:ext>
                  </a:extLst>
                </a:gridCol>
              </a:tblGrid>
              <a:tr h="468024">
                <a:tc>
                  <a:txBody>
                    <a:bodyPr/>
                    <a:lstStyle/>
                    <a:p>
                      <a:pPr algn="ctr" fontAlgn="b"/>
                      <a:r>
                        <a:rPr lang="en-US" sz="2400" b="1" i="0" u="none" strike="noStrike" dirty="0">
                          <a:solidFill>
                            <a:schemeClr val="accent4">
                              <a:lumMod val="60000"/>
                              <a:lumOff val="40000"/>
                            </a:schemeClr>
                          </a:solidFill>
                          <a:effectLst/>
                          <a:latin typeface="Eras Demi ITC" panose="020B0805030504020804" pitchFamily="34" charset="0"/>
                        </a:rPr>
                        <a:t>Agent </a:t>
                      </a:r>
                    </a:p>
                  </a:txBody>
                  <a:tcPr marL="13519" marR="13519" marT="13519"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400" b="1" i="0" u="none" strike="noStrike" dirty="0">
                          <a:solidFill>
                            <a:schemeClr val="accent4">
                              <a:lumMod val="60000"/>
                              <a:lumOff val="40000"/>
                            </a:schemeClr>
                          </a:solidFill>
                          <a:effectLst/>
                          <a:latin typeface="Eras Demi ITC" panose="020B0805030504020804" pitchFamily="34" charset="0"/>
                        </a:rPr>
                        <a:t>Mentor</a:t>
                      </a:r>
                    </a:p>
                  </a:txBody>
                  <a:tcPr marL="13519" marR="13519" marT="13519"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65012"/>
                  </a:ext>
                </a:extLst>
              </a:tr>
              <a:tr h="533767">
                <a:tc>
                  <a:txBody>
                    <a:bodyPr/>
                    <a:lstStyle/>
                    <a:p>
                      <a:pPr algn="ctr" fontAlgn="b"/>
                      <a:r>
                        <a:rPr lang="en-US" sz="3200" b="1" i="0" u="none" strike="noStrike" dirty="0">
                          <a:solidFill>
                            <a:schemeClr val="bg1"/>
                          </a:solidFill>
                          <a:effectLst/>
                          <a:latin typeface="Eras Demi ITC" panose="020B0805030504020804" pitchFamily="34" charset="0"/>
                        </a:rPr>
                        <a:t>Steven </a:t>
                      </a:r>
                      <a:r>
                        <a:rPr lang="en-US" sz="3200" b="1" i="0" u="none" strike="noStrike" dirty="0" err="1">
                          <a:solidFill>
                            <a:schemeClr val="bg1"/>
                          </a:solidFill>
                          <a:effectLst/>
                          <a:latin typeface="Eras Demi ITC" panose="020B0805030504020804" pitchFamily="34" charset="0"/>
                        </a:rPr>
                        <a:t>Torress</a:t>
                      </a:r>
                      <a:endParaRPr lang="en-US" sz="3200" b="1" i="0" u="none" strike="noStrike" dirty="0">
                        <a:solidFill>
                          <a:schemeClr val="bg1"/>
                        </a:solidFill>
                        <a:effectLst/>
                        <a:latin typeface="Eras Demi ITC" panose="020B0805030504020804" pitchFamily="34" charset="0"/>
                      </a:endParaRPr>
                    </a:p>
                  </a:txBody>
                  <a:tcPr marL="13519" marR="13519" marT="13519"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C000"/>
                    </a:solidFill>
                  </a:tcPr>
                </a:tc>
                <a:tc>
                  <a:txBody>
                    <a:bodyPr/>
                    <a:lstStyle/>
                    <a:p>
                      <a:pPr algn="ctr" fontAlgn="b"/>
                      <a:r>
                        <a:rPr lang="en-US" sz="3200" b="1" i="0" u="none" strike="noStrike" dirty="0">
                          <a:solidFill>
                            <a:schemeClr val="bg1"/>
                          </a:solidFill>
                          <a:effectLst/>
                          <a:latin typeface="Eras Demi ITC" panose="020B0805030504020804" pitchFamily="34" charset="0"/>
                        </a:rPr>
                        <a:t>Philip Vogt</a:t>
                      </a:r>
                    </a:p>
                  </a:txBody>
                  <a:tcPr marL="13519" marR="13519" marT="13519"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9901495"/>
                  </a:ext>
                </a:extLst>
              </a:tr>
              <a:tr h="533767">
                <a:tc>
                  <a:txBody>
                    <a:bodyPr/>
                    <a:lstStyle/>
                    <a:p>
                      <a:pPr algn="ctr" fontAlgn="b"/>
                      <a:r>
                        <a:rPr lang="en-US" sz="3200" b="1" i="0" u="none" strike="noStrike" dirty="0">
                          <a:solidFill>
                            <a:schemeClr val="bg1"/>
                          </a:solidFill>
                          <a:effectLst/>
                          <a:latin typeface="Eras Demi ITC" panose="020B0805030504020804" pitchFamily="34" charset="0"/>
                        </a:rPr>
                        <a:t>John Kaufman</a:t>
                      </a:r>
                    </a:p>
                  </a:txBody>
                  <a:tcPr marL="13519" marR="13519" marT="13519"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C000"/>
                    </a:solidFill>
                  </a:tcPr>
                </a:tc>
                <a:tc>
                  <a:txBody>
                    <a:bodyPr/>
                    <a:lstStyle/>
                    <a:p>
                      <a:pPr algn="ctr" fontAlgn="b"/>
                      <a:r>
                        <a:rPr lang="en-US" sz="3200" b="1" i="0" u="none" strike="noStrike" dirty="0">
                          <a:solidFill>
                            <a:schemeClr val="bg1"/>
                          </a:solidFill>
                          <a:effectLst/>
                          <a:latin typeface="Eras Demi ITC" panose="020B0805030504020804" pitchFamily="34" charset="0"/>
                        </a:rPr>
                        <a:t>Jordan Krugman</a:t>
                      </a:r>
                    </a:p>
                  </a:txBody>
                  <a:tcPr marL="13519" marR="13519" marT="13519"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517163203"/>
                  </a:ext>
                </a:extLst>
              </a:tr>
              <a:tr h="533767">
                <a:tc>
                  <a:txBody>
                    <a:bodyPr/>
                    <a:lstStyle/>
                    <a:p>
                      <a:pPr algn="ctr" fontAlgn="b"/>
                      <a:r>
                        <a:rPr lang="en-US" sz="3200" b="1" i="0" u="none" strike="noStrike" dirty="0">
                          <a:solidFill>
                            <a:schemeClr val="bg1"/>
                          </a:solidFill>
                          <a:effectLst/>
                          <a:latin typeface="Eras Demi ITC" panose="020B0805030504020804" pitchFamily="34" charset="0"/>
                        </a:rPr>
                        <a:t>Trent Compton</a:t>
                      </a:r>
                    </a:p>
                  </a:txBody>
                  <a:tcPr marL="13519" marR="13519" marT="13519"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C000"/>
                    </a:solidFill>
                  </a:tcPr>
                </a:tc>
                <a:tc>
                  <a:txBody>
                    <a:bodyPr/>
                    <a:lstStyle/>
                    <a:p>
                      <a:pPr algn="ctr" fontAlgn="b"/>
                      <a:r>
                        <a:rPr lang="en-US" sz="3200" b="1" i="0" u="none" strike="noStrike" dirty="0">
                          <a:solidFill>
                            <a:schemeClr val="bg1"/>
                          </a:solidFill>
                          <a:effectLst/>
                          <a:latin typeface="Eras Demi ITC" panose="020B0805030504020804" pitchFamily="34" charset="0"/>
                        </a:rPr>
                        <a:t>Keith Cheverie</a:t>
                      </a:r>
                    </a:p>
                  </a:txBody>
                  <a:tcPr marL="13519" marR="13519" marT="13519"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780403292"/>
                  </a:ext>
                </a:extLst>
              </a:tr>
              <a:tr h="533767">
                <a:tc>
                  <a:txBody>
                    <a:bodyPr/>
                    <a:lstStyle/>
                    <a:p>
                      <a:pPr algn="ctr" fontAlgn="b"/>
                      <a:r>
                        <a:rPr lang="en-US" sz="3200" b="1" i="0" u="none" strike="noStrike" dirty="0">
                          <a:solidFill>
                            <a:schemeClr val="bg1"/>
                          </a:solidFill>
                          <a:effectLst/>
                          <a:latin typeface="Eras Demi ITC" panose="020B0805030504020804" pitchFamily="34" charset="0"/>
                        </a:rPr>
                        <a:t>Katina Williams</a:t>
                      </a:r>
                    </a:p>
                  </a:txBody>
                  <a:tcPr marL="13519" marR="13519" marT="13519"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C000"/>
                    </a:solidFill>
                  </a:tcPr>
                </a:tc>
                <a:tc>
                  <a:txBody>
                    <a:bodyPr/>
                    <a:lstStyle/>
                    <a:p>
                      <a:pPr algn="ctr" fontAlgn="b"/>
                      <a:r>
                        <a:rPr lang="en-US" sz="3200" b="1" i="0" u="none" strike="noStrike" dirty="0">
                          <a:solidFill>
                            <a:schemeClr val="bg1"/>
                          </a:solidFill>
                          <a:effectLst/>
                          <a:latin typeface="Eras Demi ITC" panose="020B0805030504020804" pitchFamily="34" charset="0"/>
                        </a:rPr>
                        <a:t>Brian </a:t>
                      </a:r>
                      <a:r>
                        <a:rPr lang="en-US" sz="3200" b="1" i="0" u="none" strike="noStrike" dirty="0" err="1">
                          <a:solidFill>
                            <a:schemeClr val="bg1"/>
                          </a:solidFill>
                          <a:effectLst/>
                          <a:latin typeface="Eras Demi ITC" panose="020B0805030504020804" pitchFamily="34" charset="0"/>
                        </a:rPr>
                        <a:t>Drennon</a:t>
                      </a:r>
                      <a:endParaRPr lang="en-US" sz="3200" b="1" i="0" u="none" strike="noStrike" dirty="0">
                        <a:solidFill>
                          <a:schemeClr val="bg1"/>
                        </a:solidFill>
                        <a:effectLst/>
                        <a:latin typeface="Eras Demi ITC" panose="020B0805030504020804" pitchFamily="34" charset="0"/>
                      </a:endParaRPr>
                    </a:p>
                  </a:txBody>
                  <a:tcPr marL="13519" marR="13519" marT="13519"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404197845"/>
                  </a:ext>
                </a:extLst>
              </a:tr>
              <a:tr h="533767">
                <a:tc>
                  <a:txBody>
                    <a:bodyPr/>
                    <a:lstStyle/>
                    <a:p>
                      <a:pPr algn="ctr" fontAlgn="b"/>
                      <a:r>
                        <a:rPr lang="en-US" sz="3200" b="1" i="0" u="none" strike="noStrike" dirty="0">
                          <a:solidFill>
                            <a:schemeClr val="bg1"/>
                          </a:solidFill>
                          <a:effectLst/>
                          <a:latin typeface="Eras Demi ITC" panose="020B0805030504020804" pitchFamily="34" charset="0"/>
                        </a:rPr>
                        <a:t>Samantha Ramirez</a:t>
                      </a:r>
                    </a:p>
                  </a:txBody>
                  <a:tcPr marL="13519" marR="13519" marT="13519"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C000"/>
                    </a:solidFill>
                  </a:tcPr>
                </a:tc>
                <a:tc>
                  <a:txBody>
                    <a:bodyPr/>
                    <a:lstStyle/>
                    <a:p>
                      <a:pPr algn="ctr" fontAlgn="b"/>
                      <a:r>
                        <a:rPr lang="en-US" sz="3200" b="1" i="0" u="none" strike="noStrike" dirty="0">
                          <a:solidFill>
                            <a:schemeClr val="bg1"/>
                          </a:solidFill>
                          <a:effectLst/>
                          <a:latin typeface="Eras Demi ITC" panose="020B0805030504020804" pitchFamily="34" charset="0"/>
                        </a:rPr>
                        <a:t>Faith Bratlie</a:t>
                      </a:r>
                    </a:p>
                  </a:txBody>
                  <a:tcPr marL="13519" marR="13519" marT="13519"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558721823"/>
                  </a:ext>
                </a:extLst>
              </a:tr>
              <a:tr h="533767">
                <a:tc>
                  <a:txBody>
                    <a:bodyPr/>
                    <a:lstStyle/>
                    <a:p>
                      <a:pPr algn="ctr" fontAlgn="b"/>
                      <a:r>
                        <a:rPr lang="en-US" sz="3200" b="1" i="0" u="none" strike="noStrike" dirty="0">
                          <a:solidFill>
                            <a:schemeClr val="bg1"/>
                          </a:solidFill>
                          <a:effectLst/>
                          <a:latin typeface="Eras Demi ITC" panose="020B0805030504020804" pitchFamily="34" charset="0"/>
                        </a:rPr>
                        <a:t>Yahaira Ramirez</a:t>
                      </a:r>
                    </a:p>
                  </a:txBody>
                  <a:tcPr marL="13519" marR="13519" marT="13519"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C000"/>
                    </a:solidFill>
                  </a:tcPr>
                </a:tc>
                <a:tc>
                  <a:txBody>
                    <a:bodyPr/>
                    <a:lstStyle/>
                    <a:p>
                      <a:pPr algn="ctr" fontAlgn="b"/>
                      <a:r>
                        <a:rPr lang="en-US" sz="3200" b="1" i="0" u="none" strike="noStrike" dirty="0">
                          <a:solidFill>
                            <a:schemeClr val="bg1"/>
                          </a:solidFill>
                          <a:effectLst/>
                          <a:latin typeface="Eras Demi ITC" panose="020B0805030504020804" pitchFamily="34" charset="0"/>
                        </a:rPr>
                        <a:t>Darcie Healy</a:t>
                      </a:r>
                    </a:p>
                  </a:txBody>
                  <a:tcPr marL="13519" marR="13519" marT="13519" marB="0" anchor="b">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4003994484"/>
                  </a:ext>
                </a:extLst>
              </a:tr>
            </a:tbl>
          </a:graphicData>
        </a:graphic>
      </p:graphicFrame>
      <p:sp>
        <p:nvSpPr>
          <p:cNvPr id="5" name="Rectangle 4">
            <a:extLst>
              <a:ext uri="{FF2B5EF4-FFF2-40B4-BE49-F238E27FC236}">
                <a16:creationId xmlns:a16="http://schemas.microsoft.com/office/drawing/2014/main" id="{D43FAA04-FCA2-7F17-00DE-5D451985BB9F}"/>
              </a:ext>
            </a:extLst>
          </p:cNvPr>
          <p:cNvSpPr/>
          <p:nvPr/>
        </p:nvSpPr>
        <p:spPr>
          <a:xfrm>
            <a:off x="1796649" y="589896"/>
            <a:ext cx="859870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CONGRATULATIONS AGENTS!</a:t>
            </a:r>
          </a:p>
        </p:txBody>
      </p:sp>
      <p:sp>
        <p:nvSpPr>
          <p:cNvPr id="9" name="Rectangle 8">
            <a:extLst>
              <a:ext uri="{FF2B5EF4-FFF2-40B4-BE49-F238E27FC236}">
                <a16:creationId xmlns:a16="http://schemas.microsoft.com/office/drawing/2014/main" id="{A8840C2B-5878-3A42-E940-98613E6C5F59}"/>
              </a:ext>
            </a:extLst>
          </p:cNvPr>
          <p:cNvSpPr/>
          <p:nvPr/>
        </p:nvSpPr>
        <p:spPr>
          <a:xfrm>
            <a:off x="5322912" y="1513226"/>
            <a:ext cx="229293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4">
                    <a:lumMod val="60000"/>
                    <a:lumOff val="40000"/>
                  </a:schemeClr>
                </a:solidFill>
                <a:effectLst/>
              </a:rPr>
              <a:t>1</a:t>
            </a:r>
            <a:r>
              <a:rPr lang="en-US" sz="5400" b="1" cap="none" spc="0" baseline="30000" dirty="0">
                <a:ln w="22225">
                  <a:solidFill>
                    <a:schemeClr val="accent2"/>
                  </a:solidFill>
                  <a:prstDash val="solid"/>
                </a:ln>
                <a:solidFill>
                  <a:schemeClr val="accent4">
                    <a:lumMod val="60000"/>
                    <a:lumOff val="40000"/>
                  </a:schemeClr>
                </a:solidFill>
                <a:effectLst/>
              </a:rPr>
              <a:t>ST</a:t>
            </a:r>
            <a:r>
              <a:rPr lang="en-US" sz="5400" b="1" cap="none" spc="0" dirty="0">
                <a:ln w="22225">
                  <a:solidFill>
                    <a:schemeClr val="accent2"/>
                  </a:solidFill>
                  <a:prstDash val="solid"/>
                </a:ln>
                <a:solidFill>
                  <a:schemeClr val="accent4">
                    <a:lumMod val="60000"/>
                    <a:lumOff val="40000"/>
                  </a:schemeClr>
                </a:solidFill>
                <a:effectLst/>
              </a:rPr>
              <a:t> APP</a:t>
            </a:r>
          </a:p>
        </p:txBody>
      </p:sp>
    </p:spTree>
    <p:extLst>
      <p:ext uri="{BB962C8B-B14F-4D97-AF65-F5344CB8AC3E}">
        <p14:creationId xmlns:p14="http://schemas.microsoft.com/office/powerpoint/2010/main" val="2206793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32E080-5464-23FF-547E-F4BEC1453101}"/>
              </a:ext>
            </a:extLst>
          </p:cNvPr>
          <p:cNvSpPr>
            <a:spLocks noGrp="1"/>
          </p:cNvSpPr>
          <p:nvPr>
            <p:ph type="title"/>
          </p:nvPr>
        </p:nvSpPr>
        <p:spPr>
          <a:xfrm>
            <a:off x="5673079" y="475417"/>
            <a:ext cx="6164944" cy="1244824"/>
          </a:xfrm>
        </p:spPr>
        <p:txBody>
          <a:bodyPr vert="horz" lIns="91440" tIns="45720" rIns="91440" bIns="45720" rtlCol="0" anchor="b">
            <a:normAutofit fontScale="90000"/>
          </a:bodyPr>
          <a:lstStyle/>
          <a:p>
            <a:r>
              <a:rPr lang="en-US" sz="4400" dirty="0"/>
              <a:t>Welcome Morgan Saldana!</a:t>
            </a:r>
            <a:br>
              <a:rPr lang="en-US" sz="4400" dirty="0"/>
            </a:br>
            <a:r>
              <a:rPr kumimoji="0" lang="en-US" sz="3100" b="0" i="1" u="none" strike="noStrike" kern="1200" cap="none" spc="0" normalizeH="0" baseline="0" noProof="0" dirty="0">
                <a:ln>
                  <a:noFill/>
                </a:ln>
                <a:solidFill>
                  <a:prstClr val="black">
                    <a:alpha val="80000"/>
                  </a:prstClr>
                </a:solidFill>
                <a:effectLst/>
                <a:uLnTx/>
                <a:uFillTx/>
                <a:latin typeface="Calibri" panose="020F0502020204030204"/>
                <a:ea typeface="+mn-ea"/>
                <a:cs typeface="+mn-cs"/>
              </a:rPr>
              <a:t>Special Projects Manager</a:t>
            </a:r>
            <a:endParaRPr lang="en-US" sz="3100" i="1" dirty="0"/>
          </a:p>
        </p:txBody>
      </p:sp>
      <p:sp>
        <p:nvSpPr>
          <p:cNvPr id="17"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5BD5221-F754-15E1-8664-B56A4B58C3AE}"/>
              </a:ext>
            </a:extLst>
          </p:cNvPr>
          <p:cNvPicPr>
            <a:picLocks noGrp="1" noChangeAspect="1"/>
          </p:cNvPicPr>
          <p:nvPr>
            <p:ph idx="1"/>
          </p:nvPr>
        </p:nvPicPr>
        <p:blipFill rotWithShape="1">
          <a:blip r:embed="rId2"/>
          <a:srcRect t="14000" b="37250"/>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 name="Text Placeholder 3">
            <a:extLst>
              <a:ext uri="{FF2B5EF4-FFF2-40B4-BE49-F238E27FC236}">
                <a16:creationId xmlns:a16="http://schemas.microsoft.com/office/drawing/2014/main" id="{0124EA2D-4DBA-FC09-7DAF-34E93EA69896}"/>
              </a:ext>
            </a:extLst>
          </p:cNvPr>
          <p:cNvSpPr>
            <a:spLocks noGrp="1"/>
          </p:cNvSpPr>
          <p:nvPr>
            <p:ph type="body" sz="half" idx="2"/>
          </p:nvPr>
        </p:nvSpPr>
        <p:spPr>
          <a:xfrm>
            <a:off x="6657715" y="2990818"/>
            <a:ext cx="4195673" cy="2913872"/>
          </a:xfrm>
        </p:spPr>
        <p:txBody>
          <a:bodyPr vert="horz" lIns="91440" tIns="45720" rIns="91440" bIns="45720" rtlCol="0" anchor="t">
            <a:normAutofit/>
          </a:bodyPr>
          <a:lstStyle/>
          <a:p>
            <a:r>
              <a:rPr lang="en-US" sz="2000" dirty="0">
                <a:solidFill>
                  <a:schemeClr val="tx1">
                    <a:alpha val="80000"/>
                  </a:schemeClr>
                </a:solidFill>
              </a:rPr>
              <a:t>Please take a moment to welcome our newest CHC staff member. She will not only handle the special events but will also handle TopBroker Billing.</a:t>
            </a:r>
          </a:p>
          <a:p>
            <a:r>
              <a:rPr lang="en-US" sz="2000" dirty="0">
                <a:solidFill>
                  <a:schemeClr val="tx1">
                    <a:alpha val="80000"/>
                  </a:schemeClr>
                </a:solidFill>
              </a:rPr>
              <a:t>She can be reached via email, </a:t>
            </a:r>
            <a:r>
              <a:rPr lang="en-US" sz="2000" dirty="0">
                <a:solidFill>
                  <a:schemeClr val="tx1">
                    <a:alpha val="80000"/>
                  </a:schemeClr>
                </a:solidFill>
                <a:hlinkClick r:id="rId3"/>
              </a:rPr>
              <a:t>msaldana@chcquotes.com</a:t>
            </a:r>
            <a:r>
              <a:rPr lang="en-US" sz="2000" dirty="0">
                <a:solidFill>
                  <a:schemeClr val="tx1">
                    <a:alpha val="80000"/>
                  </a:schemeClr>
                </a:solidFill>
              </a:rPr>
              <a:t>.</a:t>
            </a:r>
          </a:p>
          <a:p>
            <a:endParaRPr lang="en-US" sz="2000" dirty="0">
              <a:solidFill>
                <a:schemeClr val="tx1">
                  <a:alpha val="80000"/>
                </a:schemeClr>
              </a:solidFill>
            </a:endParaRP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855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57B5E-0A54-6D2D-01C2-FB6274F57F9B}"/>
              </a:ext>
            </a:extLst>
          </p:cNvPr>
          <p:cNvSpPr>
            <a:spLocks noGrp="1"/>
          </p:cNvSpPr>
          <p:nvPr>
            <p:ph type="title"/>
          </p:nvPr>
        </p:nvSpPr>
        <p:spPr>
          <a:xfrm>
            <a:off x="1395044" y="734675"/>
            <a:ext cx="8754796" cy="928467"/>
          </a:xfrm>
          <a:solidFill>
            <a:schemeClr val="accent1"/>
          </a:solidFill>
        </p:spPr>
        <p:txBody>
          <a:bodyPr vert="horz" lIns="91440" tIns="45720" rIns="91440" bIns="45720" rtlCol="0" anchor="ctr">
            <a:normAutofit/>
          </a:bodyPr>
          <a:lstStyle/>
          <a:p>
            <a:pPr algn="r"/>
            <a:r>
              <a:rPr lang="en-US" sz="3200" kern="1200" cap="all" spc="300" baseline="0" dirty="0">
                <a:solidFill>
                  <a:schemeClr val="tx2"/>
                </a:solidFill>
                <a:latin typeface="+mj-lt"/>
                <a:ea typeface="+mj-ea"/>
                <a:cs typeface="+mj-cs"/>
              </a:rPr>
              <a:t>WELCOME TO OUR NEW AGENTS</a:t>
            </a:r>
          </a:p>
        </p:txBody>
      </p:sp>
      <p:sp>
        <p:nvSpPr>
          <p:cNvPr id="6" name="TextBox 5">
            <a:extLst>
              <a:ext uri="{FF2B5EF4-FFF2-40B4-BE49-F238E27FC236}">
                <a16:creationId xmlns:a16="http://schemas.microsoft.com/office/drawing/2014/main" id="{CAB37827-A510-C9C3-70E1-8FCF90C7423B}"/>
              </a:ext>
            </a:extLst>
          </p:cNvPr>
          <p:cNvSpPr txBox="1"/>
          <p:nvPr/>
        </p:nvSpPr>
        <p:spPr>
          <a:xfrm>
            <a:off x="2845011" y="1776587"/>
            <a:ext cx="7605424" cy="764568"/>
          </a:xfrm>
          <a:prstGeom prst="rect">
            <a:avLst/>
          </a:prstGeom>
          <a:noFill/>
        </p:spPr>
        <p:txBody>
          <a:bodyPr wrap="square">
            <a:spAutoFit/>
          </a:bodyPr>
          <a:lstStyle/>
          <a:p>
            <a:pPr marL="0" marR="0" lvl="0" indent="0" algn="ctr" defTabSz="713232" rtl="0" eaLnBrk="1" fontAlgn="auto" latinLnBrk="0" hangingPunct="1">
              <a:lnSpc>
                <a:spcPct val="100000"/>
              </a:lnSpc>
              <a:spcBef>
                <a:spcPts val="0"/>
              </a:spcBef>
              <a:spcAft>
                <a:spcPts val="600"/>
              </a:spcAft>
              <a:buClrTx/>
              <a:buSzTx/>
              <a:buFontTx/>
              <a:buNone/>
              <a:tabLst/>
              <a:defRPr/>
            </a:pPr>
            <a:r>
              <a:rPr kumimoji="0" lang="en-US" sz="2184" b="0"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Sell your first application by next Friday, June 23rd and receive a Compass Shirt and $100 Lead Credits! </a:t>
            </a:r>
            <a:endParaRPr kumimoji="0" lang="en-US" sz="28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endParaRPr>
          </a:p>
        </p:txBody>
      </p:sp>
      <p:pic>
        <p:nvPicPr>
          <p:cNvPr id="3" name="Picture 2">
            <a:extLst>
              <a:ext uri="{FF2B5EF4-FFF2-40B4-BE49-F238E27FC236}">
                <a16:creationId xmlns:a16="http://schemas.microsoft.com/office/drawing/2014/main" id="{EBF2C561-ACF8-50CE-3741-A48D9F8B413E}"/>
              </a:ext>
            </a:extLst>
          </p:cNvPr>
          <p:cNvPicPr>
            <a:picLocks noChangeAspect="1"/>
          </p:cNvPicPr>
          <p:nvPr/>
        </p:nvPicPr>
        <p:blipFill>
          <a:blip r:embed="rId2"/>
          <a:stretch>
            <a:fillRect/>
          </a:stretch>
        </p:blipFill>
        <p:spPr>
          <a:xfrm>
            <a:off x="937827" y="734675"/>
            <a:ext cx="2208665" cy="2232218"/>
          </a:xfrm>
          <a:prstGeom prst="rect">
            <a:avLst/>
          </a:prstGeom>
        </p:spPr>
      </p:pic>
      <p:sp>
        <p:nvSpPr>
          <p:cNvPr id="8" name="TextBox 7">
            <a:extLst>
              <a:ext uri="{FF2B5EF4-FFF2-40B4-BE49-F238E27FC236}">
                <a16:creationId xmlns:a16="http://schemas.microsoft.com/office/drawing/2014/main" id="{18315DCA-E3E8-D957-B7EF-00F8E367E530}"/>
              </a:ext>
            </a:extLst>
          </p:cNvPr>
          <p:cNvSpPr txBox="1"/>
          <p:nvPr/>
        </p:nvSpPr>
        <p:spPr>
          <a:xfrm>
            <a:off x="3598837" y="5040327"/>
            <a:ext cx="609777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 you know someone looking for a new career?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Our next CHC New Agent Training &amp; Development is June </a:t>
            </a:r>
            <a:r>
              <a:rPr lang="en-US" dirty="0">
                <a:solidFill>
                  <a:prstClr val="black"/>
                </a:solidFill>
                <a:latin typeface="Calibri" panose="020F0502020204030204"/>
              </a:rPr>
              <a:t>27</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lang="en-US" dirty="0">
                <a:solidFill>
                  <a:prstClr val="black"/>
                </a:solidFill>
                <a:latin typeface="Calibri" panose="020F0502020204030204"/>
              </a:rPr>
              <a:t>28</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lang="en-US" dirty="0">
                <a:solidFill>
                  <a:prstClr val="black"/>
                </a:solidFill>
                <a:latin typeface="Calibri" panose="020F0502020204030204"/>
              </a:rPr>
              <a:t>St. Louis, MO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Send your referrals to Liz Wardrop, </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ewardrop@chcquotes.com,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you could get free lead credits.</a:t>
            </a:r>
          </a:p>
        </p:txBody>
      </p:sp>
      <p:sp>
        <p:nvSpPr>
          <p:cNvPr id="4" name="Rectangle 3">
            <a:extLst>
              <a:ext uri="{FF2B5EF4-FFF2-40B4-BE49-F238E27FC236}">
                <a16:creationId xmlns:a16="http://schemas.microsoft.com/office/drawing/2014/main" id="{E51A7B10-5F22-0B87-1614-0F585FCDA8A5}"/>
              </a:ext>
            </a:extLst>
          </p:cNvPr>
          <p:cNvSpPr/>
          <p:nvPr/>
        </p:nvSpPr>
        <p:spPr>
          <a:xfrm>
            <a:off x="3703303" y="3238984"/>
            <a:ext cx="497443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Book Antiqua" panose="02040602050305030304" pitchFamily="18" charset="0"/>
                <a:ea typeface="+mn-ea"/>
                <a:cs typeface="+mn-cs"/>
              </a:rPr>
              <a:t>Happy Selling!</a:t>
            </a:r>
            <a:endParaRPr kumimoji="0" lang="en-US" sz="54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032037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8" name="Group 27">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29" name="Rectangle 28">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2" name="Freeform: Shape 31">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4" name="Rectangle 33">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7" y="990600"/>
            <a:ext cx="6096003"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24A68E6B-B31D-185D-9F07-E30DDCC45C7C}"/>
              </a:ext>
            </a:extLst>
          </p:cNvPr>
          <p:cNvSpPr txBox="1"/>
          <p:nvPr/>
        </p:nvSpPr>
        <p:spPr>
          <a:xfrm>
            <a:off x="6781803" y="1676400"/>
            <a:ext cx="4953000" cy="1216153"/>
          </a:xfrm>
          <a:prstGeom prst="rect">
            <a:avLst/>
          </a:prstGeom>
        </p:spPr>
        <p:txBody>
          <a:bodyPr vert="horz" lIns="91440" tIns="45720" rIns="91440" bIns="45720" rtlCol="0" anchor="t">
            <a:normAutofit fontScale="92500"/>
          </a:bodyPr>
          <a:lstStyle/>
          <a:p>
            <a:pPr>
              <a:lnSpc>
                <a:spcPct val="90000"/>
              </a:lnSpc>
              <a:spcBef>
                <a:spcPct val="0"/>
              </a:spcBef>
              <a:spcAft>
                <a:spcPts val="600"/>
              </a:spcAft>
            </a:pPr>
            <a:r>
              <a:rPr lang="en-US" sz="2500" i="1" dirty="0">
                <a:latin typeface="Baskerville Old Face" panose="02020602080505020303" pitchFamily="18" charset="0"/>
                <a:ea typeface="+mj-ea"/>
                <a:cs typeface="+mj-cs"/>
              </a:rPr>
              <a:t>Wishing you a wonderful time with your family as you celebrate Father’s Day.  </a:t>
            </a:r>
          </a:p>
          <a:p>
            <a:pPr>
              <a:lnSpc>
                <a:spcPct val="90000"/>
              </a:lnSpc>
              <a:spcBef>
                <a:spcPct val="0"/>
              </a:spcBef>
              <a:spcAft>
                <a:spcPts val="600"/>
              </a:spcAft>
            </a:pPr>
            <a:r>
              <a:rPr lang="en-US" sz="2500" i="1" dirty="0">
                <a:latin typeface="Baskerville Old Face" panose="02020602080505020303" pitchFamily="18" charset="0"/>
                <a:ea typeface="+mj-ea"/>
                <a:cs typeface="+mj-cs"/>
              </a:rPr>
              <a:t>-Joe Krivelow</a:t>
            </a:r>
          </a:p>
        </p:txBody>
      </p:sp>
      <p:sp>
        <p:nvSpPr>
          <p:cNvPr id="4" name="TextBox 3">
            <a:extLst>
              <a:ext uri="{FF2B5EF4-FFF2-40B4-BE49-F238E27FC236}">
                <a16:creationId xmlns:a16="http://schemas.microsoft.com/office/drawing/2014/main" id="{E540C2A5-CB13-2909-CF4C-1DDC64059CB8}"/>
              </a:ext>
            </a:extLst>
          </p:cNvPr>
          <p:cNvSpPr txBox="1"/>
          <p:nvPr/>
        </p:nvSpPr>
        <p:spPr>
          <a:xfrm>
            <a:off x="7010394" y="5000094"/>
            <a:ext cx="4953000" cy="749461"/>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b="0" i="0" dirty="0">
                <a:solidFill>
                  <a:schemeClr val="tx1">
                    <a:alpha val="55000"/>
                  </a:schemeClr>
                </a:solidFill>
                <a:effectLst/>
              </a:rPr>
              <a:t>The seven roles that a father plays in the life of his family: provider, protector, leader, teacher, helper, encourager, and friend.    - Stephen Kendrick </a:t>
            </a:r>
          </a:p>
        </p:txBody>
      </p:sp>
      <p:sp useBgFill="1">
        <p:nvSpPr>
          <p:cNvPr id="36" name="Rectangle 35">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7" y="457199"/>
            <a:ext cx="5638800" cy="59435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 name="Picture 1">
            <a:extLst>
              <a:ext uri="{FF2B5EF4-FFF2-40B4-BE49-F238E27FC236}">
                <a16:creationId xmlns:a16="http://schemas.microsoft.com/office/drawing/2014/main" id="{DC2EC55F-CDDD-89FC-737F-BCDB04CB0C5D}"/>
              </a:ext>
            </a:extLst>
          </p:cNvPr>
          <p:cNvPicPr>
            <a:picLocks noChangeAspect="1"/>
          </p:cNvPicPr>
          <p:nvPr/>
        </p:nvPicPr>
        <p:blipFill rotWithShape="1">
          <a:blip r:embed="rId2"/>
          <a:srcRect l="45948" r="3115"/>
          <a:stretch/>
        </p:blipFill>
        <p:spPr>
          <a:xfrm>
            <a:off x="914399" y="990597"/>
            <a:ext cx="4724400" cy="4876799"/>
          </a:xfrm>
          <a:prstGeom prst="rect">
            <a:avLst/>
          </a:prstGeom>
        </p:spPr>
      </p:pic>
      <p:pic>
        <p:nvPicPr>
          <p:cNvPr id="6" name="Picture 5">
            <a:extLst>
              <a:ext uri="{FF2B5EF4-FFF2-40B4-BE49-F238E27FC236}">
                <a16:creationId xmlns:a16="http://schemas.microsoft.com/office/drawing/2014/main" id="{C3EFA780-B5C2-4DB2-7B59-5437EDEB91BB}"/>
              </a:ext>
            </a:extLst>
          </p:cNvPr>
          <p:cNvPicPr>
            <a:picLocks noChangeAspect="1"/>
          </p:cNvPicPr>
          <p:nvPr/>
        </p:nvPicPr>
        <p:blipFill>
          <a:blip r:embed="rId3"/>
          <a:stretch>
            <a:fillRect/>
          </a:stretch>
        </p:blipFill>
        <p:spPr>
          <a:xfrm>
            <a:off x="7199453" y="2892553"/>
            <a:ext cx="4078148" cy="1989696"/>
          </a:xfrm>
          <a:prstGeom prst="rect">
            <a:avLst/>
          </a:prstGeom>
        </p:spPr>
      </p:pic>
    </p:spTree>
    <p:extLst>
      <p:ext uri="{BB962C8B-B14F-4D97-AF65-F5344CB8AC3E}">
        <p14:creationId xmlns:p14="http://schemas.microsoft.com/office/powerpoint/2010/main" val="2275875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BD4006E0-5D06-2498-3F4A-16EB74497CAF}"/>
              </a:ext>
            </a:extLst>
          </p:cNvPr>
          <p:cNvSpPr/>
          <p:nvPr/>
        </p:nvSpPr>
        <p:spPr>
          <a:xfrm>
            <a:off x="3368939" y="1402361"/>
            <a:ext cx="1228814" cy="70276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20E7E-1C3F-5DE4-60A3-C14C1CE28A0F}"/>
              </a:ext>
            </a:extLst>
          </p:cNvPr>
          <p:cNvSpPr>
            <a:spLocks noGrp="1"/>
          </p:cNvSpPr>
          <p:nvPr>
            <p:ph type="title"/>
          </p:nvPr>
        </p:nvSpPr>
        <p:spPr>
          <a:xfrm>
            <a:off x="2816498" y="3965769"/>
            <a:ext cx="6558999" cy="1049156"/>
          </a:xfrm>
        </p:spPr>
        <p:txBody>
          <a:bodyPr/>
          <a:lstStyle/>
          <a:p>
            <a:r>
              <a:rPr lang="en-US" dirty="0">
                <a:highlight>
                  <a:srgbClr val="0000FF"/>
                </a:highlight>
              </a:rPr>
              <a:t>Upcoming Training &amp; Events</a:t>
            </a:r>
          </a:p>
        </p:txBody>
      </p:sp>
      <p:sp>
        <p:nvSpPr>
          <p:cNvPr id="7" name="TextBox 6">
            <a:extLst>
              <a:ext uri="{FF2B5EF4-FFF2-40B4-BE49-F238E27FC236}">
                <a16:creationId xmlns:a16="http://schemas.microsoft.com/office/drawing/2014/main" id="{65DC93DF-4142-77F6-8CDD-8C4848028E1E}"/>
              </a:ext>
            </a:extLst>
          </p:cNvPr>
          <p:cNvSpPr txBox="1"/>
          <p:nvPr/>
        </p:nvSpPr>
        <p:spPr>
          <a:xfrm>
            <a:off x="5370433" y="184081"/>
            <a:ext cx="4669976" cy="47089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JUNE MONDAY MADNESS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6/19 ~ </a:t>
            </a:r>
            <a:r>
              <a:rPr kumimoji="0" lang="en-US" sz="2000" b="0" i="0" u="none" strike="noStrike" kern="1200" cap="none" spc="0" normalizeH="0" baseline="0" noProof="0" dirty="0">
                <a:ln>
                  <a:noFill/>
                </a:ln>
                <a:solidFill>
                  <a:srgbClr val="4472C4">
                    <a:lumMod val="75000"/>
                  </a:srgbClr>
                </a:solidFill>
                <a:effectLst/>
                <a:uLnTx/>
                <a:uFillTx/>
                <a:latin typeface="Book Antiqua" panose="02040602050305030304" pitchFamily="18" charset="0"/>
                <a:ea typeface="+mn-ea"/>
                <a:cs typeface="+mn-cs"/>
              </a:rPr>
              <a:t>Allstate Products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6/26 ~ </a:t>
            </a:r>
            <a:r>
              <a:rPr kumimoji="0" lang="en-US" sz="2000" b="0" i="0" u="none" strike="noStrike" kern="1200" cap="none" spc="0" normalizeH="0" baseline="0" noProof="0" dirty="0">
                <a:ln>
                  <a:noFill/>
                </a:ln>
                <a:solidFill>
                  <a:srgbClr val="4472C4">
                    <a:lumMod val="75000"/>
                  </a:srgbClr>
                </a:solidFill>
                <a:effectLst/>
                <a:uLnTx/>
                <a:uFillTx/>
                <a:latin typeface="Book Antiqua" panose="02040602050305030304" pitchFamily="18" charset="0"/>
                <a:ea typeface="+mn-ea"/>
                <a:cs typeface="+mn-cs"/>
              </a:rPr>
              <a:t>Pain, Budget, Decision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4472C4">
                  <a:lumMod val="75000"/>
                </a:srgbClr>
              </a:solidFill>
              <a:latin typeface="Book Antiqua" panose="02040602050305030304" pitchFamily="18" charset="0"/>
            </a:endParaRPr>
          </a:p>
          <a:p>
            <a:pPr algn="ctr"/>
            <a:r>
              <a:rPr kumimoji="0" lang="en-US" sz="20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JUNE KickStart to Superstart</a:t>
            </a:r>
          </a:p>
          <a:p>
            <a:pPr algn="ctr"/>
            <a:r>
              <a:rPr lang="en-US" sz="2000" dirty="0">
                <a:solidFill>
                  <a:srgbClr val="000000"/>
                </a:solidFill>
                <a:latin typeface="Book Antiqua" panose="02040602050305030304" pitchFamily="18" charset="0"/>
              </a:rPr>
              <a:t>6/20 ~ </a:t>
            </a:r>
            <a:r>
              <a:rPr lang="en-US" sz="2000" dirty="0">
                <a:solidFill>
                  <a:schemeClr val="accent1">
                    <a:lumMod val="75000"/>
                  </a:schemeClr>
                </a:solidFill>
                <a:latin typeface="Book Antiqua" panose="02040602050305030304" pitchFamily="18" charset="0"/>
              </a:rPr>
              <a:t>First 5 Seconds &amp; Elevator Speech</a:t>
            </a:r>
          </a:p>
          <a:p>
            <a:pPr algn="ctr"/>
            <a:r>
              <a:rPr lang="en-US" sz="2000" dirty="0">
                <a:solidFill>
                  <a:srgbClr val="000000"/>
                </a:solidFill>
                <a:latin typeface="Book Antiqua" panose="02040602050305030304" pitchFamily="18" charset="0"/>
              </a:rPr>
              <a:t>6/21 ~ </a:t>
            </a:r>
            <a:r>
              <a:rPr lang="en-US" sz="2000" dirty="0">
                <a:solidFill>
                  <a:schemeClr val="accent1">
                    <a:lumMod val="75000"/>
                  </a:schemeClr>
                </a:solidFill>
                <a:latin typeface="Book Antiqua" panose="02040602050305030304" pitchFamily="18" charset="0"/>
              </a:rPr>
              <a:t>Show Me The Money</a:t>
            </a:r>
          </a:p>
          <a:p>
            <a:pPr algn="ctr"/>
            <a:r>
              <a:rPr lang="en-US" sz="2000" dirty="0">
                <a:solidFill>
                  <a:srgbClr val="000000"/>
                </a:solidFill>
                <a:latin typeface="Book Antiqua" panose="02040602050305030304" pitchFamily="18" charset="0"/>
              </a:rPr>
              <a:t>6/22 ~ </a:t>
            </a:r>
            <a:r>
              <a:rPr lang="en-US" sz="2000" dirty="0">
                <a:solidFill>
                  <a:schemeClr val="accent1">
                    <a:lumMod val="75000"/>
                  </a:schemeClr>
                </a:solidFill>
                <a:latin typeface="Book Antiqua" panose="02040602050305030304" pitchFamily="18" charset="0"/>
              </a:rPr>
              <a:t>Expectations &amp; Action Plans</a:t>
            </a:r>
          </a:p>
          <a:p>
            <a:pPr algn="ctr"/>
            <a:r>
              <a:rPr lang="en-US" sz="2000" dirty="0">
                <a:solidFill>
                  <a:srgbClr val="000000"/>
                </a:solidFill>
                <a:latin typeface="Book Antiqua" panose="02040602050305030304" pitchFamily="18" charset="0"/>
              </a:rPr>
              <a:t>6/27 ~ </a:t>
            </a:r>
            <a:r>
              <a:rPr lang="en-US" sz="2000" dirty="0">
                <a:solidFill>
                  <a:schemeClr val="accent1">
                    <a:lumMod val="75000"/>
                  </a:schemeClr>
                </a:solidFill>
                <a:latin typeface="Book Antiqua" panose="02040602050305030304" pitchFamily="18" charset="0"/>
              </a:rPr>
              <a:t>Handling Objections</a:t>
            </a:r>
          </a:p>
          <a:p>
            <a:pPr algn="ctr"/>
            <a:r>
              <a:rPr lang="en-US" sz="2000" dirty="0">
                <a:solidFill>
                  <a:srgbClr val="000000"/>
                </a:solidFill>
                <a:latin typeface="Book Antiqua" panose="02040602050305030304" pitchFamily="18" charset="0"/>
              </a:rPr>
              <a:t>6/28 ~ </a:t>
            </a:r>
            <a:r>
              <a:rPr lang="en-US" sz="2000" dirty="0">
                <a:solidFill>
                  <a:schemeClr val="accent1">
                    <a:lumMod val="75000"/>
                  </a:schemeClr>
                </a:solidFill>
                <a:latin typeface="Book Antiqua" panose="02040602050305030304" pitchFamily="18" charset="0"/>
              </a:rPr>
              <a:t>How To Build Your Business</a:t>
            </a:r>
          </a:p>
          <a:p>
            <a:pPr algn="ctr"/>
            <a:r>
              <a:rPr lang="en-US" sz="2000" dirty="0">
                <a:solidFill>
                  <a:srgbClr val="000000"/>
                </a:solidFill>
                <a:latin typeface="Book Antiqua" panose="02040602050305030304" pitchFamily="18" charset="0"/>
              </a:rPr>
              <a:t>6/29 ~ </a:t>
            </a:r>
            <a:r>
              <a:rPr lang="en-US" sz="2000" dirty="0">
                <a:solidFill>
                  <a:schemeClr val="accent1">
                    <a:lumMod val="75000"/>
                  </a:schemeClr>
                </a:solidFill>
                <a:latin typeface="Book Antiqua" panose="02040602050305030304" pitchFamily="18" charset="0"/>
              </a:rPr>
              <a:t>Attitude Is Everything</a:t>
            </a:r>
            <a:endParaRPr lang="en-US" sz="2000" dirty="0">
              <a:solidFill>
                <a:srgbClr val="000000"/>
              </a:solidFill>
              <a:latin typeface="Book Antiqua" panose="02040602050305030304" pitchFamily="18" charset="0"/>
            </a:endParaRPr>
          </a:p>
          <a:p>
            <a:pPr algn="ctr"/>
            <a:endParaRPr lang="en-US" sz="2000" dirty="0">
              <a:solidFill>
                <a:srgbClr val="000000"/>
              </a:solidFill>
              <a:latin typeface="Book Antiqua" panose="02040602050305030304" pitchFamily="18" charset="0"/>
            </a:endParaRPr>
          </a:p>
          <a:p>
            <a:pPr algn="ctr"/>
            <a:endParaRPr kumimoji="0" lang="en-US" sz="2000" b="0"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75000"/>
                </a:srgbClr>
              </a:solidFill>
              <a:effectLst/>
              <a:uLnTx/>
              <a:uFillTx/>
              <a:latin typeface="Book Antiqua" panose="02040602050305030304" pitchFamily="18" charset="0"/>
              <a:ea typeface="+mn-ea"/>
              <a:cs typeface="+mn-cs"/>
            </a:endParaRPr>
          </a:p>
        </p:txBody>
      </p:sp>
      <p:pic>
        <p:nvPicPr>
          <p:cNvPr id="9" name="Picture 8">
            <a:extLst>
              <a:ext uri="{FF2B5EF4-FFF2-40B4-BE49-F238E27FC236}">
                <a16:creationId xmlns:a16="http://schemas.microsoft.com/office/drawing/2014/main" id="{B4C11F1F-469D-36C5-AB19-792A92FD3F40}"/>
              </a:ext>
            </a:extLst>
          </p:cNvPr>
          <p:cNvPicPr>
            <a:picLocks noChangeAspect="1"/>
          </p:cNvPicPr>
          <p:nvPr/>
        </p:nvPicPr>
        <p:blipFill>
          <a:blip r:embed="rId2"/>
          <a:stretch>
            <a:fillRect/>
          </a:stretch>
        </p:blipFill>
        <p:spPr>
          <a:xfrm>
            <a:off x="862161" y="982530"/>
            <a:ext cx="2962913" cy="1542422"/>
          </a:xfrm>
          <a:prstGeom prst="rect">
            <a:avLst/>
          </a:prstGeom>
        </p:spPr>
      </p:pic>
      <p:sp>
        <p:nvSpPr>
          <p:cNvPr id="6" name="TextBox 5">
            <a:extLst>
              <a:ext uri="{FF2B5EF4-FFF2-40B4-BE49-F238E27FC236}">
                <a16:creationId xmlns:a16="http://schemas.microsoft.com/office/drawing/2014/main" id="{2BB2F57A-77D8-F17A-BA05-6145E6CD61C8}"/>
              </a:ext>
            </a:extLst>
          </p:cNvPr>
          <p:cNvSpPr txBox="1"/>
          <p:nvPr/>
        </p:nvSpPr>
        <p:spPr>
          <a:xfrm>
            <a:off x="3047111" y="4856551"/>
            <a:ext cx="6097772" cy="1477328"/>
          </a:xfrm>
          <a:prstGeom prst="rect">
            <a:avLst/>
          </a:prstGeom>
          <a:noFill/>
        </p:spPr>
        <p:txBody>
          <a:bodyPr wrap="square">
            <a:spAutoFit/>
          </a:bodyPr>
          <a:lstStyle/>
          <a:p>
            <a:pPr algn="ctr"/>
            <a:r>
              <a:rPr lang="en-US" i="1" dirty="0"/>
              <a:t>6/15/2023 5:00 PM CST : CHC Training: IHP w/Q&amp;A</a:t>
            </a:r>
          </a:p>
          <a:p>
            <a:pPr algn="ctr"/>
            <a:r>
              <a:rPr lang="en-US" i="1" dirty="0"/>
              <a:t>6/17/2023 11:00 AM CST : Super Saturday Agent Training</a:t>
            </a:r>
          </a:p>
          <a:p>
            <a:pPr algn="ctr"/>
            <a:r>
              <a:rPr lang="en-US" i="1" dirty="0"/>
              <a:t>6/19/2023 9:30 AM CST : CHC Training - Life Insurance</a:t>
            </a:r>
          </a:p>
          <a:p>
            <a:pPr algn="ctr"/>
            <a:r>
              <a:rPr lang="en-US" i="1" dirty="0"/>
              <a:t>6/20/2023 1:00 PM CST : TopBroker CRM Training</a:t>
            </a:r>
          </a:p>
          <a:p>
            <a:pPr algn="ctr"/>
            <a:r>
              <a:rPr lang="en-US" i="1" dirty="0"/>
              <a:t>6/22/2023 1:00 PM CST : CHC Training - Under 65 Products</a:t>
            </a:r>
          </a:p>
        </p:txBody>
      </p:sp>
      <p:sp>
        <p:nvSpPr>
          <p:cNvPr id="10" name="TextBox 9">
            <a:extLst>
              <a:ext uri="{FF2B5EF4-FFF2-40B4-BE49-F238E27FC236}">
                <a16:creationId xmlns:a16="http://schemas.microsoft.com/office/drawing/2014/main" id="{8CEFF525-AA37-6ABF-A1F7-B4FB3BFC0EDF}"/>
              </a:ext>
            </a:extLst>
          </p:cNvPr>
          <p:cNvSpPr txBox="1"/>
          <p:nvPr/>
        </p:nvSpPr>
        <p:spPr>
          <a:xfrm>
            <a:off x="2250998" y="6306640"/>
            <a:ext cx="7689998" cy="461665"/>
          </a:xfrm>
          <a:prstGeom prst="rect">
            <a:avLst/>
          </a:prstGeom>
          <a:noFill/>
        </p:spPr>
        <p:txBody>
          <a:bodyPr wrap="square">
            <a:spAutoFit/>
          </a:bodyPr>
          <a:lstStyle/>
          <a:p>
            <a:r>
              <a:rPr lang="en-US" sz="1200" dirty="0">
                <a:highlight>
                  <a:srgbClr val="FFFF00"/>
                </a:highlight>
              </a:rPr>
              <a:t>If you are having difficulties joining a meeting, please email Tanya Mosley, immediately for assistance.  If you join a training session late, please note trainers will end the meeting for lack of participation and access will not be available.</a:t>
            </a:r>
          </a:p>
        </p:txBody>
      </p:sp>
    </p:spTree>
    <p:extLst>
      <p:ext uri="{BB962C8B-B14F-4D97-AF65-F5344CB8AC3E}">
        <p14:creationId xmlns:p14="http://schemas.microsoft.com/office/powerpoint/2010/main" val="1428693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A5F1364-C163-A3A2-929D-1842154F4786}"/>
              </a:ext>
            </a:extLst>
          </p:cNvPr>
          <p:cNvPicPr>
            <a:picLocks noChangeAspect="1"/>
          </p:cNvPicPr>
          <p:nvPr/>
        </p:nvPicPr>
        <p:blipFill>
          <a:blip r:embed="rId2"/>
          <a:stretch>
            <a:fillRect/>
          </a:stretch>
        </p:blipFill>
        <p:spPr>
          <a:xfrm>
            <a:off x="818707" y="2169042"/>
            <a:ext cx="5178056" cy="2785730"/>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
        <p:nvSpPr>
          <p:cNvPr id="5" name="TextBox 4">
            <a:extLst>
              <a:ext uri="{FF2B5EF4-FFF2-40B4-BE49-F238E27FC236}">
                <a16:creationId xmlns:a16="http://schemas.microsoft.com/office/drawing/2014/main" id="{91690BF5-8431-7977-380E-9D1A0168F523}"/>
              </a:ext>
            </a:extLst>
          </p:cNvPr>
          <p:cNvSpPr txBox="1"/>
          <p:nvPr/>
        </p:nvSpPr>
        <p:spPr>
          <a:xfrm>
            <a:off x="2713979" y="2571862"/>
            <a:ext cx="3966908"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Bodoni MT Black" panose="02070A03080606020203" pitchFamily="18" charset="0"/>
                <a:ea typeface="+mn-ea"/>
                <a:cs typeface="+mn-cs"/>
              </a:rPr>
              <a:t>August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Bodoni MT Black" panose="02070A03080606020203" pitchFamily="18" charset="0"/>
                <a:ea typeface="+mn-ea"/>
                <a:cs typeface="+mn-cs"/>
              </a:rPr>
              <a:t>11th &amp; 12th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Bodoni MT Black" panose="02070A03080606020203" pitchFamily="18" charset="0"/>
                <a:ea typeface="+mn-ea"/>
                <a:cs typeface="+mn-cs"/>
              </a:rPr>
              <a:t>2023</a:t>
            </a:r>
          </a:p>
        </p:txBody>
      </p:sp>
      <p:pic>
        <p:nvPicPr>
          <p:cNvPr id="13" name="Picture 12">
            <a:extLst>
              <a:ext uri="{FF2B5EF4-FFF2-40B4-BE49-F238E27FC236}">
                <a16:creationId xmlns:a16="http://schemas.microsoft.com/office/drawing/2014/main" id="{93C30153-5BC3-41D7-F84A-27465F5B315A}"/>
              </a:ext>
            </a:extLst>
          </p:cNvPr>
          <p:cNvPicPr>
            <a:picLocks noChangeAspect="1"/>
          </p:cNvPicPr>
          <p:nvPr/>
        </p:nvPicPr>
        <p:blipFill>
          <a:blip r:embed="rId3"/>
          <a:stretch>
            <a:fillRect/>
          </a:stretch>
        </p:blipFill>
        <p:spPr>
          <a:xfrm>
            <a:off x="7152812" y="2169042"/>
            <a:ext cx="4360923" cy="1540249"/>
          </a:xfrm>
          <a:prstGeom prst="rect">
            <a:avLst/>
          </a:prstGeom>
        </p:spPr>
      </p:pic>
      <p:sp>
        <p:nvSpPr>
          <p:cNvPr id="14" name="Double Wave 13">
            <a:extLst>
              <a:ext uri="{FF2B5EF4-FFF2-40B4-BE49-F238E27FC236}">
                <a16:creationId xmlns:a16="http://schemas.microsoft.com/office/drawing/2014/main" id="{E6556255-7C65-930E-1B6E-A3E93655BAD6}"/>
              </a:ext>
            </a:extLst>
          </p:cNvPr>
          <p:cNvSpPr/>
          <p:nvPr/>
        </p:nvSpPr>
        <p:spPr>
          <a:xfrm>
            <a:off x="7152812" y="3264359"/>
            <a:ext cx="4479207" cy="3226832"/>
          </a:xfrm>
          <a:prstGeom prst="doubleWave">
            <a:avLst>
              <a:gd name="adj1" fmla="val 6250"/>
              <a:gd name="adj2" fmla="val 12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F51EF35B-AD42-5D9E-E311-A513E9C944BC}"/>
              </a:ext>
            </a:extLst>
          </p:cNvPr>
          <p:cNvSpPr txBox="1">
            <a:spLocks/>
          </p:cNvSpPr>
          <p:nvPr/>
        </p:nvSpPr>
        <p:spPr>
          <a:xfrm>
            <a:off x="7408961" y="3413720"/>
            <a:ext cx="3966908" cy="26684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C000"/>
                </a:solidFill>
                <a:effectLst/>
                <a:uLnTx/>
                <a:uFillTx/>
                <a:latin typeface="Calibri Light" panose="020F0302020204030204"/>
                <a:ea typeface="+mj-ea"/>
                <a:cs typeface="+mj-cs"/>
              </a:rPr>
              <a:t>CHC Tampa Anniversary Party</a:t>
            </a:r>
          </a:p>
        </p:txBody>
      </p:sp>
    </p:spTree>
    <p:extLst>
      <p:ext uri="{BB962C8B-B14F-4D97-AF65-F5344CB8AC3E}">
        <p14:creationId xmlns:p14="http://schemas.microsoft.com/office/powerpoint/2010/main" val="2698599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688775-614F-4CEE-86E5-DD1641593E17}"/>
              </a:ext>
            </a:extLst>
          </p:cNvPr>
          <p:cNvSpPr>
            <a:spLocks noGrp="1"/>
          </p:cNvSpPr>
          <p:nvPr>
            <p:ph type="title"/>
          </p:nvPr>
        </p:nvSpPr>
        <p:spPr>
          <a:xfrm>
            <a:off x="795528" y="386930"/>
            <a:ext cx="10141799" cy="1300554"/>
          </a:xfrm>
        </p:spPr>
        <p:txBody>
          <a:bodyPr anchor="b">
            <a:normAutofit/>
          </a:bodyPr>
          <a:lstStyle/>
          <a:p>
            <a:r>
              <a:rPr lang="en-US" sz="4800" dirty="0"/>
              <a:t>MASTERMIND</a:t>
            </a:r>
          </a:p>
        </p:txBody>
      </p:sp>
      <p:sp>
        <p:nvSpPr>
          <p:cNvPr id="13" name="Rectangle 1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96A3D52-7DBB-4D2E-44C4-72E553606092}"/>
              </a:ext>
            </a:extLst>
          </p:cNvPr>
          <p:cNvPicPr>
            <a:picLocks noChangeAspect="1"/>
          </p:cNvPicPr>
          <p:nvPr/>
        </p:nvPicPr>
        <p:blipFill rotWithShape="1">
          <a:blip r:embed="rId2"/>
          <a:srcRect l="14295" r="12796" b="1"/>
          <a:stretch/>
        </p:blipFill>
        <p:spPr>
          <a:xfrm>
            <a:off x="635295" y="2524715"/>
            <a:ext cx="5150277" cy="3714244"/>
          </a:xfrm>
          <a:prstGeom prst="rect">
            <a:avLst/>
          </a:prstGeom>
        </p:spPr>
      </p:pic>
      <p:sp>
        <p:nvSpPr>
          <p:cNvPr id="3" name="Content Placeholder 2">
            <a:extLst>
              <a:ext uri="{FF2B5EF4-FFF2-40B4-BE49-F238E27FC236}">
                <a16:creationId xmlns:a16="http://schemas.microsoft.com/office/drawing/2014/main" id="{A5006E02-D425-1597-2BD0-746B5E11F991}"/>
              </a:ext>
            </a:extLst>
          </p:cNvPr>
          <p:cNvSpPr>
            <a:spLocks noGrp="1"/>
          </p:cNvSpPr>
          <p:nvPr>
            <p:ph idx="1"/>
          </p:nvPr>
        </p:nvSpPr>
        <p:spPr>
          <a:xfrm>
            <a:off x="6406429" y="2599509"/>
            <a:ext cx="4530898" cy="3639450"/>
          </a:xfrm>
        </p:spPr>
        <p:txBody>
          <a:bodyPr anchor="ctr">
            <a:normAutofit fontScale="92500" lnSpcReduction="20000"/>
          </a:bodyPr>
          <a:lstStyle/>
          <a:p>
            <a:pPr marL="0" indent="0">
              <a:buNone/>
            </a:pPr>
            <a:r>
              <a:rPr lang="en-US" sz="2000" dirty="0"/>
              <a:t>Thank you again to our volunteers.  We are diligently finalizing the details for our first CHC Mastermind.  Currently, we are welcoming topics of discussion from EVERYONE in the agency.   If you would like to contribute a topic, please send your ideas &amp; thoughts to Tanya Mosley, </a:t>
            </a:r>
            <a:r>
              <a:rPr lang="en-US" sz="2000" dirty="0">
                <a:hlinkClick r:id="rId3"/>
              </a:rPr>
              <a:t>tmosley@chcquotes.com</a:t>
            </a:r>
            <a:r>
              <a:rPr lang="en-US" sz="2000" dirty="0"/>
              <a:t>.  </a:t>
            </a:r>
          </a:p>
          <a:p>
            <a:pPr marL="0" indent="0">
              <a:buNone/>
            </a:pPr>
            <a:r>
              <a:rPr lang="en-US" sz="2000" dirty="0"/>
              <a:t> </a:t>
            </a:r>
          </a:p>
          <a:p>
            <a:pPr marL="0" indent="0" algn="ctr">
              <a:buNone/>
            </a:pPr>
            <a:r>
              <a:rPr lang="en-US" sz="2000" i="1" dirty="0">
                <a:solidFill>
                  <a:schemeClr val="bg2">
                    <a:lumMod val="50000"/>
                  </a:schemeClr>
                </a:solidFill>
              </a:rPr>
              <a:t>Arrival Time: Thursday, July 20, 2023</a:t>
            </a:r>
          </a:p>
          <a:p>
            <a:pPr marL="0" indent="0" algn="ctr">
              <a:buNone/>
            </a:pPr>
            <a:r>
              <a:rPr lang="en-US" sz="2000" i="1" dirty="0">
                <a:solidFill>
                  <a:schemeClr val="bg2">
                    <a:lumMod val="50000"/>
                  </a:schemeClr>
                </a:solidFill>
              </a:rPr>
              <a:t>Mastermind Opening: July 20, 2023</a:t>
            </a:r>
          </a:p>
          <a:p>
            <a:pPr marL="0" indent="0" algn="ctr">
              <a:buNone/>
            </a:pPr>
            <a:r>
              <a:rPr lang="en-US" sz="2000" i="1" dirty="0">
                <a:solidFill>
                  <a:schemeClr val="bg2">
                    <a:lumMod val="50000"/>
                  </a:schemeClr>
                </a:solidFill>
              </a:rPr>
              <a:t>Meeting Date: July 21, 2023</a:t>
            </a:r>
          </a:p>
          <a:p>
            <a:pPr marL="0" indent="0" algn="ctr">
              <a:buNone/>
            </a:pPr>
            <a:r>
              <a:rPr lang="en-US" sz="2000" i="1" dirty="0">
                <a:solidFill>
                  <a:schemeClr val="bg2">
                    <a:lumMod val="50000"/>
                  </a:schemeClr>
                </a:solidFill>
              </a:rPr>
              <a:t>Meeting Close: July 22, 2023</a:t>
            </a:r>
          </a:p>
          <a:p>
            <a:pPr marL="0" indent="0">
              <a:buNone/>
            </a:pPr>
            <a:endParaRPr lang="en-US" sz="2000" dirty="0"/>
          </a:p>
        </p:txBody>
      </p:sp>
      <p:sp>
        <p:nvSpPr>
          <p:cNvPr id="17" name="Rectangle 1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898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alendar&#10;&#10;Description automatically generated with low confidence">
            <a:extLst>
              <a:ext uri="{FF2B5EF4-FFF2-40B4-BE49-F238E27FC236}">
                <a16:creationId xmlns:a16="http://schemas.microsoft.com/office/drawing/2014/main" id="{22140651-2B8C-87D9-20BB-8C40ABB4DDDB}"/>
              </a:ext>
            </a:extLst>
          </p:cNvPr>
          <p:cNvPicPr>
            <a:picLocks noChangeAspect="1"/>
          </p:cNvPicPr>
          <p:nvPr/>
        </p:nvPicPr>
        <p:blipFill rotWithShape="1">
          <a:blip r:embed="rId2"/>
          <a:srcRect b="5040"/>
          <a:stretch/>
        </p:blipFill>
        <p:spPr>
          <a:xfrm>
            <a:off x="457200" y="457200"/>
            <a:ext cx="11277600" cy="5943600"/>
          </a:xfrm>
          <a:prstGeom prst="rect">
            <a:avLst/>
          </a:prstGeom>
        </p:spPr>
      </p:pic>
      <p:cxnSp>
        <p:nvCxnSpPr>
          <p:cNvPr id="6" name="Straight Arrow Connector 5">
            <a:extLst>
              <a:ext uri="{FF2B5EF4-FFF2-40B4-BE49-F238E27FC236}">
                <a16:creationId xmlns:a16="http://schemas.microsoft.com/office/drawing/2014/main" id="{124C4CB4-FFA3-DEF6-2B53-1ECD338192BE}"/>
              </a:ext>
            </a:extLst>
          </p:cNvPr>
          <p:cNvCxnSpPr>
            <a:cxnSpLocks/>
          </p:cNvCxnSpPr>
          <p:nvPr/>
        </p:nvCxnSpPr>
        <p:spPr>
          <a:xfrm flipH="1">
            <a:off x="4880344" y="3976577"/>
            <a:ext cx="701749" cy="50878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489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26E33A-7010-013D-C29C-5900D34B3B86}"/>
              </a:ext>
            </a:extLst>
          </p:cNvPr>
          <p:cNvSpPr txBox="1"/>
          <p:nvPr/>
        </p:nvSpPr>
        <p:spPr>
          <a:xfrm>
            <a:off x="184150" y="348612"/>
            <a:ext cx="5919972" cy="2246769"/>
          </a:xfrm>
          <a:prstGeom prst="rect">
            <a:avLst/>
          </a:prstGeom>
          <a:noFill/>
        </p:spPr>
        <p:txBody>
          <a:bodyPr wrap="square">
            <a:spAutoFit/>
          </a:bodyPr>
          <a:lstStyle/>
          <a:p>
            <a:r>
              <a:rPr lang="en-US" sz="2000" dirty="0"/>
              <a:t>Medicare News JSA will provide agents a sponsored link for 2024 AHIP certification! Found on: </a:t>
            </a:r>
            <a:r>
              <a:rPr lang="en-US" sz="2000" dirty="0">
                <a:solidFill>
                  <a:schemeClr val="accent1">
                    <a:lumMod val="60000"/>
                    <a:lumOff val="40000"/>
                  </a:schemeClr>
                </a:solidFill>
              </a:rPr>
              <a:t>www.jsamedicareahip.com </a:t>
            </a:r>
            <a:r>
              <a:rPr lang="en-US" sz="2000" dirty="0"/>
              <a:t>The AHIP exam without a discount code is $175.  If you take the exam through the link below or a carrier, you should only be asked to pay $125 2024 AHIP certification is being released on June 21st, only 9 days away!</a:t>
            </a:r>
          </a:p>
        </p:txBody>
      </p:sp>
      <p:sp>
        <p:nvSpPr>
          <p:cNvPr id="6" name="TextBox 5">
            <a:extLst>
              <a:ext uri="{FF2B5EF4-FFF2-40B4-BE49-F238E27FC236}">
                <a16:creationId xmlns:a16="http://schemas.microsoft.com/office/drawing/2014/main" id="{37451D17-E2AF-1DC3-76D3-2CE20D883599}"/>
              </a:ext>
            </a:extLst>
          </p:cNvPr>
          <p:cNvSpPr txBox="1"/>
          <p:nvPr/>
        </p:nvSpPr>
        <p:spPr>
          <a:xfrm>
            <a:off x="5868365" y="4262619"/>
            <a:ext cx="6139485" cy="2554545"/>
          </a:xfrm>
          <a:prstGeom prst="rect">
            <a:avLst/>
          </a:prstGeom>
          <a:noFill/>
        </p:spPr>
        <p:txBody>
          <a:bodyPr wrap="square">
            <a:spAutoFit/>
          </a:bodyPr>
          <a:lstStyle/>
          <a:p>
            <a:r>
              <a:rPr lang="en-US" sz="2000" dirty="0"/>
              <a:t>If you are New to HST or NEW to Medicare and taking AHIP the FIRST TIME We are offering a ONE TIME reimbursement of $125 •We will reimburse $125 for your FIRST TIME taking AHIP.  •REQUIREMENT:  You must have 2 MAPD carrier contracts through HST are required for reimbursement.      •Please send certificate and list what 2 MAPD contracts you hold with us to training@myhst.com for reimbursement. </a:t>
            </a:r>
          </a:p>
        </p:txBody>
      </p:sp>
      <p:pic>
        <p:nvPicPr>
          <p:cNvPr id="8" name="Picture 7">
            <a:extLst>
              <a:ext uri="{FF2B5EF4-FFF2-40B4-BE49-F238E27FC236}">
                <a16:creationId xmlns:a16="http://schemas.microsoft.com/office/drawing/2014/main" id="{281C22CC-B353-B1C7-98AF-18B78B383B08}"/>
              </a:ext>
            </a:extLst>
          </p:cNvPr>
          <p:cNvPicPr>
            <a:picLocks noChangeAspect="1"/>
          </p:cNvPicPr>
          <p:nvPr/>
        </p:nvPicPr>
        <p:blipFill>
          <a:blip r:embed="rId2"/>
          <a:stretch>
            <a:fillRect/>
          </a:stretch>
        </p:blipFill>
        <p:spPr>
          <a:xfrm>
            <a:off x="514027" y="3935392"/>
            <a:ext cx="4295023" cy="2678166"/>
          </a:xfrm>
          <a:prstGeom prst="rect">
            <a:avLst/>
          </a:prstGeom>
        </p:spPr>
      </p:pic>
      <p:pic>
        <p:nvPicPr>
          <p:cNvPr id="10" name="Picture 9">
            <a:extLst>
              <a:ext uri="{FF2B5EF4-FFF2-40B4-BE49-F238E27FC236}">
                <a16:creationId xmlns:a16="http://schemas.microsoft.com/office/drawing/2014/main" id="{150E9F32-E189-BE9E-793C-7905F196523F}"/>
              </a:ext>
            </a:extLst>
          </p:cNvPr>
          <p:cNvPicPr>
            <a:picLocks noChangeAspect="1"/>
          </p:cNvPicPr>
          <p:nvPr/>
        </p:nvPicPr>
        <p:blipFill>
          <a:blip r:embed="rId3"/>
          <a:stretch>
            <a:fillRect/>
          </a:stretch>
        </p:blipFill>
        <p:spPr>
          <a:xfrm>
            <a:off x="5868365" y="114160"/>
            <a:ext cx="6139485" cy="2747426"/>
          </a:xfrm>
          <a:prstGeom prst="rect">
            <a:avLst/>
          </a:prstGeom>
        </p:spPr>
      </p:pic>
      <p:pic>
        <p:nvPicPr>
          <p:cNvPr id="11" name="Picture 10">
            <a:extLst>
              <a:ext uri="{FF2B5EF4-FFF2-40B4-BE49-F238E27FC236}">
                <a16:creationId xmlns:a16="http://schemas.microsoft.com/office/drawing/2014/main" id="{C237D0D1-9BD4-9CB5-915F-4EA6E096BD00}"/>
              </a:ext>
            </a:extLst>
          </p:cNvPr>
          <p:cNvPicPr>
            <a:picLocks noChangeAspect="1"/>
          </p:cNvPicPr>
          <p:nvPr/>
        </p:nvPicPr>
        <p:blipFill>
          <a:blip r:embed="rId4"/>
          <a:stretch>
            <a:fillRect/>
          </a:stretch>
        </p:blipFill>
        <p:spPr>
          <a:xfrm>
            <a:off x="4323795" y="2707698"/>
            <a:ext cx="3560654" cy="1442603"/>
          </a:xfrm>
          <a:prstGeom prst="rect">
            <a:avLst/>
          </a:prstGeom>
        </p:spPr>
      </p:pic>
    </p:spTree>
    <p:extLst>
      <p:ext uri="{BB962C8B-B14F-4D97-AF65-F5344CB8AC3E}">
        <p14:creationId xmlns:p14="http://schemas.microsoft.com/office/powerpoint/2010/main" val="1128405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3FC8BE-7E44-6FB5-236C-440E8E616354}"/>
              </a:ext>
            </a:extLst>
          </p:cNvPr>
          <p:cNvPicPr>
            <a:picLocks noChangeAspect="1"/>
          </p:cNvPicPr>
          <p:nvPr/>
        </p:nvPicPr>
        <p:blipFill rotWithShape="1">
          <a:blip r:embed="rId2"/>
          <a:srcRect r="4214" b="-1"/>
          <a:stretch/>
        </p:blipFill>
        <p:spPr>
          <a:xfrm>
            <a:off x="5162052" y="3252324"/>
            <a:ext cx="6105382" cy="3585411"/>
          </a:xfrm>
          <a:prstGeom prst="rect">
            <a:avLst/>
          </a:prstGeom>
        </p:spPr>
      </p:pic>
      <p:pic>
        <p:nvPicPr>
          <p:cNvPr id="4" name="Picture 3">
            <a:extLst>
              <a:ext uri="{FF2B5EF4-FFF2-40B4-BE49-F238E27FC236}">
                <a16:creationId xmlns:a16="http://schemas.microsoft.com/office/drawing/2014/main" id="{2D2E4438-E735-9688-F57C-DD39B7C8AD57}"/>
              </a:ext>
            </a:extLst>
          </p:cNvPr>
          <p:cNvPicPr>
            <a:picLocks noChangeAspect="1"/>
          </p:cNvPicPr>
          <p:nvPr/>
        </p:nvPicPr>
        <p:blipFill rotWithShape="1">
          <a:blip r:embed="rId3"/>
          <a:srcRect r="1" b="445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9" name="Rectangle 8">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5C3D3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046F62D-9087-C7D9-4E87-F3BC40FB7BB2}"/>
              </a:ext>
            </a:extLst>
          </p:cNvPr>
          <p:cNvPicPr>
            <a:picLocks noChangeAspect="1"/>
          </p:cNvPicPr>
          <p:nvPr/>
        </p:nvPicPr>
        <p:blipFill>
          <a:blip r:embed="rId4"/>
          <a:stretch>
            <a:fillRect/>
          </a:stretch>
        </p:blipFill>
        <p:spPr>
          <a:xfrm>
            <a:off x="1081368" y="4901736"/>
            <a:ext cx="2838450" cy="1123950"/>
          </a:xfrm>
          <a:prstGeom prst="rect">
            <a:avLst/>
          </a:prstGeom>
        </p:spPr>
      </p:pic>
    </p:spTree>
    <p:extLst>
      <p:ext uri="{BB962C8B-B14F-4D97-AF65-F5344CB8AC3E}">
        <p14:creationId xmlns:p14="http://schemas.microsoft.com/office/powerpoint/2010/main" val="1869545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73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0D3A927-C5F8-2836-78CD-0DE4679BEA79}"/>
              </a:ext>
            </a:extLst>
          </p:cNvPr>
          <p:cNvPicPr>
            <a:picLocks noChangeAspect="1"/>
          </p:cNvPicPr>
          <p:nvPr/>
        </p:nvPicPr>
        <p:blipFill>
          <a:blip r:embed="rId2"/>
          <a:stretch>
            <a:fillRect/>
          </a:stretch>
        </p:blipFill>
        <p:spPr>
          <a:xfrm>
            <a:off x="6421035" y="1999073"/>
            <a:ext cx="5129784" cy="2859853"/>
          </a:xfrm>
          <a:prstGeom prst="rect">
            <a:avLst/>
          </a:prstGeom>
        </p:spPr>
      </p:pic>
      <p:sp>
        <p:nvSpPr>
          <p:cNvPr id="17" name="Rectangle 12">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D8D602-380D-9145-5BE7-E980AAE5DBFE}"/>
              </a:ext>
            </a:extLst>
          </p:cNvPr>
          <p:cNvPicPr>
            <a:picLocks noChangeAspect="1"/>
          </p:cNvPicPr>
          <p:nvPr/>
        </p:nvPicPr>
        <p:blipFill>
          <a:blip r:embed="rId3"/>
          <a:stretch>
            <a:fillRect/>
          </a:stretch>
        </p:blipFill>
        <p:spPr>
          <a:xfrm>
            <a:off x="641180" y="2011897"/>
            <a:ext cx="5129784" cy="2834206"/>
          </a:xfrm>
          <a:prstGeom prst="rect">
            <a:avLst/>
          </a:prstGeom>
        </p:spPr>
      </p:pic>
    </p:spTree>
    <p:extLst>
      <p:ext uri="{BB962C8B-B14F-4D97-AF65-F5344CB8AC3E}">
        <p14:creationId xmlns:p14="http://schemas.microsoft.com/office/powerpoint/2010/main" val="939716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4909</TotalTime>
  <Words>1323</Words>
  <Application>Microsoft Office PowerPoint</Application>
  <PresentationFormat>Widescreen</PresentationFormat>
  <Paragraphs>166</Paragraphs>
  <Slides>20</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Aharoni</vt:lpstr>
      <vt:lpstr>Amasis MT Pro Black</vt:lpstr>
      <vt:lpstr>Arial</vt:lpstr>
      <vt:lpstr>Bahnschrift</vt:lpstr>
      <vt:lpstr>Baskerville Old Face</vt:lpstr>
      <vt:lpstr>Bell MT</vt:lpstr>
      <vt:lpstr>Bodoni MT Black</vt:lpstr>
      <vt:lpstr>Book Antiqua</vt:lpstr>
      <vt:lpstr>Calibri</vt:lpstr>
      <vt:lpstr>Calibri Light</vt:lpstr>
      <vt:lpstr>Eras Demi ITC</vt:lpstr>
      <vt:lpstr>Georgia</vt:lpstr>
      <vt:lpstr>Roboto</vt:lpstr>
      <vt:lpstr>Symbol</vt:lpstr>
      <vt:lpstr>Office Theme</vt:lpstr>
      <vt:lpstr>PowerPoint Presentation</vt:lpstr>
      <vt:lpstr>WELCOME TO OUR NEW AGENTS</vt:lpstr>
      <vt:lpstr>Upcoming Training &amp; Events</vt:lpstr>
      <vt:lpstr>PowerPoint Presentation</vt:lpstr>
      <vt:lpstr>MASTERMIND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CHC LEAD CREDITS</vt:lpstr>
      <vt:lpstr>PowerPoint Presentation</vt:lpstr>
      <vt:lpstr>PowerPoint Presentation</vt:lpstr>
      <vt:lpstr>2023 2nd Quarter Allstate Bonus</vt:lpstr>
      <vt:lpstr>PowerPoint Presentation</vt:lpstr>
      <vt:lpstr>PowerPoint Presentation</vt:lpstr>
      <vt:lpstr>Welcome Morgan Saldana! Special Projects Manager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Krivelow</dc:creator>
  <cp:lastModifiedBy>Joseph Krivelow</cp:lastModifiedBy>
  <cp:revision>16</cp:revision>
  <dcterms:created xsi:type="dcterms:W3CDTF">2023-06-07T16:09:37Z</dcterms:created>
  <dcterms:modified xsi:type="dcterms:W3CDTF">2023-06-15T16:47:49Z</dcterms:modified>
</cp:coreProperties>
</file>