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3" r:id="rId5"/>
    <p:sldId id="291" r:id="rId6"/>
    <p:sldId id="288" r:id="rId7"/>
    <p:sldId id="295" r:id="rId8"/>
    <p:sldId id="292" r:id="rId9"/>
    <p:sldId id="293" r:id="rId10"/>
    <p:sldId id="289" r:id="rId11"/>
    <p:sldId id="262" r:id="rId12"/>
    <p:sldId id="294" r:id="rId13"/>
    <p:sldId id="261" r:id="rId14"/>
    <p:sldId id="256" r:id="rId1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6DA51-E791-4582-9787-C5CC73636E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9DD3D8-758F-444F-B606-A71D69938CCD}">
      <dgm:prSet/>
      <dgm:spPr/>
      <dgm:t>
        <a:bodyPr/>
        <a:lstStyle/>
        <a:p>
          <a:r>
            <a:rPr lang="en-US" b="1" dirty="0"/>
            <a:t>Call Leads</a:t>
          </a:r>
        </a:p>
      </dgm:t>
    </dgm:pt>
    <dgm:pt modelId="{2DF925F7-D51E-4574-B00D-1187C80F461B}" type="parTrans" cxnId="{B9C1C2CD-BA65-44AE-83B6-FD001356B482}">
      <dgm:prSet/>
      <dgm:spPr/>
      <dgm:t>
        <a:bodyPr/>
        <a:lstStyle/>
        <a:p>
          <a:endParaRPr lang="en-US"/>
        </a:p>
      </dgm:t>
    </dgm:pt>
    <dgm:pt modelId="{26665C56-FBB9-4031-B8FF-8170DF919DB4}" type="sibTrans" cxnId="{B9C1C2CD-BA65-44AE-83B6-FD001356B482}">
      <dgm:prSet/>
      <dgm:spPr/>
      <dgm:t>
        <a:bodyPr/>
        <a:lstStyle/>
        <a:p>
          <a:endParaRPr lang="en-US"/>
        </a:p>
      </dgm:t>
    </dgm:pt>
    <dgm:pt modelId="{468E8757-A215-4446-B8C0-2379578628A8}">
      <dgm:prSet/>
      <dgm:spPr/>
      <dgm:t>
        <a:bodyPr/>
        <a:lstStyle/>
        <a:p>
          <a:r>
            <a:rPr lang="en-US" b="1" dirty="0"/>
            <a:t>Screen Leads</a:t>
          </a:r>
        </a:p>
      </dgm:t>
    </dgm:pt>
    <dgm:pt modelId="{7ED549BB-BBB1-4188-BE6A-904264160ABC}" type="parTrans" cxnId="{0BD8528D-0BD5-49DF-A8B3-6796BB62318A}">
      <dgm:prSet/>
      <dgm:spPr/>
      <dgm:t>
        <a:bodyPr/>
        <a:lstStyle/>
        <a:p>
          <a:endParaRPr lang="en-US"/>
        </a:p>
      </dgm:t>
    </dgm:pt>
    <dgm:pt modelId="{30A4B3A4-0A17-40C9-9ADD-4AD2325885C1}" type="sibTrans" cxnId="{0BD8528D-0BD5-49DF-A8B3-6796BB62318A}">
      <dgm:prSet/>
      <dgm:spPr/>
      <dgm:t>
        <a:bodyPr/>
        <a:lstStyle/>
        <a:p>
          <a:endParaRPr lang="en-US"/>
        </a:p>
      </dgm:t>
    </dgm:pt>
    <dgm:pt modelId="{CF1E8CCF-E0AB-466D-A2BA-C621AD8AFDCD}">
      <dgm:prSet/>
      <dgm:spPr/>
      <dgm:t>
        <a:bodyPr/>
        <a:lstStyle/>
        <a:p>
          <a:r>
            <a:rPr lang="en-US" b="1" dirty="0"/>
            <a:t>Live Transfers</a:t>
          </a:r>
        </a:p>
      </dgm:t>
    </dgm:pt>
    <dgm:pt modelId="{91698B70-1026-4E77-8D75-9EB70A13AFD3}" type="parTrans" cxnId="{B30D6AAB-395A-45A2-A02E-46D7161A15A0}">
      <dgm:prSet/>
      <dgm:spPr/>
      <dgm:t>
        <a:bodyPr/>
        <a:lstStyle/>
        <a:p>
          <a:endParaRPr lang="en-US"/>
        </a:p>
      </dgm:t>
    </dgm:pt>
    <dgm:pt modelId="{8F9AF36C-25CE-4DA9-B71C-59889755F2CC}" type="sibTrans" cxnId="{B30D6AAB-395A-45A2-A02E-46D7161A15A0}">
      <dgm:prSet/>
      <dgm:spPr/>
      <dgm:t>
        <a:bodyPr/>
        <a:lstStyle/>
        <a:p>
          <a:endParaRPr lang="en-US"/>
        </a:p>
      </dgm:t>
    </dgm:pt>
    <dgm:pt modelId="{45CD4833-85EC-4781-99DE-FFFB5E655143}">
      <dgm:prSet/>
      <dgm:spPr/>
      <dgm:t>
        <a:bodyPr/>
        <a:lstStyle/>
        <a:p>
          <a:r>
            <a:rPr lang="en-US" b="1" dirty="0"/>
            <a:t>Schedule Appointments</a:t>
          </a:r>
        </a:p>
      </dgm:t>
    </dgm:pt>
    <dgm:pt modelId="{04BF1B70-BD29-4F78-8A0C-B9CE0A6490AA}" type="parTrans" cxnId="{6AC35ADA-C691-4B05-9F09-A55E95125631}">
      <dgm:prSet/>
      <dgm:spPr/>
      <dgm:t>
        <a:bodyPr/>
        <a:lstStyle/>
        <a:p>
          <a:endParaRPr lang="en-US"/>
        </a:p>
      </dgm:t>
    </dgm:pt>
    <dgm:pt modelId="{06474369-90DF-4029-847C-E8F39DFC19C3}" type="sibTrans" cxnId="{6AC35ADA-C691-4B05-9F09-A55E95125631}">
      <dgm:prSet/>
      <dgm:spPr/>
      <dgm:t>
        <a:bodyPr/>
        <a:lstStyle/>
        <a:p>
          <a:endParaRPr lang="en-US"/>
        </a:p>
      </dgm:t>
    </dgm:pt>
    <dgm:pt modelId="{451DAA64-F95B-4868-AE92-56333DB03C8C}">
      <dgm:prSet/>
      <dgm:spPr/>
      <dgm:t>
        <a:bodyPr/>
        <a:lstStyle/>
        <a:p>
          <a:r>
            <a:rPr lang="en-US" b="1" dirty="0"/>
            <a:t>Confirm Appointments</a:t>
          </a:r>
        </a:p>
      </dgm:t>
    </dgm:pt>
    <dgm:pt modelId="{0016D6A1-3A8A-4A8C-8404-E98C9D99A760}" type="parTrans" cxnId="{72B58CFB-C356-44A6-BA93-46B79A9A3D96}">
      <dgm:prSet/>
      <dgm:spPr/>
      <dgm:t>
        <a:bodyPr/>
        <a:lstStyle/>
        <a:p>
          <a:endParaRPr lang="en-US"/>
        </a:p>
      </dgm:t>
    </dgm:pt>
    <dgm:pt modelId="{3336434B-36FB-47C9-B3D5-77E274C4B550}" type="sibTrans" cxnId="{72B58CFB-C356-44A6-BA93-46B79A9A3D96}">
      <dgm:prSet/>
      <dgm:spPr/>
      <dgm:t>
        <a:bodyPr/>
        <a:lstStyle/>
        <a:p>
          <a:endParaRPr lang="en-US"/>
        </a:p>
      </dgm:t>
    </dgm:pt>
    <dgm:pt modelId="{F6885A39-9482-409A-942F-10E9E7AA4E3B}">
      <dgm:prSet/>
      <dgm:spPr/>
      <dgm:t>
        <a:bodyPr/>
        <a:lstStyle/>
        <a:p>
          <a:r>
            <a:rPr lang="en-US" b="1" dirty="0"/>
            <a:t>Marketing</a:t>
          </a:r>
        </a:p>
      </dgm:t>
    </dgm:pt>
    <dgm:pt modelId="{6B26C86D-3C22-4A3B-85DD-E65D6D013A2B}" type="parTrans" cxnId="{2F9A0B96-BFC2-4643-AEF9-49AA2249FF55}">
      <dgm:prSet/>
      <dgm:spPr/>
      <dgm:t>
        <a:bodyPr/>
        <a:lstStyle/>
        <a:p>
          <a:endParaRPr lang="en-US"/>
        </a:p>
      </dgm:t>
    </dgm:pt>
    <dgm:pt modelId="{571B7E54-3B1F-44AF-9C3D-5B3AB0F37D5D}" type="sibTrans" cxnId="{2F9A0B96-BFC2-4643-AEF9-49AA2249FF55}">
      <dgm:prSet/>
      <dgm:spPr/>
      <dgm:t>
        <a:bodyPr/>
        <a:lstStyle/>
        <a:p>
          <a:endParaRPr lang="en-US"/>
        </a:p>
      </dgm:t>
    </dgm:pt>
    <dgm:pt modelId="{8652822F-ED88-41C0-BDD0-AC4F5CACEE97}" type="pres">
      <dgm:prSet presAssocID="{48D6DA51-E791-4582-9787-C5CC73636E31}" presName="Name0" presStyleCnt="0">
        <dgm:presLayoutVars>
          <dgm:dir/>
          <dgm:animLvl val="lvl"/>
          <dgm:resizeHandles val="exact"/>
        </dgm:presLayoutVars>
      </dgm:prSet>
      <dgm:spPr/>
    </dgm:pt>
    <dgm:pt modelId="{B26075BF-145D-4993-B0D4-E18D98B85CA2}" type="pres">
      <dgm:prSet presAssocID="{259DD3D8-758F-444F-B606-A71D69938CCD}" presName="linNode" presStyleCnt="0"/>
      <dgm:spPr/>
    </dgm:pt>
    <dgm:pt modelId="{24EC959E-63F4-4B8F-83BC-AE48C2EB42C1}" type="pres">
      <dgm:prSet presAssocID="{259DD3D8-758F-444F-B606-A71D69938CCD}" presName="parentText" presStyleLbl="node1" presStyleIdx="0" presStyleCnt="6">
        <dgm:presLayoutVars>
          <dgm:chMax val="1"/>
          <dgm:bulletEnabled val="1"/>
        </dgm:presLayoutVars>
      </dgm:prSet>
      <dgm:spPr/>
    </dgm:pt>
    <dgm:pt modelId="{1ACFBA0C-A0BC-4290-B41F-B74A17F75A73}" type="pres">
      <dgm:prSet presAssocID="{26665C56-FBB9-4031-B8FF-8170DF919DB4}" presName="sp" presStyleCnt="0"/>
      <dgm:spPr/>
    </dgm:pt>
    <dgm:pt modelId="{78D96626-65DC-4FAF-A8F9-DF4F4B5852E1}" type="pres">
      <dgm:prSet presAssocID="{468E8757-A215-4446-B8C0-2379578628A8}" presName="linNode" presStyleCnt="0"/>
      <dgm:spPr/>
    </dgm:pt>
    <dgm:pt modelId="{4FA13ECF-81D3-47DE-8F14-330EF059BB4E}" type="pres">
      <dgm:prSet presAssocID="{468E8757-A215-4446-B8C0-2379578628A8}" presName="parentText" presStyleLbl="node1" presStyleIdx="1" presStyleCnt="6">
        <dgm:presLayoutVars>
          <dgm:chMax val="1"/>
          <dgm:bulletEnabled val="1"/>
        </dgm:presLayoutVars>
      </dgm:prSet>
      <dgm:spPr/>
    </dgm:pt>
    <dgm:pt modelId="{6F4C41B0-CED3-494A-B6A8-25636FAE1508}" type="pres">
      <dgm:prSet presAssocID="{30A4B3A4-0A17-40C9-9ADD-4AD2325885C1}" presName="sp" presStyleCnt="0"/>
      <dgm:spPr/>
    </dgm:pt>
    <dgm:pt modelId="{83204279-43B3-4BBB-96FF-AAB1F792BC80}" type="pres">
      <dgm:prSet presAssocID="{CF1E8CCF-E0AB-466D-A2BA-C621AD8AFDCD}" presName="linNode" presStyleCnt="0"/>
      <dgm:spPr/>
    </dgm:pt>
    <dgm:pt modelId="{49DA553A-56DF-4B69-8FB4-A0C4ED64C273}" type="pres">
      <dgm:prSet presAssocID="{CF1E8CCF-E0AB-466D-A2BA-C621AD8AFDCD}" presName="parentText" presStyleLbl="node1" presStyleIdx="2" presStyleCnt="6">
        <dgm:presLayoutVars>
          <dgm:chMax val="1"/>
          <dgm:bulletEnabled val="1"/>
        </dgm:presLayoutVars>
      </dgm:prSet>
      <dgm:spPr/>
    </dgm:pt>
    <dgm:pt modelId="{5F71F6AC-DD3F-4FCC-B8DE-F82CEBEE5523}" type="pres">
      <dgm:prSet presAssocID="{8F9AF36C-25CE-4DA9-B71C-59889755F2CC}" presName="sp" presStyleCnt="0"/>
      <dgm:spPr/>
    </dgm:pt>
    <dgm:pt modelId="{3257F43E-586D-425C-81E9-B28B6C71D074}" type="pres">
      <dgm:prSet presAssocID="{45CD4833-85EC-4781-99DE-FFFB5E655143}" presName="linNode" presStyleCnt="0"/>
      <dgm:spPr/>
    </dgm:pt>
    <dgm:pt modelId="{69A505B0-E83E-4715-AE03-700263D7EAD7}" type="pres">
      <dgm:prSet presAssocID="{45CD4833-85EC-4781-99DE-FFFB5E655143}" presName="parentText" presStyleLbl="node1" presStyleIdx="3" presStyleCnt="6">
        <dgm:presLayoutVars>
          <dgm:chMax val="1"/>
          <dgm:bulletEnabled val="1"/>
        </dgm:presLayoutVars>
      </dgm:prSet>
      <dgm:spPr/>
    </dgm:pt>
    <dgm:pt modelId="{F73D192C-81B4-4F07-AB14-BB4F3D755521}" type="pres">
      <dgm:prSet presAssocID="{06474369-90DF-4029-847C-E8F39DFC19C3}" presName="sp" presStyleCnt="0"/>
      <dgm:spPr/>
    </dgm:pt>
    <dgm:pt modelId="{73D8E436-9EC3-489E-B755-610D353FF845}" type="pres">
      <dgm:prSet presAssocID="{451DAA64-F95B-4868-AE92-56333DB03C8C}" presName="linNode" presStyleCnt="0"/>
      <dgm:spPr/>
    </dgm:pt>
    <dgm:pt modelId="{2AA88282-7724-4027-A4B2-14F045D5ACA1}" type="pres">
      <dgm:prSet presAssocID="{451DAA64-F95B-4868-AE92-56333DB03C8C}" presName="parentText" presStyleLbl="node1" presStyleIdx="4" presStyleCnt="6">
        <dgm:presLayoutVars>
          <dgm:chMax val="1"/>
          <dgm:bulletEnabled val="1"/>
        </dgm:presLayoutVars>
      </dgm:prSet>
      <dgm:spPr/>
    </dgm:pt>
    <dgm:pt modelId="{69D6837B-2181-44AE-B4EC-C7D4769FFABE}" type="pres">
      <dgm:prSet presAssocID="{3336434B-36FB-47C9-B3D5-77E274C4B550}" presName="sp" presStyleCnt="0"/>
      <dgm:spPr/>
    </dgm:pt>
    <dgm:pt modelId="{4EA28A8B-A4F4-43A4-B6AE-AD577C37ABE2}" type="pres">
      <dgm:prSet presAssocID="{F6885A39-9482-409A-942F-10E9E7AA4E3B}" presName="linNode" presStyleCnt="0"/>
      <dgm:spPr/>
    </dgm:pt>
    <dgm:pt modelId="{66AC787B-E049-4489-8325-F82657FAC7A4}" type="pres">
      <dgm:prSet presAssocID="{F6885A39-9482-409A-942F-10E9E7AA4E3B}" presName="parentText" presStyleLbl="node1" presStyleIdx="5" presStyleCnt="6">
        <dgm:presLayoutVars>
          <dgm:chMax val="1"/>
          <dgm:bulletEnabled val="1"/>
        </dgm:presLayoutVars>
      </dgm:prSet>
      <dgm:spPr/>
    </dgm:pt>
  </dgm:ptLst>
  <dgm:cxnLst>
    <dgm:cxn modelId="{ACDF9139-D8C9-4518-BF59-27A9082A3253}" type="presOf" srcId="{468E8757-A215-4446-B8C0-2379578628A8}" destId="{4FA13ECF-81D3-47DE-8F14-330EF059BB4E}" srcOrd="0" destOrd="0" presId="urn:microsoft.com/office/officeart/2005/8/layout/vList5"/>
    <dgm:cxn modelId="{DB745C3D-06CD-4C44-8430-E2EE7DD37530}" type="presOf" srcId="{259DD3D8-758F-444F-B606-A71D69938CCD}" destId="{24EC959E-63F4-4B8F-83BC-AE48C2EB42C1}" srcOrd="0" destOrd="0" presId="urn:microsoft.com/office/officeart/2005/8/layout/vList5"/>
    <dgm:cxn modelId="{9B573068-353A-4B58-8F8C-764A0CB4F48D}" type="presOf" srcId="{451DAA64-F95B-4868-AE92-56333DB03C8C}" destId="{2AA88282-7724-4027-A4B2-14F045D5ACA1}" srcOrd="0" destOrd="0" presId="urn:microsoft.com/office/officeart/2005/8/layout/vList5"/>
    <dgm:cxn modelId="{45844252-14B8-4EEC-8917-EE19D70D88AC}" type="presOf" srcId="{CF1E8CCF-E0AB-466D-A2BA-C621AD8AFDCD}" destId="{49DA553A-56DF-4B69-8FB4-A0C4ED64C273}" srcOrd="0" destOrd="0" presId="urn:microsoft.com/office/officeart/2005/8/layout/vList5"/>
    <dgm:cxn modelId="{E701EE76-E965-464B-A459-719CF5F2D9BA}" type="presOf" srcId="{48D6DA51-E791-4582-9787-C5CC73636E31}" destId="{8652822F-ED88-41C0-BDD0-AC4F5CACEE97}" srcOrd="0" destOrd="0" presId="urn:microsoft.com/office/officeart/2005/8/layout/vList5"/>
    <dgm:cxn modelId="{9014B279-8809-45C0-A80A-D4E4F975D6A1}" type="presOf" srcId="{F6885A39-9482-409A-942F-10E9E7AA4E3B}" destId="{66AC787B-E049-4489-8325-F82657FAC7A4}" srcOrd="0" destOrd="0" presId="urn:microsoft.com/office/officeart/2005/8/layout/vList5"/>
    <dgm:cxn modelId="{0BD8528D-0BD5-49DF-A8B3-6796BB62318A}" srcId="{48D6DA51-E791-4582-9787-C5CC73636E31}" destId="{468E8757-A215-4446-B8C0-2379578628A8}" srcOrd="1" destOrd="0" parTransId="{7ED549BB-BBB1-4188-BE6A-904264160ABC}" sibTransId="{30A4B3A4-0A17-40C9-9ADD-4AD2325885C1}"/>
    <dgm:cxn modelId="{2F9A0B96-BFC2-4643-AEF9-49AA2249FF55}" srcId="{48D6DA51-E791-4582-9787-C5CC73636E31}" destId="{F6885A39-9482-409A-942F-10E9E7AA4E3B}" srcOrd="5" destOrd="0" parTransId="{6B26C86D-3C22-4A3B-85DD-E65D6D013A2B}" sibTransId="{571B7E54-3B1F-44AF-9C3D-5B3AB0F37D5D}"/>
    <dgm:cxn modelId="{B30D6AAB-395A-45A2-A02E-46D7161A15A0}" srcId="{48D6DA51-E791-4582-9787-C5CC73636E31}" destId="{CF1E8CCF-E0AB-466D-A2BA-C621AD8AFDCD}" srcOrd="2" destOrd="0" parTransId="{91698B70-1026-4E77-8D75-9EB70A13AFD3}" sibTransId="{8F9AF36C-25CE-4DA9-B71C-59889755F2CC}"/>
    <dgm:cxn modelId="{B9C1C2CD-BA65-44AE-83B6-FD001356B482}" srcId="{48D6DA51-E791-4582-9787-C5CC73636E31}" destId="{259DD3D8-758F-444F-B606-A71D69938CCD}" srcOrd="0" destOrd="0" parTransId="{2DF925F7-D51E-4574-B00D-1187C80F461B}" sibTransId="{26665C56-FBB9-4031-B8FF-8170DF919DB4}"/>
    <dgm:cxn modelId="{6AC35ADA-C691-4B05-9F09-A55E95125631}" srcId="{48D6DA51-E791-4582-9787-C5CC73636E31}" destId="{45CD4833-85EC-4781-99DE-FFFB5E655143}" srcOrd="3" destOrd="0" parTransId="{04BF1B70-BD29-4F78-8A0C-B9CE0A6490AA}" sibTransId="{06474369-90DF-4029-847C-E8F39DFC19C3}"/>
    <dgm:cxn modelId="{B6A5B6DA-BE1F-4659-AA31-7EF3991FF756}" type="presOf" srcId="{45CD4833-85EC-4781-99DE-FFFB5E655143}" destId="{69A505B0-E83E-4715-AE03-700263D7EAD7}" srcOrd="0" destOrd="0" presId="urn:microsoft.com/office/officeart/2005/8/layout/vList5"/>
    <dgm:cxn modelId="{72B58CFB-C356-44A6-BA93-46B79A9A3D96}" srcId="{48D6DA51-E791-4582-9787-C5CC73636E31}" destId="{451DAA64-F95B-4868-AE92-56333DB03C8C}" srcOrd="4" destOrd="0" parTransId="{0016D6A1-3A8A-4A8C-8404-E98C9D99A760}" sibTransId="{3336434B-36FB-47C9-B3D5-77E274C4B550}"/>
    <dgm:cxn modelId="{8436D36F-AA8F-4DC4-96E7-54BEBCCF10D3}" type="presParOf" srcId="{8652822F-ED88-41C0-BDD0-AC4F5CACEE97}" destId="{B26075BF-145D-4993-B0D4-E18D98B85CA2}" srcOrd="0" destOrd="0" presId="urn:microsoft.com/office/officeart/2005/8/layout/vList5"/>
    <dgm:cxn modelId="{DAC8C481-E40F-47E2-9AB9-2B778AA148B0}" type="presParOf" srcId="{B26075BF-145D-4993-B0D4-E18D98B85CA2}" destId="{24EC959E-63F4-4B8F-83BC-AE48C2EB42C1}" srcOrd="0" destOrd="0" presId="urn:microsoft.com/office/officeart/2005/8/layout/vList5"/>
    <dgm:cxn modelId="{FAA0F642-2F37-4E84-B119-184018424537}" type="presParOf" srcId="{8652822F-ED88-41C0-BDD0-AC4F5CACEE97}" destId="{1ACFBA0C-A0BC-4290-B41F-B74A17F75A73}" srcOrd="1" destOrd="0" presId="urn:microsoft.com/office/officeart/2005/8/layout/vList5"/>
    <dgm:cxn modelId="{D148F355-816A-4BB1-BCEC-46E86D1BB79B}" type="presParOf" srcId="{8652822F-ED88-41C0-BDD0-AC4F5CACEE97}" destId="{78D96626-65DC-4FAF-A8F9-DF4F4B5852E1}" srcOrd="2" destOrd="0" presId="urn:microsoft.com/office/officeart/2005/8/layout/vList5"/>
    <dgm:cxn modelId="{EC91CBB1-372F-427C-962B-65C3C2F9F36A}" type="presParOf" srcId="{78D96626-65DC-4FAF-A8F9-DF4F4B5852E1}" destId="{4FA13ECF-81D3-47DE-8F14-330EF059BB4E}" srcOrd="0" destOrd="0" presId="urn:microsoft.com/office/officeart/2005/8/layout/vList5"/>
    <dgm:cxn modelId="{3ACA0739-3DD0-4872-8E28-9C4F57800DA0}" type="presParOf" srcId="{8652822F-ED88-41C0-BDD0-AC4F5CACEE97}" destId="{6F4C41B0-CED3-494A-B6A8-25636FAE1508}" srcOrd="3" destOrd="0" presId="urn:microsoft.com/office/officeart/2005/8/layout/vList5"/>
    <dgm:cxn modelId="{5B9962B8-A0EC-4111-A5E1-304DBD1C4DD6}" type="presParOf" srcId="{8652822F-ED88-41C0-BDD0-AC4F5CACEE97}" destId="{83204279-43B3-4BBB-96FF-AAB1F792BC80}" srcOrd="4" destOrd="0" presId="urn:microsoft.com/office/officeart/2005/8/layout/vList5"/>
    <dgm:cxn modelId="{95A3045A-97F9-4CC8-BC56-88232203E24C}" type="presParOf" srcId="{83204279-43B3-4BBB-96FF-AAB1F792BC80}" destId="{49DA553A-56DF-4B69-8FB4-A0C4ED64C273}" srcOrd="0" destOrd="0" presId="urn:microsoft.com/office/officeart/2005/8/layout/vList5"/>
    <dgm:cxn modelId="{8A712D69-B870-4E76-8CE6-3DA6556267FE}" type="presParOf" srcId="{8652822F-ED88-41C0-BDD0-AC4F5CACEE97}" destId="{5F71F6AC-DD3F-4FCC-B8DE-F82CEBEE5523}" srcOrd="5" destOrd="0" presId="urn:microsoft.com/office/officeart/2005/8/layout/vList5"/>
    <dgm:cxn modelId="{CD34CC80-18F0-43CF-86AD-48D62154CEEF}" type="presParOf" srcId="{8652822F-ED88-41C0-BDD0-AC4F5CACEE97}" destId="{3257F43E-586D-425C-81E9-B28B6C71D074}" srcOrd="6" destOrd="0" presId="urn:microsoft.com/office/officeart/2005/8/layout/vList5"/>
    <dgm:cxn modelId="{44FEBD4C-2019-4303-B1E4-0F3460D64E0B}" type="presParOf" srcId="{3257F43E-586D-425C-81E9-B28B6C71D074}" destId="{69A505B0-E83E-4715-AE03-700263D7EAD7}" srcOrd="0" destOrd="0" presId="urn:microsoft.com/office/officeart/2005/8/layout/vList5"/>
    <dgm:cxn modelId="{1C290C33-348B-481B-965A-874EA43ACAD7}" type="presParOf" srcId="{8652822F-ED88-41C0-BDD0-AC4F5CACEE97}" destId="{F73D192C-81B4-4F07-AB14-BB4F3D755521}" srcOrd="7" destOrd="0" presId="urn:microsoft.com/office/officeart/2005/8/layout/vList5"/>
    <dgm:cxn modelId="{46B768E4-865A-43E8-A635-4CEF34FCAB86}" type="presParOf" srcId="{8652822F-ED88-41C0-BDD0-AC4F5CACEE97}" destId="{73D8E436-9EC3-489E-B755-610D353FF845}" srcOrd="8" destOrd="0" presId="urn:microsoft.com/office/officeart/2005/8/layout/vList5"/>
    <dgm:cxn modelId="{33D4783C-861E-4CEB-BD28-BF4DA7A15EDA}" type="presParOf" srcId="{73D8E436-9EC3-489E-B755-610D353FF845}" destId="{2AA88282-7724-4027-A4B2-14F045D5ACA1}" srcOrd="0" destOrd="0" presId="urn:microsoft.com/office/officeart/2005/8/layout/vList5"/>
    <dgm:cxn modelId="{566CEAAC-6FB3-40D8-AE8F-EA19BB70FA58}" type="presParOf" srcId="{8652822F-ED88-41C0-BDD0-AC4F5CACEE97}" destId="{69D6837B-2181-44AE-B4EC-C7D4769FFABE}" srcOrd="9" destOrd="0" presId="urn:microsoft.com/office/officeart/2005/8/layout/vList5"/>
    <dgm:cxn modelId="{D83D7433-242A-47D8-A1AC-7A210C497BB4}" type="presParOf" srcId="{8652822F-ED88-41C0-BDD0-AC4F5CACEE97}" destId="{4EA28A8B-A4F4-43A4-B6AE-AD577C37ABE2}" srcOrd="10" destOrd="0" presId="urn:microsoft.com/office/officeart/2005/8/layout/vList5"/>
    <dgm:cxn modelId="{199E56C7-2CE2-4FC3-BCFA-FD4449EB09EF}" type="presParOf" srcId="{4EA28A8B-A4F4-43A4-B6AE-AD577C37ABE2}" destId="{66AC787B-E049-4489-8325-F82657FAC7A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011D9-0EF8-4ECB-B11C-15C1FF904D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F17692-D79F-4F5C-AB2D-DCD7D77AE2E8}">
      <dgm:prSet/>
      <dgm:spPr/>
      <dgm:t>
        <a:bodyPr/>
        <a:lstStyle/>
        <a:p>
          <a:pPr algn="ctr"/>
          <a:r>
            <a:rPr lang="en-US" dirty="0"/>
            <a:t>7 – 10 Applications         $50 per app</a:t>
          </a:r>
        </a:p>
      </dgm:t>
    </dgm:pt>
    <dgm:pt modelId="{CDABBD76-0FD8-4E98-867E-8C485E96FAE6}" type="parTrans" cxnId="{73C91DB2-1309-430B-A707-79D25872C400}">
      <dgm:prSet/>
      <dgm:spPr/>
      <dgm:t>
        <a:bodyPr/>
        <a:lstStyle/>
        <a:p>
          <a:endParaRPr lang="en-US"/>
        </a:p>
      </dgm:t>
    </dgm:pt>
    <dgm:pt modelId="{F434C411-BDD2-4407-AF43-FF177523EBB4}" type="sibTrans" cxnId="{73C91DB2-1309-430B-A707-79D25872C400}">
      <dgm:prSet/>
      <dgm:spPr/>
      <dgm:t>
        <a:bodyPr/>
        <a:lstStyle/>
        <a:p>
          <a:endParaRPr lang="en-US"/>
        </a:p>
      </dgm:t>
    </dgm:pt>
    <dgm:pt modelId="{2F2B8139-DEF8-444C-B851-96A7A8801AD2}">
      <dgm:prSet/>
      <dgm:spPr/>
      <dgm:t>
        <a:bodyPr/>
        <a:lstStyle/>
        <a:p>
          <a:pPr algn="ctr"/>
          <a:r>
            <a:rPr lang="en-US" dirty="0"/>
            <a:t>20 - 25 Applications           $100 per app</a:t>
          </a:r>
        </a:p>
      </dgm:t>
    </dgm:pt>
    <dgm:pt modelId="{72C7DDAD-068F-4C86-BCAE-F889208767BA}" type="parTrans" cxnId="{C0BCA2BA-F6E5-4699-97FC-A37EE461D5C6}">
      <dgm:prSet/>
      <dgm:spPr/>
      <dgm:t>
        <a:bodyPr/>
        <a:lstStyle/>
        <a:p>
          <a:endParaRPr lang="en-US"/>
        </a:p>
      </dgm:t>
    </dgm:pt>
    <dgm:pt modelId="{F95723FF-E05B-4FCD-943B-369FE08C7F84}" type="sibTrans" cxnId="{C0BCA2BA-F6E5-4699-97FC-A37EE461D5C6}">
      <dgm:prSet/>
      <dgm:spPr/>
      <dgm:t>
        <a:bodyPr/>
        <a:lstStyle/>
        <a:p>
          <a:endParaRPr lang="en-US"/>
        </a:p>
      </dgm:t>
    </dgm:pt>
    <dgm:pt modelId="{657500F4-6BB3-4D65-9114-05AEFB293C1B}">
      <dgm:prSet/>
      <dgm:spPr/>
      <dgm:t>
        <a:bodyPr/>
        <a:lstStyle/>
        <a:p>
          <a:pPr algn="ctr"/>
          <a:r>
            <a:rPr lang="en-US" dirty="0"/>
            <a:t>25+ Applications               $150 per app</a:t>
          </a:r>
        </a:p>
      </dgm:t>
    </dgm:pt>
    <dgm:pt modelId="{81A22164-5005-4156-A3E9-3B33AB4C542A}" type="parTrans" cxnId="{339355B8-1BA2-4C6A-B785-E6312EE6000A}">
      <dgm:prSet/>
      <dgm:spPr/>
      <dgm:t>
        <a:bodyPr/>
        <a:lstStyle/>
        <a:p>
          <a:endParaRPr lang="en-US"/>
        </a:p>
      </dgm:t>
    </dgm:pt>
    <dgm:pt modelId="{59B8B577-5C25-4991-A76F-5B26E51AE107}" type="sibTrans" cxnId="{339355B8-1BA2-4C6A-B785-E6312EE6000A}">
      <dgm:prSet/>
      <dgm:spPr/>
      <dgm:t>
        <a:bodyPr/>
        <a:lstStyle/>
        <a:p>
          <a:endParaRPr lang="en-US"/>
        </a:p>
      </dgm:t>
    </dgm:pt>
    <dgm:pt modelId="{15BFBFCD-EB83-461D-9C98-2718617DDF5D}">
      <dgm:prSet/>
      <dgm:spPr/>
      <dgm:t>
        <a:bodyPr/>
        <a:lstStyle/>
        <a:p>
          <a:pPr algn="ctr"/>
          <a:r>
            <a:rPr lang="en-US" dirty="0"/>
            <a:t>11 – 19 Applications       $75 per app</a:t>
          </a:r>
        </a:p>
      </dgm:t>
    </dgm:pt>
    <dgm:pt modelId="{244F0A07-DB6A-4A97-B352-B0D39E25030D}" type="parTrans" cxnId="{08F7DE27-7144-47D9-B1F7-62EF868D645C}">
      <dgm:prSet/>
      <dgm:spPr/>
      <dgm:t>
        <a:bodyPr/>
        <a:lstStyle/>
        <a:p>
          <a:endParaRPr lang="en-US"/>
        </a:p>
      </dgm:t>
    </dgm:pt>
    <dgm:pt modelId="{9534F173-750F-4F7B-ADD2-B493A076821B}" type="sibTrans" cxnId="{08F7DE27-7144-47D9-B1F7-62EF868D645C}">
      <dgm:prSet/>
      <dgm:spPr/>
      <dgm:t>
        <a:bodyPr/>
        <a:lstStyle/>
        <a:p>
          <a:endParaRPr lang="en-US"/>
        </a:p>
      </dgm:t>
    </dgm:pt>
    <dgm:pt modelId="{97D6D9A2-275D-4584-8D97-9C2D77974154}" type="pres">
      <dgm:prSet presAssocID="{DB2011D9-0EF8-4ECB-B11C-15C1FF904D1E}" presName="linear" presStyleCnt="0">
        <dgm:presLayoutVars>
          <dgm:animLvl val="lvl"/>
          <dgm:resizeHandles val="exact"/>
        </dgm:presLayoutVars>
      </dgm:prSet>
      <dgm:spPr/>
    </dgm:pt>
    <dgm:pt modelId="{733459D2-9374-48B9-93FE-036F6C737088}" type="pres">
      <dgm:prSet presAssocID="{4CF17692-D79F-4F5C-AB2D-DCD7D77AE2E8}" presName="parentText" presStyleLbl="node1" presStyleIdx="0" presStyleCnt="4">
        <dgm:presLayoutVars>
          <dgm:chMax val="0"/>
          <dgm:bulletEnabled val="1"/>
        </dgm:presLayoutVars>
      </dgm:prSet>
      <dgm:spPr/>
    </dgm:pt>
    <dgm:pt modelId="{19E5EA1C-4413-4538-9348-3EF486151572}" type="pres">
      <dgm:prSet presAssocID="{F434C411-BDD2-4407-AF43-FF177523EBB4}" presName="spacer" presStyleCnt="0"/>
      <dgm:spPr/>
    </dgm:pt>
    <dgm:pt modelId="{37E1DD90-D37C-4723-A4CA-FC7243871FB0}" type="pres">
      <dgm:prSet presAssocID="{15BFBFCD-EB83-461D-9C98-2718617DDF5D}" presName="parentText" presStyleLbl="node1" presStyleIdx="1" presStyleCnt="4">
        <dgm:presLayoutVars>
          <dgm:chMax val="0"/>
          <dgm:bulletEnabled val="1"/>
        </dgm:presLayoutVars>
      </dgm:prSet>
      <dgm:spPr/>
    </dgm:pt>
    <dgm:pt modelId="{EC493BB1-3981-4BB3-932A-1691F9E94369}" type="pres">
      <dgm:prSet presAssocID="{9534F173-750F-4F7B-ADD2-B493A076821B}" presName="spacer" presStyleCnt="0"/>
      <dgm:spPr/>
    </dgm:pt>
    <dgm:pt modelId="{DBF7F504-C4A3-473D-AC02-3F4FB1DAB0F4}" type="pres">
      <dgm:prSet presAssocID="{2F2B8139-DEF8-444C-B851-96A7A8801AD2}" presName="parentText" presStyleLbl="node1" presStyleIdx="2" presStyleCnt="4">
        <dgm:presLayoutVars>
          <dgm:chMax val="0"/>
          <dgm:bulletEnabled val="1"/>
        </dgm:presLayoutVars>
      </dgm:prSet>
      <dgm:spPr/>
    </dgm:pt>
    <dgm:pt modelId="{BCA51C22-3775-40A0-AE4D-5F76582CCA80}" type="pres">
      <dgm:prSet presAssocID="{F95723FF-E05B-4FCD-943B-369FE08C7F84}" presName="spacer" presStyleCnt="0"/>
      <dgm:spPr/>
    </dgm:pt>
    <dgm:pt modelId="{D1D1BE85-F59E-492E-9DC3-F5893830CCF0}" type="pres">
      <dgm:prSet presAssocID="{657500F4-6BB3-4D65-9114-05AEFB293C1B}" presName="parentText" presStyleLbl="node1" presStyleIdx="3" presStyleCnt="4">
        <dgm:presLayoutVars>
          <dgm:chMax val="0"/>
          <dgm:bulletEnabled val="1"/>
        </dgm:presLayoutVars>
      </dgm:prSet>
      <dgm:spPr/>
    </dgm:pt>
  </dgm:ptLst>
  <dgm:cxnLst>
    <dgm:cxn modelId="{21D5CC10-830E-42A9-BBC3-ED2621D4A3E6}" type="presOf" srcId="{2F2B8139-DEF8-444C-B851-96A7A8801AD2}" destId="{DBF7F504-C4A3-473D-AC02-3F4FB1DAB0F4}" srcOrd="0" destOrd="0" presId="urn:microsoft.com/office/officeart/2005/8/layout/vList2"/>
    <dgm:cxn modelId="{6C87D826-8B15-444D-A939-C9B596512CFB}" type="presOf" srcId="{DB2011D9-0EF8-4ECB-B11C-15C1FF904D1E}" destId="{97D6D9A2-275D-4584-8D97-9C2D77974154}" srcOrd="0" destOrd="0" presId="urn:microsoft.com/office/officeart/2005/8/layout/vList2"/>
    <dgm:cxn modelId="{08F7DE27-7144-47D9-B1F7-62EF868D645C}" srcId="{DB2011D9-0EF8-4ECB-B11C-15C1FF904D1E}" destId="{15BFBFCD-EB83-461D-9C98-2718617DDF5D}" srcOrd="1" destOrd="0" parTransId="{244F0A07-DB6A-4A97-B352-B0D39E25030D}" sibTransId="{9534F173-750F-4F7B-ADD2-B493A076821B}"/>
    <dgm:cxn modelId="{87F33D6F-F7C9-4226-9D36-C555696B5B88}" type="presOf" srcId="{15BFBFCD-EB83-461D-9C98-2718617DDF5D}" destId="{37E1DD90-D37C-4723-A4CA-FC7243871FB0}" srcOrd="0" destOrd="0" presId="urn:microsoft.com/office/officeart/2005/8/layout/vList2"/>
    <dgm:cxn modelId="{65D02B7D-27F2-4F84-956F-8C074372D217}" type="presOf" srcId="{657500F4-6BB3-4D65-9114-05AEFB293C1B}" destId="{D1D1BE85-F59E-492E-9DC3-F5893830CCF0}" srcOrd="0" destOrd="0" presId="urn:microsoft.com/office/officeart/2005/8/layout/vList2"/>
    <dgm:cxn modelId="{73C91DB2-1309-430B-A707-79D25872C400}" srcId="{DB2011D9-0EF8-4ECB-B11C-15C1FF904D1E}" destId="{4CF17692-D79F-4F5C-AB2D-DCD7D77AE2E8}" srcOrd="0" destOrd="0" parTransId="{CDABBD76-0FD8-4E98-867E-8C485E96FAE6}" sibTransId="{F434C411-BDD2-4407-AF43-FF177523EBB4}"/>
    <dgm:cxn modelId="{339355B8-1BA2-4C6A-B785-E6312EE6000A}" srcId="{DB2011D9-0EF8-4ECB-B11C-15C1FF904D1E}" destId="{657500F4-6BB3-4D65-9114-05AEFB293C1B}" srcOrd="3" destOrd="0" parTransId="{81A22164-5005-4156-A3E9-3B33AB4C542A}" sibTransId="{59B8B577-5C25-4991-A76F-5B26E51AE107}"/>
    <dgm:cxn modelId="{C0BCA2BA-F6E5-4699-97FC-A37EE461D5C6}" srcId="{DB2011D9-0EF8-4ECB-B11C-15C1FF904D1E}" destId="{2F2B8139-DEF8-444C-B851-96A7A8801AD2}" srcOrd="2" destOrd="0" parTransId="{72C7DDAD-068F-4C86-BCAE-F889208767BA}" sibTransId="{F95723FF-E05B-4FCD-943B-369FE08C7F84}"/>
    <dgm:cxn modelId="{D6E2BFDF-E66F-4D58-BC62-5490BE293E5E}" type="presOf" srcId="{4CF17692-D79F-4F5C-AB2D-DCD7D77AE2E8}" destId="{733459D2-9374-48B9-93FE-036F6C737088}" srcOrd="0" destOrd="0" presId="urn:microsoft.com/office/officeart/2005/8/layout/vList2"/>
    <dgm:cxn modelId="{94992A8A-AF23-4C02-B2B4-3F0CA90C6DF8}" type="presParOf" srcId="{97D6D9A2-275D-4584-8D97-9C2D77974154}" destId="{733459D2-9374-48B9-93FE-036F6C737088}" srcOrd="0" destOrd="0" presId="urn:microsoft.com/office/officeart/2005/8/layout/vList2"/>
    <dgm:cxn modelId="{84F8E748-F5D2-4C39-B5BB-6AB9014D165A}" type="presParOf" srcId="{97D6D9A2-275D-4584-8D97-9C2D77974154}" destId="{19E5EA1C-4413-4538-9348-3EF486151572}" srcOrd="1" destOrd="0" presId="urn:microsoft.com/office/officeart/2005/8/layout/vList2"/>
    <dgm:cxn modelId="{0EF2E09B-9915-4F6F-AC8C-3B619DC77C49}" type="presParOf" srcId="{97D6D9A2-275D-4584-8D97-9C2D77974154}" destId="{37E1DD90-D37C-4723-A4CA-FC7243871FB0}" srcOrd="2" destOrd="0" presId="urn:microsoft.com/office/officeart/2005/8/layout/vList2"/>
    <dgm:cxn modelId="{25854701-C39C-4D89-839A-A46F08113848}" type="presParOf" srcId="{97D6D9A2-275D-4584-8D97-9C2D77974154}" destId="{EC493BB1-3981-4BB3-932A-1691F9E94369}" srcOrd="3" destOrd="0" presId="urn:microsoft.com/office/officeart/2005/8/layout/vList2"/>
    <dgm:cxn modelId="{7DEBE98B-6482-4A1D-9253-366EE0B8F623}" type="presParOf" srcId="{97D6D9A2-275D-4584-8D97-9C2D77974154}" destId="{DBF7F504-C4A3-473D-AC02-3F4FB1DAB0F4}" srcOrd="4" destOrd="0" presId="urn:microsoft.com/office/officeart/2005/8/layout/vList2"/>
    <dgm:cxn modelId="{68F8316D-E31C-428F-AEE2-B418C2F180A9}" type="presParOf" srcId="{97D6D9A2-275D-4584-8D97-9C2D77974154}" destId="{BCA51C22-3775-40A0-AE4D-5F76582CCA80}" srcOrd="5" destOrd="0" presId="urn:microsoft.com/office/officeart/2005/8/layout/vList2"/>
    <dgm:cxn modelId="{1F3738BF-1353-4873-8BC2-D01D225665CA}" type="presParOf" srcId="{97D6D9A2-275D-4584-8D97-9C2D77974154}" destId="{D1D1BE85-F59E-492E-9DC3-F5893830CCF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C959E-63F4-4B8F-83BC-AE48C2EB42C1}">
      <dsp:nvSpPr>
        <dsp:cNvPr id="0" name=""/>
        <dsp:cNvSpPr/>
      </dsp:nvSpPr>
      <dsp:spPr>
        <a:xfrm>
          <a:off x="1658112" y="1106"/>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Call Leads</a:t>
          </a:r>
        </a:p>
      </dsp:txBody>
      <dsp:txXfrm>
        <a:off x="1689564" y="32558"/>
        <a:ext cx="1802472" cy="581395"/>
      </dsp:txXfrm>
    </dsp:sp>
    <dsp:sp modelId="{4FA13ECF-81D3-47DE-8F14-330EF059BB4E}">
      <dsp:nvSpPr>
        <dsp:cNvPr id="0" name=""/>
        <dsp:cNvSpPr/>
      </dsp:nvSpPr>
      <dsp:spPr>
        <a:xfrm>
          <a:off x="1658112" y="677620"/>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Screen Leads</a:t>
          </a:r>
        </a:p>
      </dsp:txBody>
      <dsp:txXfrm>
        <a:off x="1689564" y="709072"/>
        <a:ext cx="1802472" cy="581395"/>
      </dsp:txXfrm>
    </dsp:sp>
    <dsp:sp modelId="{49DA553A-56DF-4B69-8FB4-A0C4ED64C273}">
      <dsp:nvSpPr>
        <dsp:cNvPr id="0" name=""/>
        <dsp:cNvSpPr/>
      </dsp:nvSpPr>
      <dsp:spPr>
        <a:xfrm>
          <a:off x="1658112" y="1354134"/>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Live Transfers</a:t>
          </a:r>
        </a:p>
      </dsp:txBody>
      <dsp:txXfrm>
        <a:off x="1689564" y="1385586"/>
        <a:ext cx="1802472" cy="581395"/>
      </dsp:txXfrm>
    </dsp:sp>
    <dsp:sp modelId="{69A505B0-E83E-4715-AE03-700263D7EAD7}">
      <dsp:nvSpPr>
        <dsp:cNvPr id="0" name=""/>
        <dsp:cNvSpPr/>
      </dsp:nvSpPr>
      <dsp:spPr>
        <a:xfrm>
          <a:off x="1658112" y="2030648"/>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Schedule Appointments</a:t>
          </a:r>
        </a:p>
      </dsp:txBody>
      <dsp:txXfrm>
        <a:off x="1689564" y="2062100"/>
        <a:ext cx="1802472" cy="581395"/>
      </dsp:txXfrm>
    </dsp:sp>
    <dsp:sp modelId="{2AA88282-7724-4027-A4B2-14F045D5ACA1}">
      <dsp:nvSpPr>
        <dsp:cNvPr id="0" name=""/>
        <dsp:cNvSpPr/>
      </dsp:nvSpPr>
      <dsp:spPr>
        <a:xfrm>
          <a:off x="1658112" y="2707163"/>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Confirm Appointments</a:t>
          </a:r>
        </a:p>
      </dsp:txBody>
      <dsp:txXfrm>
        <a:off x="1689564" y="2738615"/>
        <a:ext cx="1802472" cy="581395"/>
      </dsp:txXfrm>
    </dsp:sp>
    <dsp:sp modelId="{66AC787B-E049-4489-8325-F82657FAC7A4}">
      <dsp:nvSpPr>
        <dsp:cNvPr id="0" name=""/>
        <dsp:cNvSpPr/>
      </dsp:nvSpPr>
      <dsp:spPr>
        <a:xfrm>
          <a:off x="1658112" y="3383677"/>
          <a:ext cx="1865376" cy="6442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Marketing</a:t>
          </a:r>
        </a:p>
      </dsp:txBody>
      <dsp:txXfrm>
        <a:off x="1689564" y="3415129"/>
        <a:ext cx="1802472" cy="581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459D2-9374-48B9-93FE-036F6C737088}">
      <dsp:nvSpPr>
        <dsp:cNvPr id="0" name=""/>
        <dsp:cNvSpPr/>
      </dsp:nvSpPr>
      <dsp:spPr>
        <a:xfrm>
          <a:off x="0" y="58733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7 – 10 Applications         $50 per app</a:t>
          </a:r>
        </a:p>
      </dsp:txBody>
      <dsp:txXfrm>
        <a:off x="28100" y="615434"/>
        <a:ext cx="5126988" cy="519439"/>
      </dsp:txXfrm>
    </dsp:sp>
    <dsp:sp modelId="{37E1DD90-D37C-4723-A4CA-FC7243871FB0}">
      <dsp:nvSpPr>
        <dsp:cNvPr id="0" name=""/>
        <dsp:cNvSpPr/>
      </dsp:nvSpPr>
      <dsp:spPr>
        <a:xfrm>
          <a:off x="0" y="123209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11 – 19 Applications       $75 per app</a:t>
          </a:r>
        </a:p>
      </dsp:txBody>
      <dsp:txXfrm>
        <a:off x="28100" y="1260194"/>
        <a:ext cx="5126988" cy="519439"/>
      </dsp:txXfrm>
    </dsp:sp>
    <dsp:sp modelId="{DBF7F504-C4A3-473D-AC02-3F4FB1DAB0F4}">
      <dsp:nvSpPr>
        <dsp:cNvPr id="0" name=""/>
        <dsp:cNvSpPr/>
      </dsp:nvSpPr>
      <dsp:spPr>
        <a:xfrm>
          <a:off x="0" y="187685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20 - 25 Applications           $100 per app</a:t>
          </a:r>
        </a:p>
      </dsp:txBody>
      <dsp:txXfrm>
        <a:off x="28100" y="1904954"/>
        <a:ext cx="5126988" cy="519439"/>
      </dsp:txXfrm>
    </dsp:sp>
    <dsp:sp modelId="{D1D1BE85-F59E-492E-9DC3-F5893830CCF0}">
      <dsp:nvSpPr>
        <dsp:cNvPr id="0" name=""/>
        <dsp:cNvSpPr/>
      </dsp:nvSpPr>
      <dsp:spPr>
        <a:xfrm>
          <a:off x="0" y="2521614"/>
          <a:ext cx="5183188"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25+ Applications               $150 per app</a:t>
          </a:r>
        </a:p>
      </dsp:txBody>
      <dsp:txXfrm>
        <a:off x="28100" y="2549714"/>
        <a:ext cx="5126988"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6FA5-34FC-B4CA-F6F5-CDF15DB8FF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9B7D8B-0D1B-8449-E90A-EA4F6C35E9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C8A765-3F4F-0856-44E7-3D0712EF6CEE}"/>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5" name="Footer Placeholder 4">
            <a:extLst>
              <a:ext uri="{FF2B5EF4-FFF2-40B4-BE49-F238E27FC236}">
                <a16:creationId xmlns:a16="http://schemas.microsoft.com/office/drawing/2014/main" id="{F8AB0FCB-BEA2-A387-75F8-BFA08ED92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FEEEEA-B7BE-7BF6-DA6F-AB6204EE915A}"/>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53317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C821-7E74-695A-C3B2-6FB665E5AB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E969CB-936A-B168-E866-52FCB35680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5352E-FB13-5C61-F55B-C1415A119307}"/>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5" name="Footer Placeholder 4">
            <a:extLst>
              <a:ext uri="{FF2B5EF4-FFF2-40B4-BE49-F238E27FC236}">
                <a16:creationId xmlns:a16="http://schemas.microsoft.com/office/drawing/2014/main" id="{379EC4E4-4667-140D-C448-764DAABCC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41DBC-695E-07F4-214C-88D9ABD45432}"/>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02412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F84323-F08E-8C10-C740-4A1C21A92E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17F303-E514-05BD-06C2-28D16A1B22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CACF7-3168-7CD8-F1DB-9A5AD1769FD8}"/>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5" name="Footer Placeholder 4">
            <a:extLst>
              <a:ext uri="{FF2B5EF4-FFF2-40B4-BE49-F238E27FC236}">
                <a16:creationId xmlns:a16="http://schemas.microsoft.com/office/drawing/2014/main" id="{C857C45B-4BC2-4230-275D-6CD334954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F7B4C-8AF4-562F-5C8F-4D904061D798}"/>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80244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392FE-226B-05F5-6FCB-4263DA6940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06C31-8B94-E8F8-8360-2686D4F942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6D106-4B92-ECD3-1A31-0DA946EC6B15}"/>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5" name="Footer Placeholder 4">
            <a:extLst>
              <a:ext uri="{FF2B5EF4-FFF2-40B4-BE49-F238E27FC236}">
                <a16:creationId xmlns:a16="http://schemas.microsoft.com/office/drawing/2014/main" id="{4E51B3DF-F744-AF11-5F03-1FF62013E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89126-EF8B-669E-B38B-21C799CF2498}"/>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1081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9F8E-03D1-4155-B07B-1161B23295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FCCFB2-5AB5-0851-F733-1C03E986F1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B9F8F8-7A01-055A-A231-65B1C13B6D97}"/>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5" name="Footer Placeholder 4">
            <a:extLst>
              <a:ext uri="{FF2B5EF4-FFF2-40B4-BE49-F238E27FC236}">
                <a16:creationId xmlns:a16="http://schemas.microsoft.com/office/drawing/2014/main" id="{7847B893-9F5B-22C9-5C75-4F8A81D4B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10D0F-7CE6-43EB-50FC-3EE8F4302992}"/>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16218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0F11-8A05-420E-AEAA-F5B363E805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483AE-682F-3D48-FC1F-D73A4F5839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66D58-BD01-2F48-2534-58CDC49B08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550321-E9F5-1473-AA3D-3CF35EA54966}"/>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6" name="Footer Placeholder 5">
            <a:extLst>
              <a:ext uri="{FF2B5EF4-FFF2-40B4-BE49-F238E27FC236}">
                <a16:creationId xmlns:a16="http://schemas.microsoft.com/office/drawing/2014/main" id="{A9441143-1416-B459-6B80-24F249A0F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2A8E0-9DBA-B4E7-523D-C591A0659943}"/>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1295739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F9F8-F494-6F6C-B339-C85EF47FB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E137A2-585D-0396-4038-B4E9A81E72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C5EAF9-41C7-C972-0A8D-1AEFADCE3A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D5D54A-9517-3B9D-EB3F-49094AC4F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14A335-F32D-95AD-8765-BC23467DBD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CF1587-0524-248D-26B0-1C5A89037E19}"/>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8" name="Footer Placeholder 7">
            <a:extLst>
              <a:ext uri="{FF2B5EF4-FFF2-40B4-BE49-F238E27FC236}">
                <a16:creationId xmlns:a16="http://schemas.microsoft.com/office/drawing/2014/main" id="{5D4138AF-DE7F-3664-81E4-BDDBE74A90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BE4F27-980B-6B98-421C-64834118BDBC}"/>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463393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A1DB-F438-9B4D-59CC-1A8841123A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A564AA-A392-3DCC-36A1-A6CF58D650D5}"/>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4" name="Footer Placeholder 3">
            <a:extLst>
              <a:ext uri="{FF2B5EF4-FFF2-40B4-BE49-F238E27FC236}">
                <a16:creationId xmlns:a16="http://schemas.microsoft.com/office/drawing/2014/main" id="{F5269DBC-72B9-7151-D370-27E488F29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A9ADD5-8F98-C7EF-878F-36ED0C47C941}"/>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39393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1251D-5C58-CB87-45AE-9398E8E36E79}"/>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3" name="Footer Placeholder 2">
            <a:extLst>
              <a:ext uri="{FF2B5EF4-FFF2-40B4-BE49-F238E27FC236}">
                <a16:creationId xmlns:a16="http://schemas.microsoft.com/office/drawing/2014/main" id="{4D898E57-88C5-06C7-31ED-C9F6CB5693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749DA3-3141-D93B-2D91-547DB54A0342}"/>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15323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1B1B-C760-3164-50B9-BB93C5392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37497A-8C9E-F22C-7D80-E4F3DB17E5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77B2A4-D709-1757-7211-87DFD7EC7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B823C4-C6C2-01C6-A59F-08160E416F71}"/>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6" name="Footer Placeholder 5">
            <a:extLst>
              <a:ext uri="{FF2B5EF4-FFF2-40B4-BE49-F238E27FC236}">
                <a16:creationId xmlns:a16="http://schemas.microsoft.com/office/drawing/2014/main" id="{D253235D-53EB-04CB-5551-9D23316BC8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16045F-1AEC-8FC2-9D69-72AA1E7FC83C}"/>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2790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B9D4-0028-A2E4-BF99-57BC2E9EF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CF3AAE-7EEB-1A24-64F0-B6B589616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8E06E-7292-30EF-7B5C-5837D91A0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FA88F6-871B-1E02-F701-54840960E959}"/>
              </a:ext>
            </a:extLst>
          </p:cNvPr>
          <p:cNvSpPr>
            <a:spLocks noGrp="1"/>
          </p:cNvSpPr>
          <p:nvPr>
            <p:ph type="dt" sz="half" idx="10"/>
          </p:nvPr>
        </p:nvSpPr>
        <p:spPr/>
        <p:txBody>
          <a:bodyPr/>
          <a:lstStyle/>
          <a:p>
            <a:fld id="{0775031E-4161-46CB-83AE-53E2D5284797}" type="datetimeFigureOut">
              <a:rPr lang="en-US" smtClean="0"/>
              <a:t>10/10/2022</a:t>
            </a:fld>
            <a:endParaRPr lang="en-US"/>
          </a:p>
        </p:txBody>
      </p:sp>
      <p:sp>
        <p:nvSpPr>
          <p:cNvPr id="6" name="Footer Placeholder 5">
            <a:extLst>
              <a:ext uri="{FF2B5EF4-FFF2-40B4-BE49-F238E27FC236}">
                <a16:creationId xmlns:a16="http://schemas.microsoft.com/office/drawing/2014/main" id="{687044FB-7E84-4051-AC61-910FEAB0F0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26D9F-19EE-589D-592F-D1861710F79D}"/>
              </a:ext>
            </a:extLst>
          </p:cNvPr>
          <p:cNvSpPr>
            <a:spLocks noGrp="1"/>
          </p:cNvSpPr>
          <p:nvPr>
            <p:ph type="sldNum" sz="quarter" idx="12"/>
          </p:nvPr>
        </p:nvSpPr>
        <p:spPr/>
        <p:txBody>
          <a:bodyPr/>
          <a:lstStyle/>
          <a:p>
            <a:fld id="{CA400580-AECD-4B83-A4CA-B337DCEF74A9}" type="slidenum">
              <a:rPr lang="en-US" smtClean="0"/>
              <a:t>‹#›</a:t>
            </a:fld>
            <a:endParaRPr lang="en-US"/>
          </a:p>
        </p:txBody>
      </p:sp>
    </p:spTree>
    <p:extLst>
      <p:ext uri="{BB962C8B-B14F-4D97-AF65-F5344CB8AC3E}">
        <p14:creationId xmlns:p14="http://schemas.microsoft.com/office/powerpoint/2010/main" val="394454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C5057-31FC-CF0E-982F-D204D571A4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3377BB-FDC0-E2C0-CD23-56BFF87C81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A5EDF-BBA7-0744-E900-43CACC0CEF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5031E-4161-46CB-83AE-53E2D5284797}" type="datetimeFigureOut">
              <a:rPr lang="en-US" smtClean="0"/>
              <a:t>10/10/2022</a:t>
            </a:fld>
            <a:endParaRPr lang="en-US"/>
          </a:p>
        </p:txBody>
      </p:sp>
      <p:sp>
        <p:nvSpPr>
          <p:cNvPr id="5" name="Footer Placeholder 4">
            <a:extLst>
              <a:ext uri="{FF2B5EF4-FFF2-40B4-BE49-F238E27FC236}">
                <a16:creationId xmlns:a16="http://schemas.microsoft.com/office/drawing/2014/main" id="{B5D60DA0-826D-31A2-AFD6-E463638F30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265873-ED1F-8622-DB52-D26C9155D2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00580-AECD-4B83-A4CA-B337DCEF74A9}" type="slidenum">
              <a:rPr lang="en-US" smtClean="0"/>
              <a:t>‹#›</a:t>
            </a:fld>
            <a:endParaRPr lang="en-US"/>
          </a:p>
        </p:txBody>
      </p:sp>
    </p:spTree>
    <p:extLst>
      <p:ext uri="{BB962C8B-B14F-4D97-AF65-F5344CB8AC3E}">
        <p14:creationId xmlns:p14="http://schemas.microsoft.com/office/powerpoint/2010/main" val="372197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oom.us/j/373842120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acareferral@chcquotes.com" TargetMode="External"/><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hyperlink" Target="https://meadowbrook.useindio.com/sign-up/K3M30Zg4dLC8_WkU8qu5" TargetMode="External"/><Relationship Id="rId10" Type="http://schemas.openxmlformats.org/officeDocument/2006/relationships/image" Target="../media/image26.png"/><Relationship Id="rId4" Type="http://schemas.openxmlformats.org/officeDocument/2006/relationships/hyperlink" Target="mailto:medicarereferral@chcquotes.com" TargetMode="External"/><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lickr.com/photos/photoframe/478187111"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hyperlink" Target="http://www.beyondvirtualagentcenter.com/"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5CA50C-1685-D6F6-126E-2F14508FF77A}"/>
              </a:ext>
            </a:extLst>
          </p:cNvPr>
          <p:cNvPicPr>
            <a:picLocks noChangeAspect="1"/>
          </p:cNvPicPr>
          <p:nvPr/>
        </p:nvPicPr>
        <p:blipFill>
          <a:blip r:embed="rId2"/>
          <a:stretch>
            <a:fillRect/>
          </a:stretch>
        </p:blipFill>
        <p:spPr>
          <a:xfrm>
            <a:off x="7092985" y="2703981"/>
            <a:ext cx="4260814" cy="2268884"/>
          </a:xfrm>
          <a:prstGeom prst="rect">
            <a:avLst/>
          </a:prstGeom>
        </p:spPr>
      </p:pic>
      <p:sp>
        <p:nvSpPr>
          <p:cNvPr id="13" name="Freeform: Shape 12">
            <a:extLst>
              <a:ext uri="{FF2B5EF4-FFF2-40B4-BE49-F238E27FC236}">
                <a16:creationId xmlns:a16="http://schemas.microsoft.com/office/drawing/2014/main" id="{64965EAE-E41A-435F-B993-07E824B6C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152F8994-E6D4-4311-9548-C3607BC43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BF8A14B2-1BD9-C86D-71DA-330D68C40A7D}"/>
              </a:ext>
            </a:extLst>
          </p:cNvPr>
          <p:cNvSpPr>
            <a:spLocks noGrp="1"/>
          </p:cNvSpPr>
          <p:nvPr>
            <p:ph type="title"/>
          </p:nvPr>
        </p:nvSpPr>
        <p:spPr>
          <a:xfrm>
            <a:off x="306571" y="307294"/>
            <a:ext cx="5529943" cy="1325563"/>
          </a:xfrm>
        </p:spPr>
        <p:txBody>
          <a:bodyPr>
            <a:normAutofit/>
          </a:bodyPr>
          <a:lstStyle/>
          <a:p>
            <a:r>
              <a:rPr lang="en-US" sz="4000" b="1" dirty="0"/>
              <a:t>JK Agent Sales Training Call</a:t>
            </a:r>
          </a:p>
        </p:txBody>
      </p:sp>
      <p:sp>
        <p:nvSpPr>
          <p:cNvPr id="5" name="Content Placeholder 4">
            <a:extLst>
              <a:ext uri="{FF2B5EF4-FFF2-40B4-BE49-F238E27FC236}">
                <a16:creationId xmlns:a16="http://schemas.microsoft.com/office/drawing/2014/main" id="{9326B641-9B47-B339-E188-DCE7F0827A2B}"/>
              </a:ext>
            </a:extLst>
          </p:cNvPr>
          <p:cNvSpPr>
            <a:spLocks noGrp="1"/>
          </p:cNvSpPr>
          <p:nvPr>
            <p:ph idx="1"/>
          </p:nvPr>
        </p:nvSpPr>
        <p:spPr>
          <a:xfrm>
            <a:off x="705555" y="1825625"/>
            <a:ext cx="4260814" cy="3399518"/>
          </a:xfrm>
        </p:spPr>
        <p:txBody>
          <a:bodyPr>
            <a:normAutofit/>
          </a:bodyPr>
          <a:lstStyle/>
          <a:p>
            <a:pPr marL="0" indent="0" algn="ctr">
              <a:buNone/>
            </a:pPr>
            <a:r>
              <a:rPr lang="en-US" sz="2400" dirty="0"/>
              <a:t>Thursday, October 13, 2022</a:t>
            </a:r>
          </a:p>
          <a:p>
            <a:pPr marL="0" indent="0" algn="ctr">
              <a:buNone/>
            </a:pPr>
            <a:r>
              <a:rPr lang="en-US" sz="2400" dirty="0"/>
              <a:t>1PM CST</a:t>
            </a:r>
          </a:p>
          <a:p>
            <a:pPr marL="0" indent="0" algn="ctr">
              <a:buNone/>
            </a:pPr>
            <a:r>
              <a:rPr lang="en-US" sz="2400" dirty="0"/>
              <a:t>Join Zoom Link: </a:t>
            </a:r>
            <a:br>
              <a:rPr lang="en-US" sz="2400" dirty="0"/>
            </a:br>
            <a:r>
              <a:rPr lang="en-US" sz="2400" b="0" i="0" u="sng" dirty="0">
                <a:effectLst/>
                <a:latin typeface="arial" panose="020B0604020202020204" pitchFamily="34" charset="0"/>
                <a:hlinkClick r:id="rId3"/>
              </a:rPr>
              <a:t>https://zoom.us/j/3738421209</a:t>
            </a:r>
            <a:endParaRPr lang="en-US" sz="2400" b="0" i="0" u="sng" dirty="0">
              <a:effectLst/>
              <a:latin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25207719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60A3B3A-5E74-9CCC-2C52-CF0748895CCB}"/>
              </a:ext>
            </a:extLst>
          </p:cNvPr>
          <p:cNvPicPr>
            <a:picLocks noChangeAspect="1"/>
          </p:cNvPicPr>
          <p:nvPr/>
        </p:nvPicPr>
        <p:blipFill>
          <a:blip r:embed="rId2"/>
          <a:stretch>
            <a:fillRect/>
          </a:stretch>
        </p:blipFill>
        <p:spPr>
          <a:xfrm>
            <a:off x="2596235" y="134345"/>
            <a:ext cx="1378667" cy="1084900"/>
          </a:xfrm>
          <a:prstGeom prst="rect">
            <a:avLst/>
          </a:prstGeom>
        </p:spPr>
      </p:pic>
      <p:sp>
        <p:nvSpPr>
          <p:cNvPr id="2" name="Title 1">
            <a:extLst>
              <a:ext uri="{FF2B5EF4-FFF2-40B4-BE49-F238E27FC236}">
                <a16:creationId xmlns:a16="http://schemas.microsoft.com/office/drawing/2014/main" id="{12835C01-CBEA-484D-D9A7-3E413348476F}"/>
              </a:ext>
            </a:extLst>
          </p:cNvPr>
          <p:cNvSpPr>
            <a:spLocks noGrp="1"/>
          </p:cNvSpPr>
          <p:nvPr>
            <p:ph type="title"/>
          </p:nvPr>
        </p:nvSpPr>
        <p:spPr>
          <a:xfrm>
            <a:off x="68636" y="117778"/>
            <a:ext cx="2982512" cy="2113099"/>
          </a:xfrm>
        </p:spPr>
        <p:txBody>
          <a:bodyPr>
            <a:normAutofit/>
          </a:bodyPr>
          <a:lstStyle/>
          <a:p>
            <a:pPr algn="ctr"/>
            <a:r>
              <a:rPr lang="en-US" sz="3200" b="1" i="1" dirty="0"/>
              <a:t>CHC </a:t>
            </a:r>
            <a:br>
              <a:rPr lang="en-US" sz="3200" b="1" i="1" dirty="0"/>
            </a:br>
            <a:r>
              <a:rPr lang="en-US" sz="3200" b="1" i="1" dirty="0"/>
              <a:t>Open Enrollment Referral Program</a:t>
            </a:r>
          </a:p>
        </p:txBody>
      </p:sp>
      <p:sp>
        <p:nvSpPr>
          <p:cNvPr id="4" name="Content Placeholder 3">
            <a:extLst>
              <a:ext uri="{FF2B5EF4-FFF2-40B4-BE49-F238E27FC236}">
                <a16:creationId xmlns:a16="http://schemas.microsoft.com/office/drawing/2014/main" id="{6C43E1EB-FFD3-F18F-C9AD-852B48A5BE35}"/>
              </a:ext>
            </a:extLst>
          </p:cNvPr>
          <p:cNvSpPr>
            <a:spLocks noGrp="1"/>
          </p:cNvSpPr>
          <p:nvPr>
            <p:ph sz="half" idx="1"/>
          </p:nvPr>
        </p:nvSpPr>
        <p:spPr>
          <a:xfrm>
            <a:off x="2214781" y="158748"/>
            <a:ext cx="8537944" cy="2535921"/>
          </a:xfrm>
        </p:spPr>
        <p:txBody>
          <a:bodyPr>
            <a:noAutofit/>
          </a:bodyPr>
          <a:lstStyle/>
          <a:p>
            <a:pPr marL="0" indent="0" algn="ctr">
              <a:buNone/>
            </a:pPr>
            <a:r>
              <a:rPr lang="en-US" sz="2000" b="1" dirty="0">
                <a:solidFill>
                  <a:schemeClr val="tx1">
                    <a:alpha val="60000"/>
                  </a:schemeClr>
                </a:solidFill>
              </a:rPr>
              <a:t>ACA Referral Program</a:t>
            </a:r>
          </a:p>
          <a:p>
            <a:pPr algn="ctr"/>
            <a:r>
              <a:rPr lang="en-US" sz="1600" dirty="0">
                <a:solidFill>
                  <a:schemeClr val="tx1">
                    <a:alpha val="60000"/>
                  </a:schemeClr>
                </a:solidFill>
              </a:rPr>
              <a:t>Send client info to </a:t>
            </a:r>
            <a:r>
              <a:rPr lang="en-US" sz="1600" dirty="0">
                <a:solidFill>
                  <a:schemeClr val="tx1">
                    <a:alpha val="60000"/>
                  </a:schemeClr>
                </a:solidFill>
                <a:hlinkClick r:id="rId3"/>
              </a:rPr>
              <a:t>acareferral@chcquotes.com</a:t>
            </a:r>
            <a:endParaRPr lang="en-US" sz="1600" dirty="0">
              <a:solidFill>
                <a:schemeClr val="tx1">
                  <a:alpha val="60000"/>
                </a:schemeClr>
              </a:solidFill>
            </a:endParaRPr>
          </a:p>
          <a:p>
            <a:pPr algn="ctr"/>
            <a:r>
              <a:rPr lang="en-US" sz="1600" dirty="0">
                <a:solidFill>
                  <a:schemeClr val="tx1">
                    <a:alpha val="60000"/>
                  </a:schemeClr>
                </a:solidFill>
              </a:rPr>
              <a:t>Agent will be paid $100 per submission.</a:t>
            </a:r>
          </a:p>
          <a:p>
            <a:pPr marL="0" indent="0" algn="ctr">
              <a:buNone/>
            </a:pPr>
            <a:r>
              <a:rPr lang="en-US" sz="2000" b="1" dirty="0">
                <a:solidFill>
                  <a:schemeClr val="tx1">
                    <a:alpha val="60000"/>
                  </a:schemeClr>
                </a:solidFill>
              </a:rPr>
              <a:t>Medicare Referral Program</a:t>
            </a:r>
          </a:p>
          <a:p>
            <a:pPr algn="ctr"/>
            <a:r>
              <a:rPr lang="en-US" sz="1600" dirty="0">
                <a:solidFill>
                  <a:schemeClr val="tx1">
                    <a:alpha val="60000"/>
                  </a:schemeClr>
                </a:solidFill>
              </a:rPr>
              <a:t>Send client info to </a:t>
            </a:r>
            <a:r>
              <a:rPr lang="en-US" sz="1600" dirty="0">
                <a:solidFill>
                  <a:schemeClr val="tx1">
                    <a:alpha val="60000"/>
                  </a:schemeClr>
                </a:solidFill>
                <a:hlinkClick r:id="rId4"/>
              </a:rPr>
              <a:t>medicarereferral@chcquotes.com</a:t>
            </a:r>
            <a:endParaRPr lang="en-US" sz="1600" dirty="0">
              <a:solidFill>
                <a:schemeClr val="tx1">
                  <a:alpha val="60000"/>
                </a:schemeClr>
              </a:solidFill>
            </a:endParaRPr>
          </a:p>
          <a:p>
            <a:pPr algn="ctr"/>
            <a:r>
              <a:rPr lang="en-US" sz="1600" dirty="0">
                <a:solidFill>
                  <a:schemeClr val="tx1">
                    <a:alpha val="60000"/>
                  </a:schemeClr>
                </a:solidFill>
              </a:rPr>
              <a:t>Agents will be paid $100 per submission.</a:t>
            </a:r>
          </a:p>
          <a:p>
            <a:pPr marL="0" indent="0" algn="ctr">
              <a:buNone/>
            </a:pPr>
            <a:r>
              <a:rPr lang="en-US" sz="1600" b="1" dirty="0">
                <a:solidFill>
                  <a:srgbClr val="FF0000"/>
                </a:solidFill>
              </a:rPr>
              <a:t>*The more information provided for a client, increases the likelihood of a sale and referral payout.</a:t>
            </a:r>
          </a:p>
        </p:txBody>
      </p:sp>
      <p:sp>
        <p:nvSpPr>
          <p:cNvPr id="7" name="Content Placeholder 6">
            <a:extLst>
              <a:ext uri="{FF2B5EF4-FFF2-40B4-BE49-F238E27FC236}">
                <a16:creationId xmlns:a16="http://schemas.microsoft.com/office/drawing/2014/main" id="{627DBABE-B4FB-5336-9BE8-1F1CE9B6814D}"/>
              </a:ext>
            </a:extLst>
          </p:cNvPr>
          <p:cNvSpPr>
            <a:spLocks noGrp="1"/>
          </p:cNvSpPr>
          <p:nvPr>
            <p:ph sz="half" idx="2"/>
          </p:nvPr>
        </p:nvSpPr>
        <p:spPr>
          <a:xfrm>
            <a:off x="295833" y="2872167"/>
            <a:ext cx="11828611" cy="823098"/>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lgn="ctr">
              <a:buNone/>
            </a:pPr>
            <a:r>
              <a:rPr lang="en-US" b="1" dirty="0"/>
              <a:t>FL Blue Referral Program</a:t>
            </a:r>
          </a:p>
          <a:p>
            <a:pPr marL="0" indent="0" algn="ctr">
              <a:buNone/>
            </a:pPr>
            <a:r>
              <a:rPr lang="en-US" sz="1400" dirty="0"/>
              <a:t>Use the following link to create your referral. </a:t>
            </a:r>
            <a:r>
              <a:rPr lang="en-US" sz="1400" b="0" i="0" u="sng" dirty="0">
                <a:solidFill>
                  <a:srgbClr val="0563C1"/>
                </a:solidFill>
                <a:effectLst/>
                <a:latin typeface="Calibri" panose="020F0502020204030204" pitchFamily="34" charset="0"/>
                <a:hlinkClick r:id="rId5" tooltip="This external link will open in a new window"/>
              </a:rPr>
              <a:t>https://meadowbrook.useindio.com/sign-up/K3M30Zg4dLC8_WkU8qu5</a:t>
            </a:r>
            <a:endParaRPr lang="en-US" sz="1400" b="0" i="0" u="sng" dirty="0">
              <a:solidFill>
                <a:srgbClr val="0563C1"/>
              </a:solidFill>
              <a:effectLst/>
              <a:latin typeface="Calibri" panose="020F0502020204030204" pitchFamily="34" charset="0"/>
            </a:endParaRPr>
          </a:p>
          <a:p>
            <a:pPr marL="0" indent="0">
              <a:buNone/>
            </a:pPr>
            <a:endParaRPr lang="en-US" b="0" i="0" u="sng" dirty="0">
              <a:solidFill>
                <a:srgbClr val="0563C1"/>
              </a:solidFill>
              <a:effectLst/>
              <a:latin typeface="Calibri" panose="020F050202020403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b="0" i="0" u="sng" dirty="0">
              <a:solidFill>
                <a:srgbClr val="0563C1"/>
              </a:solidFill>
              <a:effectLst/>
              <a:latin typeface="Calibri" panose="020F0502020204030204" pitchFamily="34" charset="0"/>
            </a:endParaRPr>
          </a:p>
          <a:p>
            <a:pPr marL="0" indent="0">
              <a:buNone/>
            </a:pPr>
            <a:endParaRPr lang="en-US" u="sng" dirty="0">
              <a:solidFill>
                <a:srgbClr val="0563C1"/>
              </a:solidFill>
              <a:latin typeface="Calibri" panose="020F0502020204030204" pitchFamily="34" charset="0"/>
            </a:endParaRPr>
          </a:p>
          <a:p>
            <a:pPr marL="0" indent="0">
              <a:buNone/>
            </a:pPr>
            <a:endParaRPr lang="en-US" dirty="0"/>
          </a:p>
        </p:txBody>
      </p:sp>
      <p:pic>
        <p:nvPicPr>
          <p:cNvPr id="9" name="Picture 8">
            <a:extLst>
              <a:ext uri="{FF2B5EF4-FFF2-40B4-BE49-F238E27FC236}">
                <a16:creationId xmlns:a16="http://schemas.microsoft.com/office/drawing/2014/main" id="{0963F583-392C-0FEC-8B96-3276E5FFD512}"/>
              </a:ext>
            </a:extLst>
          </p:cNvPr>
          <p:cNvPicPr>
            <a:picLocks noChangeAspect="1"/>
          </p:cNvPicPr>
          <p:nvPr/>
        </p:nvPicPr>
        <p:blipFill>
          <a:blip r:embed="rId6"/>
          <a:stretch>
            <a:fillRect/>
          </a:stretch>
        </p:blipFill>
        <p:spPr>
          <a:xfrm>
            <a:off x="9079201" y="3753692"/>
            <a:ext cx="1285875" cy="1609725"/>
          </a:xfrm>
          <a:prstGeom prst="rect">
            <a:avLst/>
          </a:prstGeom>
        </p:spPr>
      </p:pic>
      <p:pic>
        <p:nvPicPr>
          <p:cNvPr id="11" name="Picture 10">
            <a:extLst>
              <a:ext uri="{FF2B5EF4-FFF2-40B4-BE49-F238E27FC236}">
                <a16:creationId xmlns:a16="http://schemas.microsoft.com/office/drawing/2014/main" id="{134A83C9-5A93-C5C7-B5BA-0A911E007400}"/>
              </a:ext>
            </a:extLst>
          </p:cNvPr>
          <p:cNvPicPr>
            <a:picLocks noChangeAspect="1"/>
          </p:cNvPicPr>
          <p:nvPr/>
        </p:nvPicPr>
        <p:blipFill>
          <a:blip r:embed="rId7"/>
          <a:stretch>
            <a:fillRect/>
          </a:stretch>
        </p:blipFill>
        <p:spPr>
          <a:xfrm>
            <a:off x="175545" y="4336555"/>
            <a:ext cx="3492687" cy="2359621"/>
          </a:xfrm>
          <a:prstGeom prst="rect">
            <a:avLst/>
          </a:prstGeom>
        </p:spPr>
      </p:pic>
      <p:pic>
        <p:nvPicPr>
          <p:cNvPr id="13" name="Picture 12">
            <a:extLst>
              <a:ext uri="{FF2B5EF4-FFF2-40B4-BE49-F238E27FC236}">
                <a16:creationId xmlns:a16="http://schemas.microsoft.com/office/drawing/2014/main" id="{9BF283F0-A564-07FE-5B0A-42C2B78A0F9F}"/>
              </a:ext>
            </a:extLst>
          </p:cNvPr>
          <p:cNvPicPr>
            <a:picLocks noChangeAspect="1"/>
          </p:cNvPicPr>
          <p:nvPr/>
        </p:nvPicPr>
        <p:blipFill>
          <a:blip r:embed="rId8"/>
          <a:stretch>
            <a:fillRect/>
          </a:stretch>
        </p:blipFill>
        <p:spPr>
          <a:xfrm>
            <a:off x="23977" y="3830797"/>
            <a:ext cx="1116418" cy="370226"/>
          </a:xfrm>
          <a:prstGeom prst="rect">
            <a:avLst/>
          </a:prstGeom>
        </p:spPr>
      </p:pic>
      <p:sp>
        <p:nvSpPr>
          <p:cNvPr id="14" name="TextBox 13">
            <a:extLst>
              <a:ext uri="{FF2B5EF4-FFF2-40B4-BE49-F238E27FC236}">
                <a16:creationId xmlns:a16="http://schemas.microsoft.com/office/drawing/2014/main" id="{373367C8-CE1F-0C9A-96D1-B70A67DA2CE7}"/>
              </a:ext>
            </a:extLst>
          </p:cNvPr>
          <p:cNvSpPr txBox="1"/>
          <p:nvPr/>
        </p:nvSpPr>
        <p:spPr>
          <a:xfrm>
            <a:off x="4425854" y="4113929"/>
            <a:ext cx="3327991" cy="2585323"/>
          </a:xfrm>
          <a:prstGeom prst="rect">
            <a:avLst/>
          </a:prstGeom>
          <a:noFill/>
        </p:spPr>
        <p:txBody>
          <a:bodyPr wrap="square" rtlCol="0">
            <a:spAutoFit/>
          </a:bodyPr>
          <a:lstStyle/>
          <a:p>
            <a:pPr algn="ctr"/>
            <a:r>
              <a:rPr lang="en-US" b="1" dirty="0"/>
              <a:t>Submission Response:</a:t>
            </a:r>
          </a:p>
          <a:p>
            <a:r>
              <a:rPr lang="en-US" sz="1600" b="0" i="1" dirty="0">
                <a:solidFill>
                  <a:schemeClr val="bg1">
                    <a:lumMod val="50000"/>
                  </a:schemeClr>
                </a:solidFill>
                <a:effectLst/>
                <a:latin typeface="Calibri" panose="020F0502020204030204" pitchFamily="34" charset="0"/>
              </a:rPr>
              <a:t>Thank you for your referral, it is much appreciated.  Please allow 24-48 hours for a response.  Complete the link below with the client’s information and please respond to this email with all necessary supporting documents. Should you have any questions, please feel free to reach out to me.</a:t>
            </a:r>
            <a:endParaRPr lang="en-US" sz="1600" i="1" dirty="0">
              <a:solidFill>
                <a:schemeClr val="bg1">
                  <a:lumMod val="50000"/>
                </a:schemeClr>
              </a:solidFill>
            </a:endParaRPr>
          </a:p>
        </p:txBody>
      </p:sp>
      <p:sp>
        <p:nvSpPr>
          <p:cNvPr id="17" name="TextBox 16">
            <a:extLst>
              <a:ext uri="{FF2B5EF4-FFF2-40B4-BE49-F238E27FC236}">
                <a16:creationId xmlns:a16="http://schemas.microsoft.com/office/drawing/2014/main" id="{3D8842F4-2C67-1E85-B2C6-F51372D5766A}"/>
              </a:ext>
            </a:extLst>
          </p:cNvPr>
          <p:cNvSpPr txBox="1"/>
          <p:nvPr/>
        </p:nvSpPr>
        <p:spPr>
          <a:xfrm>
            <a:off x="8785856" y="5363417"/>
            <a:ext cx="3076425" cy="1436291"/>
          </a:xfrm>
          <a:prstGeom prst="rect">
            <a:avLst/>
          </a:prstGeom>
          <a:noFill/>
        </p:spPr>
        <p:txBody>
          <a:bodyPr wrap="square">
            <a:spAutoFit/>
          </a:bodyPr>
          <a:lstStyle/>
          <a:p>
            <a:pPr marL="0" marR="0" algn="ctr">
              <a:spcBef>
                <a:spcPts val="0"/>
              </a:spcBef>
              <a:spcAft>
                <a:spcPts val="0"/>
              </a:spcAft>
            </a:pPr>
            <a:r>
              <a:rPr lang="en-US" sz="1800" b="0" i="0" dirty="0">
                <a:solidFill>
                  <a:srgbClr val="003C64"/>
                </a:solidFill>
                <a:effectLst/>
                <a:latin typeface="Calibri" panose="020F0502020204030204" pitchFamily="34" charset="0"/>
                <a:cs typeface="Calibri" panose="020F0502020204030204" pitchFamily="34" charset="0"/>
              </a:rPr>
              <a:t>Robin Deck Hutchison</a:t>
            </a:r>
            <a:endParaRPr lang="en-US" sz="1600" b="0" i="0" dirty="0">
              <a:solidFill>
                <a:srgbClr val="000000"/>
              </a:solidFill>
              <a:effectLst/>
              <a:latin typeface="Calibri" panose="020F0502020204030204" pitchFamily="34" charset="0"/>
              <a:cs typeface="Calibri" panose="020F0502020204030204" pitchFamily="34" charset="0"/>
            </a:endParaRPr>
          </a:p>
          <a:p>
            <a:pPr marL="0" marR="0" algn="ctr">
              <a:spcBef>
                <a:spcPts val="0"/>
              </a:spcBef>
              <a:spcAft>
                <a:spcPts val="0"/>
              </a:spcAft>
            </a:pPr>
            <a:r>
              <a:rPr lang="en-US" sz="1800" b="0" i="0" dirty="0">
                <a:solidFill>
                  <a:srgbClr val="003C64"/>
                </a:solidFill>
                <a:effectLst/>
                <a:latin typeface="Calibri" panose="020F0502020204030204" pitchFamily="34" charset="0"/>
                <a:cs typeface="Calibri" panose="020F0502020204030204" pitchFamily="34" charset="0"/>
              </a:rPr>
              <a:t>Personal Lines Agent</a:t>
            </a:r>
            <a:endParaRPr lang="en-US" sz="1600" b="0" i="0" dirty="0">
              <a:solidFill>
                <a:srgbClr val="000000"/>
              </a:solidFill>
              <a:effectLst/>
              <a:latin typeface="Calibri" panose="020F0502020204030204" pitchFamily="34" charset="0"/>
              <a:cs typeface="Calibri" panose="020F0502020204030204" pitchFamily="34" charset="0"/>
            </a:endParaRPr>
          </a:p>
          <a:p>
            <a:pPr marL="0" marR="0" algn="ctr">
              <a:spcBef>
                <a:spcPts val="0"/>
              </a:spcBef>
              <a:spcAft>
                <a:spcPts val="150"/>
              </a:spcAft>
            </a:pPr>
            <a:r>
              <a:rPr lang="en-US" sz="1800" b="0" i="0" dirty="0">
                <a:solidFill>
                  <a:srgbClr val="003C64"/>
                </a:solidFill>
                <a:effectLst/>
                <a:latin typeface="Calibri" panose="020F0502020204030204" pitchFamily="34" charset="0"/>
                <a:cs typeface="Calibri" panose="020F0502020204030204" pitchFamily="34" charset="0"/>
              </a:rPr>
              <a:t>941-376-8460 </a:t>
            </a:r>
            <a:r>
              <a:rPr lang="en-US" sz="1800" b="1" i="0" dirty="0">
                <a:solidFill>
                  <a:srgbClr val="57B847"/>
                </a:solidFill>
                <a:effectLst/>
                <a:latin typeface="Calibri" panose="020F0502020204030204" pitchFamily="34" charset="0"/>
                <a:cs typeface="Calibri" panose="020F0502020204030204" pitchFamily="34" charset="0"/>
              </a:rPr>
              <a:t>Work</a:t>
            </a:r>
            <a:endParaRPr lang="en-US" sz="1600" b="0" i="0" dirty="0">
              <a:solidFill>
                <a:srgbClr val="000000"/>
              </a:solidFill>
              <a:effectLst/>
              <a:latin typeface="Calibri" panose="020F0502020204030204" pitchFamily="34" charset="0"/>
              <a:cs typeface="Calibri" panose="020F0502020204030204" pitchFamily="34" charset="0"/>
            </a:endParaRPr>
          </a:p>
          <a:p>
            <a:pPr marL="0" marR="0" algn="ctr">
              <a:spcBef>
                <a:spcPts val="0"/>
              </a:spcBef>
              <a:spcAft>
                <a:spcPts val="150"/>
              </a:spcAft>
            </a:pPr>
            <a:r>
              <a:rPr lang="en-US" sz="1800" b="0" i="0" dirty="0">
                <a:solidFill>
                  <a:srgbClr val="003C64"/>
                </a:solidFill>
                <a:effectLst/>
                <a:latin typeface="Calibri" panose="020F0502020204030204" pitchFamily="34" charset="0"/>
                <a:cs typeface="Calibri" panose="020F0502020204030204" pitchFamily="34" charset="0"/>
              </a:rPr>
              <a:t>941-724-8856 </a:t>
            </a:r>
            <a:r>
              <a:rPr lang="en-US" sz="1800" b="1" i="0" dirty="0">
                <a:solidFill>
                  <a:srgbClr val="57B847"/>
                </a:solidFill>
                <a:effectLst/>
                <a:latin typeface="Calibri" panose="020F0502020204030204" pitchFamily="34" charset="0"/>
                <a:cs typeface="Calibri" panose="020F0502020204030204" pitchFamily="34" charset="0"/>
              </a:rPr>
              <a:t>Fax</a:t>
            </a:r>
            <a:endParaRPr lang="en-US" sz="1600" b="0" i="0" dirty="0">
              <a:solidFill>
                <a:srgbClr val="000000"/>
              </a:solidFill>
              <a:effectLst/>
              <a:latin typeface="Calibri" panose="020F0502020204030204" pitchFamily="34" charset="0"/>
              <a:cs typeface="Calibri" panose="020F0502020204030204" pitchFamily="34" charset="0"/>
            </a:endParaRPr>
          </a:p>
          <a:p>
            <a:pPr marL="0" marR="0" algn="l">
              <a:spcBef>
                <a:spcPts val="0"/>
              </a:spcBef>
              <a:spcAft>
                <a:spcPts val="0"/>
              </a:spcAft>
            </a:pPr>
            <a:r>
              <a:rPr lang="en-US" sz="1200" b="0" i="0" u="sng" dirty="0">
                <a:solidFill>
                  <a:srgbClr val="0000FF"/>
                </a:solidFill>
                <a:effectLst/>
                <a:latin typeface="Arial Nova" panose="020B0504020202020204" pitchFamily="34" charset="0"/>
              </a:rPr>
              <a:t>Robin.deck-hutchison@meadowbrook.com</a:t>
            </a:r>
            <a:endParaRPr lang="en-US" sz="1200" b="0" i="0" dirty="0">
              <a:solidFill>
                <a:srgbClr val="000000"/>
              </a:solidFill>
              <a:effectLst/>
              <a:latin typeface="Calibri" panose="020F0502020204030204" pitchFamily="34" charset="0"/>
            </a:endParaRPr>
          </a:p>
        </p:txBody>
      </p:sp>
      <p:sp>
        <p:nvSpPr>
          <p:cNvPr id="18" name="Star: 5 Points 17">
            <a:extLst>
              <a:ext uri="{FF2B5EF4-FFF2-40B4-BE49-F238E27FC236}">
                <a16:creationId xmlns:a16="http://schemas.microsoft.com/office/drawing/2014/main" id="{EA1AFBB3-C93F-F2EA-3060-ADF401B1FE9C}"/>
              </a:ext>
            </a:extLst>
          </p:cNvPr>
          <p:cNvSpPr/>
          <p:nvPr/>
        </p:nvSpPr>
        <p:spPr>
          <a:xfrm>
            <a:off x="2480206" y="2872167"/>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E7B45002-3C04-2989-B74E-723904813EA0}"/>
              </a:ext>
            </a:extLst>
          </p:cNvPr>
          <p:cNvSpPr/>
          <p:nvPr/>
        </p:nvSpPr>
        <p:spPr>
          <a:xfrm>
            <a:off x="3110132" y="2859790"/>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54D01672-2EC7-D046-F463-3176681DF388}"/>
              </a:ext>
            </a:extLst>
          </p:cNvPr>
          <p:cNvSpPr/>
          <p:nvPr/>
        </p:nvSpPr>
        <p:spPr>
          <a:xfrm>
            <a:off x="3668234" y="2872167"/>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A70A8242-CEF7-FFE1-954D-96896C4C6902}"/>
              </a:ext>
            </a:extLst>
          </p:cNvPr>
          <p:cNvSpPr/>
          <p:nvPr/>
        </p:nvSpPr>
        <p:spPr>
          <a:xfrm>
            <a:off x="9242090" y="2842069"/>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F5B07C9B-41E2-C74B-25FC-08A2A2DB1DF5}"/>
              </a:ext>
            </a:extLst>
          </p:cNvPr>
          <p:cNvSpPr/>
          <p:nvPr/>
        </p:nvSpPr>
        <p:spPr>
          <a:xfrm>
            <a:off x="8730993" y="2842069"/>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A5AFD75A-C428-08D2-7AA2-CBEA48B93C6B}"/>
              </a:ext>
            </a:extLst>
          </p:cNvPr>
          <p:cNvSpPr/>
          <p:nvPr/>
        </p:nvSpPr>
        <p:spPr>
          <a:xfrm>
            <a:off x="8172892" y="2842069"/>
            <a:ext cx="350875" cy="4748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BE7E8700-A869-5508-77EC-CAB260992B80}"/>
              </a:ext>
            </a:extLst>
          </p:cNvPr>
          <p:cNvPicPr>
            <a:picLocks noChangeAspect="1"/>
          </p:cNvPicPr>
          <p:nvPr/>
        </p:nvPicPr>
        <p:blipFill>
          <a:blip r:embed="rId9"/>
          <a:stretch>
            <a:fillRect/>
          </a:stretch>
        </p:blipFill>
        <p:spPr>
          <a:xfrm>
            <a:off x="9413785" y="63345"/>
            <a:ext cx="1261981" cy="1261981"/>
          </a:xfrm>
          <a:prstGeom prst="rect">
            <a:avLst/>
          </a:prstGeom>
        </p:spPr>
      </p:pic>
      <p:pic>
        <p:nvPicPr>
          <p:cNvPr id="25" name="Picture 24">
            <a:extLst>
              <a:ext uri="{FF2B5EF4-FFF2-40B4-BE49-F238E27FC236}">
                <a16:creationId xmlns:a16="http://schemas.microsoft.com/office/drawing/2014/main" id="{866FD59A-3DD6-340F-B9E6-8EC0D514C6D2}"/>
              </a:ext>
            </a:extLst>
          </p:cNvPr>
          <p:cNvPicPr>
            <a:picLocks noChangeAspect="1"/>
          </p:cNvPicPr>
          <p:nvPr/>
        </p:nvPicPr>
        <p:blipFill>
          <a:blip r:embed="rId10"/>
          <a:stretch>
            <a:fillRect/>
          </a:stretch>
        </p:blipFill>
        <p:spPr>
          <a:xfrm>
            <a:off x="9140853" y="1382612"/>
            <a:ext cx="1672731" cy="838549"/>
          </a:xfrm>
          <a:prstGeom prst="rect">
            <a:avLst/>
          </a:prstGeom>
        </p:spPr>
      </p:pic>
      <p:pic>
        <p:nvPicPr>
          <p:cNvPr id="28" name="Picture 27">
            <a:extLst>
              <a:ext uri="{FF2B5EF4-FFF2-40B4-BE49-F238E27FC236}">
                <a16:creationId xmlns:a16="http://schemas.microsoft.com/office/drawing/2014/main" id="{66FC9F21-BE71-8C65-9D1F-4ECC21B2248E}"/>
              </a:ext>
            </a:extLst>
          </p:cNvPr>
          <p:cNvPicPr>
            <a:picLocks noChangeAspect="1"/>
          </p:cNvPicPr>
          <p:nvPr/>
        </p:nvPicPr>
        <p:blipFill>
          <a:blip r:embed="rId11"/>
          <a:stretch>
            <a:fillRect/>
          </a:stretch>
        </p:blipFill>
        <p:spPr>
          <a:xfrm>
            <a:off x="67556" y="2811543"/>
            <a:ext cx="1373268" cy="895929"/>
          </a:xfrm>
          <a:prstGeom prst="rect">
            <a:avLst/>
          </a:prstGeom>
        </p:spPr>
      </p:pic>
      <p:pic>
        <p:nvPicPr>
          <p:cNvPr id="29" name="Picture 28">
            <a:extLst>
              <a:ext uri="{FF2B5EF4-FFF2-40B4-BE49-F238E27FC236}">
                <a16:creationId xmlns:a16="http://schemas.microsoft.com/office/drawing/2014/main" id="{F7A1F7F2-5308-70B5-944F-DC4495419C78}"/>
              </a:ext>
            </a:extLst>
          </p:cNvPr>
          <p:cNvPicPr>
            <a:picLocks noChangeAspect="1"/>
          </p:cNvPicPr>
          <p:nvPr/>
        </p:nvPicPr>
        <p:blipFill>
          <a:blip r:embed="rId12"/>
          <a:stretch>
            <a:fillRect/>
          </a:stretch>
        </p:blipFill>
        <p:spPr>
          <a:xfrm>
            <a:off x="10752725" y="2811282"/>
            <a:ext cx="1439275" cy="896190"/>
          </a:xfrm>
          <a:prstGeom prst="rect">
            <a:avLst/>
          </a:prstGeom>
        </p:spPr>
      </p:pic>
    </p:spTree>
    <p:extLst>
      <p:ext uri="{BB962C8B-B14F-4D97-AF65-F5344CB8AC3E}">
        <p14:creationId xmlns:p14="http://schemas.microsoft.com/office/powerpoint/2010/main" val="387551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FFDF68-CB9C-EFD9-AD1F-58958FA23014}"/>
              </a:ext>
            </a:extLst>
          </p:cNvPr>
          <p:cNvSpPr>
            <a:spLocks noGrp="1"/>
          </p:cNvSpPr>
          <p:nvPr>
            <p:ph type="title"/>
          </p:nvPr>
        </p:nvSpPr>
        <p:spPr>
          <a:xfrm>
            <a:off x="599609" y="679731"/>
            <a:ext cx="4171994" cy="3736540"/>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TOP 10 AGENTS SEPTEMBER 2022</a:t>
            </a:r>
          </a:p>
        </p:txBody>
      </p:sp>
      <p:grpSp>
        <p:nvGrpSpPr>
          <p:cNvPr id="10" name="Group 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11" name="Straight Connector 1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D4ED59F8-88EA-E801-0D1B-11D1F9778A82}"/>
              </a:ext>
            </a:extLst>
          </p:cNvPr>
          <p:cNvGraphicFramePr>
            <a:graphicFrameLocks noGrp="1"/>
          </p:cNvGraphicFramePr>
          <p:nvPr>
            <p:extLst>
              <p:ext uri="{D42A27DB-BD31-4B8C-83A1-F6EECF244321}">
                <p14:modId xmlns:p14="http://schemas.microsoft.com/office/powerpoint/2010/main" val="1663681372"/>
              </p:ext>
            </p:extLst>
          </p:nvPr>
        </p:nvGraphicFramePr>
        <p:xfrm>
          <a:off x="5752664" y="557360"/>
          <a:ext cx="5384645" cy="5632710"/>
        </p:xfrm>
        <a:graphic>
          <a:graphicData uri="http://schemas.openxmlformats.org/drawingml/2006/table">
            <a:tbl>
              <a:tblPr firstRow="1" bandRow="1">
                <a:noFill/>
              </a:tblPr>
              <a:tblGrid>
                <a:gridCol w="1053619">
                  <a:extLst>
                    <a:ext uri="{9D8B030D-6E8A-4147-A177-3AD203B41FA5}">
                      <a16:colId xmlns:a16="http://schemas.microsoft.com/office/drawing/2014/main" val="213816518"/>
                    </a:ext>
                  </a:extLst>
                </a:gridCol>
                <a:gridCol w="3019856">
                  <a:extLst>
                    <a:ext uri="{9D8B030D-6E8A-4147-A177-3AD203B41FA5}">
                      <a16:colId xmlns:a16="http://schemas.microsoft.com/office/drawing/2014/main" val="3415879652"/>
                    </a:ext>
                  </a:extLst>
                </a:gridCol>
                <a:gridCol w="1311170">
                  <a:extLst>
                    <a:ext uri="{9D8B030D-6E8A-4147-A177-3AD203B41FA5}">
                      <a16:colId xmlns:a16="http://schemas.microsoft.com/office/drawing/2014/main" val="517073423"/>
                    </a:ext>
                  </a:extLst>
                </a:gridCol>
              </a:tblGrid>
              <a:tr h="582380">
                <a:tc>
                  <a:txBody>
                    <a:bodyPr/>
                    <a:lstStyle/>
                    <a:p>
                      <a:pPr algn="ctr" fontAlgn="b"/>
                      <a:r>
                        <a:rPr lang="en-US" sz="2400" b="0" i="0" u="none" strike="noStrike" cap="none" spc="0">
                          <a:solidFill>
                            <a:schemeClr val="tx1"/>
                          </a:solidFill>
                          <a:effectLst/>
                          <a:latin typeface="Calibri" panose="020F0502020204030204" pitchFamily="34" charset="0"/>
                        </a:rPr>
                        <a:t>Rank</a:t>
                      </a:r>
                    </a:p>
                  </a:txBody>
                  <a:tcPr marL="0" marR="14059" marT="27299" marB="136495" anchor="b">
                    <a:lnL w="12700" cmpd="sng">
                      <a:noFill/>
                    </a:lnL>
                    <a:lnR w="12700" cmpd="sng">
                      <a:noFill/>
                    </a:lnR>
                    <a:lnT w="9525" cap="flat" cmpd="sng" algn="ctr">
                      <a:noFill/>
                      <a:prstDash val="solid"/>
                    </a:lnT>
                    <a:lnB w="38100" cmpd="sng">
                      <a:noFill/>
                    </a:lnB>
                    <a:noFill/>
                  </a:tcPr>
                </a:tc>
                <a:tc>
                  <a:txBody>
                    <a:bodyPr/>
                    <a:lstStyle/>
                    <a:p>
                      <a:pPr algn="ctr" fontAlgn="b"/>
                      <a:r>
                        <a:rPr lang="en-US" sz="2400" b="0" i="0" u="none" strike="noStrike" cap="none" spc="0">
                          <a:solidFill>
                            <a:schemeClr val="tx1"/>
                          </a:solidFill>
                          <a:effectLst/>
                          <a:latin typeface="Calibri" panose="020F0502020204030204" pitchFamily="34" charset="0"/>
                        </a:rPr>
                        <a:t>Name</a:t>
                      </a:r>
                    </a:p>
                  </a:txBody>
                  <a:tcPr marL="0" marR="14059" marT="27299" marB="136495" anchor="b">
                    <a:lnL w="12700" cmpd="sng">
                      <a:noFill/>
                    </a:lnL>
                    <a:lnR w="12700" cmpd="sng">
                      <a:noFill/>
                    </a:lnR>
                    <a:lnT w="9525" cap="flat" cmpd="sng" algn="ctr">
                      <a:noFill/>
                      <a:prstDash val="solid"/>
                    </a:lnT>
                    <a:lnB w="38100" cmpd="sng">
                      <a:noFill/>
                    </a:lnB>
                    <a:noFill/>
                  </a:tcPr>
                </a:tc>
                <a:tc>
                  <a:txBody>
                    <a:bodyPr/>
                    <a:lstStyle/>
                    <a:p>
                      <a:pPr algn="ctr" fontAlgn="b"/>
                      <a:r>
                        <a:rPr lang="en-US" sz="2400" b="0" i="0" u="none" strike="noStrike" cap="none" spc="0">
                          <a:solidFill>
                            <a:schemeClr val="tx1"/>
                          </a:solidFill>
                          <a:effectLst/>
                          <a:latin typeface="Calibri" panose="020F0502020204030204" pitchFamily="34" charset="0"/>
                        </a:rPr>
                        <a:t>#Apps</a:t>
                      </a:r>
                    </a:p>
                  </a:txBody>
                  <a:tcPr marL="0" marR="14059" marT="27299" marB="136495"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277644663"/>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1</a:t>
                      </a:r>
                    </a:p>
                  </a:txBody>
                  <a:tcPr marL="0" marR="14059" marT="40949" marB="136495" anchor="b">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Phillip Vogt</a:t>
                      </a:r>
                    </a:p>
                  </a:txBody>
                  <a:tcPr marL="0" marR="14059" marT="40949" marB="136495" anchor="b">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57</a:t>
                      </a:r>
                    </a:p>
                  </a:txBody>
                  <a:tcPr marL="0" marR="14059" marT="40949" marB="136495" anchor="b">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4216164979"/>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2</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Tim McCormick</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52</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97866652"/>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3</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Jeffrey Seymour</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51</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932781308"/>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4</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Jennifer Earp</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48</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258189949"/>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5</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Faith Bratlie</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45</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570469589"/>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6</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Lairah Seymour</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43</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68171558"/>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7</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Janet Rhonehouse</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39</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4081057305"/>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8</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Richard Hyde</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37</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41243647"/>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9</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Janine Mistretta</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ctr" fontAlgn="b"/>
                      <a:r>
                        <a:rPr lang="en-US" sz="1800" b="0" i="0" u="none" strike="noStrike" cap="none" spc="0">
                          <a:solidFill>
                            <a:schemeClr val="tx1"/>
                          </a:solidFill>
                          <a:effectLst/>
                          <a:latin typeface="Calibri" panose="020F0502020204030204" pitchFamily="34" charset="0"/>
                        </a:rPr>
                        <a:t>34</a:t>
                      </a:r>
                    </a:p>
                  </a:txBody>
                  <a:tcPr marL="0" marR="14059" marT="40949" marB="136495" anchor="b">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1976372009"/>
                  </a:ext>
                </a:extLst>
              </a:tr>
              <a:tr h="505033">
                <a:tc>
                  <a:txBody>
                    <a:bodyPr/>
                    <a:lstStyle/>
                    <a:p>
                      <a:pPr algn="ctr" fontAlgn="b"/>
                      <a:r>
                        <a:rPr lang="en-US" sz="1800" b="0" i="0" u="none" strike="noStrike" cap="none" spc="0">
                          <a:solidFill>
                            <a:schemeClr val="tx1"/>
                          </a:solidFill>
                          <a:effectLst/>
                          <a:latin typeface="Calibri" panose="020F0502020204030204" pitchFamily="34" charset="0"/>
                        </a:rPr>
                        <a:t>10</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Justin Rubenstein</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ctr" fontAlgn="b"/>
                      <a:r>
                        <a:rPr lang="en-US" sz="1800" b="0" i="0" u="none" strike="noStrike" cap="none" spc="0">
                          <a:solidFill>
                            <a:schemeClr val="tx1"/>
                          </a:solidFill>
                          <a:effectLst/>
                          <a:latin typeface="Calibri" panose="020F0502020204030204" pitchFamily="34" charset="0"/>
                        </a:rPr>
                        <a:t>31</a:t>
                      </a:r>
                    </a:p>
                  </a:txBody>
                  <a:tcPr marL="0" marR="14059" marT="40949" marB="136495" anchor="b">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5515847"/>
                  </a:ext>
                </a:extLst>
              </a:tr>
            </a:tbl>
          </a:graphicData>
        </a:graphic>
      </p:graphicFrame>
      <p:pic>
        <p:nvPicPr>
          <p:cNvPr id="4" name="Picture 3">
            <a:extLst>
              <a:ext uri="{FF2B5EF4-FFF2-40B4-BE49-F238E27FC236}">
                <a16:creationId xmlns:a16="http://schemas.microsoft.com/office/drawing/2014/main" id="{7EF42CD6-513D-6190-0DEF-98CCB8946E67}"/>
              </a:ext>
            </a:extLst>
          </p:cNvPr>
          <p:cNvPicPr>
            <a:picLocks noChangeAspect="1"/>
          </p:cNvPicPr>
          <p:nvPr/>
        </p:nvPicPr>
        <p:blipFill>
          <a:blip r:embed="rId2"/>
          <a:stretch>
            <a:fillRect/>
          </a:stretch>
        </p:blipFill>
        <p:spPr>
          <a:xfrm>
            <a:off x="1594622" y="4334975"/>
            <a:ext cx="2143125" cy="2143125"/>
          </a:xfrm>
          <a:prstGeom prst="rect">
            <a:avLst/>
          </a:prstGeom>
        </p:spPr>
      </p:pic>
    </p:spTree>
    <p:extLst>
      <p:ext uri="{BB962C8B-B14F-4D97-AF65-F5344CB8AC3E}">
        <p14:creationId xmlns:p14="http://schemas.microsoft.com/office/powerpoint/2010/main" val="316042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D8865-9BCE-F9FB-557E-750EC1024C35}"/>
              </a:ext>
            </a:extLst>
          </p:cNvPr>
          <p:cNvSpPr>
            <a:spLocks noGrp="1"/>
          </p:cNvSpPr>
          <p:nvPr>
            <p:ph type="title"/>
          </p:nvPr>
        </p:nvSpPr>
        <p:spPr>
          <a:xfrm rot="20021726">
            <a:off x="166034" y="2100987"/>
            <a:ext cx="4410696" cy="1053436"/>
          </a:xfrm>
        </p:spPr>
        <p:txBody>
          <a:bodyPr>
            <a:normAutofit fontScale="90000"/>
          </a:bodyPr>
          <a:lstStyle/>
          <a:p>
            <a:r>
              <a:rPr lang="en-US" b="1" i="1" dirty="0">
                <a:solidFill>
                  <a:schemeClr val="tx1">
                    <a:lumMod val="95000"/>
                    <a:lumOff val="5000"/>
                  </a:schemeClr>
                </a:solidFill>
                <a:latin typeface="Amasis MT Pro Black" panose="02040A04050005020304" pitchFamily="18" charset="0"/>
              </a:rPr>
              <a:t>CHC Contest Announcement</a:t>
            </a:r>
          </a:p>
        </p:txBody>
      </p:sp>
      <p:graphicFrame>
        <p:nvGraphicFramePr>
          <p:cNvPr id="4" name="Content Placeholder 5">
            <a:extLst>
              <a:ext uri="{FF2B5EF4-FFF2-40B4-BE49-F238E27FC236}">
                <a16:creationId xmlns:a16="http://schemas.microsoft.com/office/drawing/2014/main" id="{11043A25-A10B-44DE-04E6-9729B8F4DEC6}"/>
              </a:ext>
            </a:extLst>
          </p:cNvPr>
          <p:cNvGraphicFramePr>
            <a:graphicFrameLocks/>
          </p:cNvGraphicFramePr>
          <p:nvPr>
            <p:extLst>
              <p:ext uri="{D42A27DB-BD31-4B8C-83A1-F6EECF244321}">
                <p14:modId xmlns:p14="http://schemas.microsoft.com/office/powerpoint/2010/main" val="591342248"/>
              </p:ext>
            </p:extLst>
          </p:nvPr>
        </p:nvGraphicFramePr>
        <p:xfrm>
          <a:off x="4949504" y="1884998"/>
          <a:ext cx="5183188"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2A899DB-6A94-90C5-88B9-65A72AEC0062}"/>
              </a:ext>
            </a:extLst>
          </p:cNvPr>
          <p:cNvPicPr>
            <a:picLocks noChangeAspect="1"/>
          </p:cNvPicPr>
          <p:nvPr/>
        </p:nvPicPr>
        <p:blipFill>
          <a:blip r:embed="rId8"/>
          <a:stretch>
            <a:fillRect/>
          </a:stretch>
        </p:blipFill>
        <p:spPr>
          <a:xfrm>
            <a:off x="901011" y="3966989"/>
            <a:ext cx="3566469" cy="1877731"/>
          </a:xfrm>
          <a:prstGeom prst="rect">
            <a:avLst/>
          </a:prstGeom>
        </p:spPr>
      </p:pic>
      <p:sp>
        <p:nvSpPr>
          <p:cNvPr id="7" name="Rectangle 6">
            <a:extLst>
              <a:ext uri="{FF2B5EF4-FFF2-40B4-BE49-F238E27FC236}">
                <a16:creationId xmlns:a16="http://schemas.microsoft.com/office/drawing/2014/main" id="{98222A9E-4AC5-0EB7-C5E4-C8A5181D661C}"/>
              </a:ext>
            </a:extLst>
          </p:cNvPr>
          <p:cNvSpPr/>
          <p:nvPr/>
        </p:nvSpPr>
        <p:spPr>
          <a:xfrm>
            <a:off x="2790828" y="344792"/>
            <a:ext cx="9096372" cy="1446550"/>
          </a:xfrm>
          <a:prstGeom prst="rect">
            <a:avLst/>
          </a:prstGeom>
          <a:noFill/>
        </p:spPr>
        <p:txBody>
          <a:bodyPr wrap="square" lIns="91440" tIns="45720" rIns="91440" bIns="45720">
            <a:spAutoFit/>
          </a:bodyPr>
          <a:lstStyle/>
          <a:p>
            <a:pPr marL="0" indent="0" algn="ctr">
              <a:buNone/>
            </a:pP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IHP – Innovative Health Plans</a:t>
            </a:r>
          </a:p>
          <a:p>
            <a:pPr marL="0" indent="0" algn="ctr">
              <a:buNone/>
            </a:pP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November &amp; December 2022</a:t>
            </a:r>
          </a:p>
        </p:txBody>
      </p:sp>
    </p:spTree>
    <p:extLst>
      <p:ext uri="{BB962C8B-B14F-4D97-AF65-F5344CB8AC3E}">
        <p14:creationId xmlns:p14="http://schemas.microsoft.com/office/powerpoint/2010/main" val="79554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8000" b="-18000"/>
          </a:stretch>
        </a:blip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3AD867D-A88D-DD78-374C-CD988432A4E2}"/>
              </a:ext>
            </a:extLst>
          </p:cNvPr>
          <p:cNvGraphicFramePr>
            <a:graphicFrameLocks noGrp="1"/>
          </p:cNvGraphicFramePr>
          <p:nvPr>
            <p:extLst>
              <p:ext uri="{D42A27DB-BD31-4B8C-83A1-F6EECF244321}">
                <p14:modId xmlns:p14="http://schemas.microsoft.com/office/powerpoint/2010/main" val="1780989622"/>
              </p:ext>
            </p:extLst>
          </p:nvPr>
        </p:nvGraphicFramePr>
        <p:xfrm>
          <a:off x="2375065" y="2453702"/>
          <a:ext cx="7635834" cy="2925821"/>
        </p:xfrm>
        <a:graphic>
          <a:graphicData uri="http://schemas.openxmlformats.org/drawingml/2006/table">
            <a:tbl>
              <a:tblPr/>
              <a:tblGrid>
                <a:gridCol w="4036978">
                  <a:extLst>
                    <a:ext uri="{9D8B030D-6E8A-4147-A177-3AD203B41FA5}">
                      <a16:colId xmlns:a16="http://schemas.microsoft.com/office/drawing/2014/main" val="2461191065"/>
                    </a:ext>
                  </a:extLst>
                </a:gridCol>
                <a:gridCol w="3598856">
                  <a:extLst>
                    <a:ext uri="{9D8B030D-6E8A-4147-A177-3AD203B41FA5}">
                      <a16:colId xmlns:a16="http://schemas.microsoft.com/office/drawing/2014/main" val="4025101251"/>
                    </a:ext>
                  </a:extLst>
                </a:gridCol>
              </a:tblGrid>
              <a:tr h="497051">
                <a:tc>
                  <a:txBody>
                    <a:bodyPr/>
                    <a:lstStyle/>
                    <a:p>
                      <a:pPr algn="ctr" fontAlgn="b"/>
                      <a:r>
                        <a:rPr lang="en-US" sz="2400" b="1" i="0" u="none" strike="noStrike" dirty="0">
                          <a:solidFill>
                            <a:schemeClr val="tx1"/>
                          </a:solidFill>
                          <a:effectLst/>
                          <a:latin typeface="Amasis MT Pro Black" panose="02040A04050005020304" pitchFamily="18" charset="0"/>
                        </a:rPr>
                        <a:t>Agent</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7B70"/>
                    </a:solidFill>
                  </a:tcPr>
                </a:tc>
                <a:tc>
                  <a:txBody>
                    <a:bodyPr/>
                    <a:lstStyle/>
                    <a:p>
                      <a:pPr algn="ctr" fontAlgn="b"/>
                      <a:r>
                        <a:rPr lang="en-US" sz="2400" b="1" i="0" u="none" strike="noStrike" dirty="0">
                          <a:solidFill>
                            <a:schemeClr val="tx1"/>
                          </a:solidFill>
                          <a:effectLst/>
                          <a:latin typeface="Amasis MT Pro Black" panose="02040A04050005020304" pitchFamily="18" charset="0"/>
                        </a:rPr>
                        <a:t>Manager</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87B70"/>
                    </a:solidFill>
                  </a:tcPr>
                </a:tc>
                <a:extLst>
                  <a:ext uri="{0D108BD9-81ED-4DB2-BD59-A6C34878D82A}">
                    <a16:rowId xmlns:a16="http://schemas.microsoft.com/office/drawing/2014/main" val="3209168613"/>
                  </a:ext>
                </a:extLst>
              </a:tr>
              <a:tr h="485754">
                <a:tc>
                  <a:txBody>
                    <a:bodyPr/>
                    <a:lstStyle/>
                    <a:p>
                      <a:pPr algn="ctr" fontAlgn="b"/>
                      <a:r>
                        <a:rPr lang="en-US" sz="2400" b="0" i="0" u="none" strike="noStrike" dirty="0">
                          <a:solidFill>
                            <a:srgbClr val="FFFFFF"/>
                          </a:solidFill>
                          <a:effectLst/>
                          <a:latin typeface="Amasis MT Pro Black" panose="02040A04050005020304" pitchFamily="18" charset="0"/>
                        </a:rPr>
                        <a:t>Amir West</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987B70"/>
                    </a:solidFill>
                  </a:tcPr>
                </a:tc>
                <a:tc>
                  <a:txBody>
                    <a:bodyPr/>
                    <a:lstStyle/>
                    <a:p>
                      <a:pPr algn="ctr" fontAlgn="b"/>
                      <a:r>
                        <a:rPr lang="en-US" sz="2400" b="0" i="0" u="none" strike="noStrike">
                          <a:solidFill>
                            <a:srgbClr val="FFFFFF"/>
                          </a:solidFill>
                          <a:effectLst/>
                          <a:latin typeface="Amasis MT Pro Black" panose="02040A04050005020304" pitchFamily="18" charset="0"/>
                        </a:rPr>
                        <a:t>Emmanuel Hotya</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987B70"/>
                    </a:solidFill>
                  </a:tcPr>
                </a:tc>
                <a:extLst>
                  <a:ext uri="{0D108BD9-81ED-4DB2-BD59-A6C34878D82A}">
                    <a16:rowId xmlns:a16="http://schemas.microsoft.com/office/drawing/2014/main" val="3050337533"/>
                  </a:ext>
                </a:extLst>
              </a:tr>
              <a:tr h="485754">
                <a:tc>
                  <a:txBody>
                    <a:bodyPr/>
                    <a:lstStyle/>
                    <a:p>
                      <a:pPr algn="ctr" fontAlgn="b"/>
                      <a:r>
                        <a:rPr lang="en-US" sz="2400" b="0" i="0" u="none" strike="noStrike">
                          <a:solidFill>
                            <a:srgbClr val="FFFFFF"/>
                          </a:solidFill>
                          <a:effectLst/>
                          <a:latin typeface="Amasis MT Pro Black" panose="02040A04050005020304" pitchFamily="18" charset="0"/>
                        </a:rPr>
                        <a:t>Carla Brock</a:t>
                      </a:r>
                    </a:p>
                  </a:txBody>
                  <a:tcPr marL="9525" marR="9525" marT="9525" marB="0" anchor="b">
                    <a:lnL>
                      <a:noFill/>
                    </a:lnL>
                    <a:lnR>
                      <a:noFill/>
                    </a:lnR>
                    <a:lnT>
                      <a:noFill/>
                    </a:lnT>
                    <a:lnB>
                      <a:noFill/>
                    </a:lnB>
                    <a:solidFill>
                      <a:srgbClr val="987B70"/>
                    </a:solidFill>
                  </a:tcPr>
                </a:tc>
                <a:tc>
                  <a:txBody>
                    <a:bodyPr/>
                    <a:lstStyle/>
                    <a:p>
                      <a:pPr algn="ctr" fontAlgn="b"/>
                      <a:r>
                        <a:rPr lang="en-US" sz="2400" b="0" i="0" u="none" strike="noStrike">
                          <a:solidFill>
                            <a:srgbClr val="FFFFFF"/>
                          </a:solidFill>
                          <a:effectLst/>
                          <a:latin typeface="Amasis MT Pro Black" panose="02040A04050005020304" pitchFamily="18" charset="0"/>
                        </a:rPr>
                        <a:t>Kimberly Stevens</a:t>
                      </a:r>
                    </a:p>
                  </a:txBody>
                  <a:tcPr marL="9525" marR="9525" marT="9525" marB="0" anchor="b">
                    <a:lnL>
                      <a:noFill/>
                    </a:lnL>
                    <a:lnR>
                      <a:noFill/>
                    </a:lnR>
                    <a:lnT>
                      <a:noFill/>
                    </a:lnT>
                    <a:lnB>
                      <a:noFill/>
                    </a:lnB>
                    <a:solidFill>
                      <a:srgbClr val="987B70"/>
                    </a:solidFill>
                  </a:tcPr>
                </a:tc>
                <a:extLst>
                  <a:ext uri="{0D108BD9-81ED-4DB2-BD59-A6C34878D82A}">
                    <a16:rowId xmlns:a16="http://schemas.microsoft.com/office/drawing/2014/main" val="3906109063"/>
                  </a:ext>
                </a:extLst>
              </a:tr>
              <a:tr h="485754">
                <a:tc>
                  <a:txBody>
                    <a:bodyPr/>
                    <a:lstStyle/>
                    <a:p>
                      <a:pPr algn="ctr" fontAlgn="b"/>
                      <a:r>
                        <a:rPr lang="en-US" sz="2400" b="0" i="0" u="none" strike="noStrike">
                          <a:solidFill>
                            <a:srgbClr val="FFFFFF"/>
                          </a:solidFill>
                          <a:effectLst/>
                          <a:latin typeface="Amasis MT Pro Black" panose="02040A04050005020304" pitchFamily="18" charset="0"/>
                        </a:rPr>
                        <a:t>Latarsha Billingsley</a:t>
                      </a:r>
                    </a:p>
                  </a:txBody>
                  <a:tcPr marL="9525" marR="9525" marT="9525" marB="0" anchor="b">
                    <a:lnL>
                      <a:noFill/>
                    </a:lnL>
                    <a:lnR>
                      <a:noFill/>
                    </a:lnR>
                    <a:lnT>
                      <a:noFill/>
                    </a:lnT>
                    <a:lnB>
                      <a:noFill/>
                    </a:lnB>
                    <a:solidFill>
                      <a:srgbClr val="987B70"/>
                    </a:solidFill>
                  </a:tcPr>
                </a:tc>
                <a:tc>
                  <a:txBody>
                    <a:bodyPr/>
                    <a:lstStyle/>
                    <a:p>
                      <a:pPr algn="ctr" fontAlgn="b"/>
                      <a:r>
                        <a:rPr lang="en-US" sz="2400" b="0" i="0" u="none" strike="noStrike">
                          <a:solidFill>
                            <a:srgbClr val="FFFFFF"/>
                          </a:solidFill>
                          <a:effectLst/>
                          <a:latin typeface="Amasis MT Pro Black" panose="02040A04050005020304" pitchFamily="18" charset="0"/>
                        </a:rPr>
                        <a:t>Faith Bratlie</a:t>
                      </a:r>
                    </a:p>
                  </a:txBody>
                  <a:tcPr marL="9525" marR="9525" marT="9525" marB="0" anchor="b">
                    <a:lnL>
                      <a:noFill/>
                    </a:lnL>
                    <a:lnR>
                      <a:noFill/>
                    </a:lnR>
                    <a:lnT>
                      <a:noFill/>
                    </a:lnT>
                    <a:lnB>
                      <a:noFill/>
                    </a:lnB>
                    <a:solidFill>
                      <a:srgbClr val="987B70"/>
                    </a:solidFill>
                  </a:tcPr>
                </a:tc>
                <a:extLst>
                  <a:ext uri="{0D108BD9-81ED-4DB2-BD59-A6C34878D82A}">
                    <a16:rowId xmlns:a16="http://schemas.microsoft.com/office/drawing/2014/main" val="692939370"/>
                  </a:ext>
                </a:extLst>
              </a:tr>
              <a:tr h="485754">
                <a:tc>
                  <a:txBody>
                    <a:bodyPr/>
                    <a:lstStyle/>
                    <a:p>
                      <a:pPr algn="ctr" fontAlgn="b"/>
                      <a:r>
                        <a:rPr lang="en-US" sz="2400" b="0" i="0" u="none" strike="noStrike" dirty="0">
                          <a:solidFill>
                            <a:srgbClr val="FFFFFF"/>
                          </a:solidFill>
                          <a:effectLst/>
                          <a:latin typeface="Amasis MT Pro Black" panose="02040A04050005020304" pitchFamily="18" charset="0"/>
                        </a:rPr>
                        <a:t>David Henson</a:t>
                      </a:r>
                    </a:p>
                  </a:txBody>
                  <a:tcPr marL="9525" marR="9525" marT="9525" marB="0" anchor="b">
                    <a:lnL>
                      <a:noFill/>
                    </a:lnL>
                    <a:lnR>
                      <a:noFill/>
                    </a:lnR>
                    <a:lnT>
                      <a:noFill/>
                    </a:lnT>
                    <a:lnB>
                      <a:noFill/>
                    </a:lnB>
                    <a:solidFill>
                      <a:srgbClr val="987B70"/>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Brian Dixon</a:t>
                      </a:r>
                    </a:p>
                  </a:txBody>
                  <a:tcPr marL="9525" marR="9525" marT="9525" marB="0" anchor="b">
                    <a:lnL>
                      <a:noFill/>
                    </a:lnL>
                    <a:lnR>
                      <a:noFill/>
                    </a:lnR>
                    <a:lnT>
                      <a:noFill/>
                    </a:lnT>
                    <a:lnB>
                      <a:noFill/>
                    </a:lnB>
                    <a:solidFill>
                      <a:srgbClr val="987B70"/>
                    </a:solidFill>
                  </a:tcPr>
                </a:tc>
                <a:extLst>
                  <a:ext uri="{0D108BD9-81ED-4DB2-BD59-A6C34878D82A}">
                    <a16:rowId xmlns:a16="http://schemas.microsoft.com/office/drawing/2014/main" val="1801004558"/>
                  </a:ext>
                </a:extLst>
              </a:tr>
              <a:tr h="485754">
                <a:tc>
                  <a:txBody>
                    <a:bodyPr/>
                    <a:lstStyle/>
                    <a:p>
                      <a:pPr algn="ctr" fontAlgn="b"/>
                      <a:r>
                        <a:rPr lang="en-US" sz="2400" b="0" i="0" u="none" strike="noStrike">
                          <a:solidFill>
                            <a:srgbClr val="FFFFFF"/>
                          </a:solidFill>
                          <a:effectLst/>
                          <a:latin typeface="Amasis MT Pro Black" panose="02040A04050005020304" pitchFamily="18" charset="0"/>
                        </a:rPr>
                        <a:t>Taylor Smelser</a:t>
                      </a:r>
                    </a:p>
                  </a:txBody>
                  <a:tcPr marL="9525" marR="9525" marT="9525" marB="0" anchor="b">
                    <a:lnL>
                      <a:noFill/>
                    </a:lnL>
                    <a:lnR>
                      <a:noFill/>
                    </a:lnR>
                    <a:lnT>
                      <a:noFill/>
                    </a:lnT>
                    <a:lnB>
                      <a:noFill/>
                    </a:lnB>
                    <a:solidFill>
                      <a:srgbClr val="987B70"/>
                    </a:solidFill>
                  </a:tcPr>
                </a:tc>
                <a:tc>
                  <a:txBody>
                    <a:bodyPr/>
                    <a:lstStyle/>
                    <a:p>
                      <a:pPr algn="ctr" fontAlgn="b"/>
                      <a:r>
                        <a:rPr lang="en-US" sz="2400" b="0" i="0" u="none" strike="noStrike" dirty="0">
                          <a:solidFill>
                            <a:srgbClr val="FFFFFF"/>
                          </a:solidFill>
                          <a:effectLst/>
                          <a:latin typeface="Amasis MT Pro Black" panose="02040A04050005020304" pitchFamily="18" charset="0"/>
                        </a:rPr>
                        <a:t>Brian Dixon</a:t>
                      </a:r>
                    </a:p>
                  </a:txBody>
                  <a:tcPr marL="9525" marR="9525" marT="9525" marB="0" anchor="b">
                    <a:lnL>
                      <a:noFill/>
                    </a:lnL>
                    <a:lnR>
                      <a:noFill/>
                    </a:lnR>
                    <a:lnT>
                      <a:noFill/>
                    </a:lnT>
                    <a:lnB>
                      <a:noFill/>
                    </a:lnB>
                    <a:solidFill>
                      <a:srgbClr val="987B70"/>
                    </a:solidFill>
                  </a:tcPr>
                </a:tc>
                <a:extLst>
                  <a:ext uri="{0D108BD9-81ED-4DB2-BD59-A6C34878D82A}">
                    <a16:rowId xmlns:a16="http://schemas.microsoft.com/office/drawing/2014/main" val="2981254055"/>
                  </a:ext>
                </a:extLst>
              </a:tr>
            </a:tbl>
          </a:graphicData>
        </a:graphic>
      </p:graphicFrame>
      <p:sp>
        <p:nvSpPr>
          <p:cNvPr id="12" name="Rectangle 11">
            <a:extLst>
              <a:ext uri="{FF2B5EF4-FFF2-40B4-BE49-F238E27FC236}">
                <a16:creationId xmlns:a16="http://schemas.microsoft.com/office/drawing/2014/main" id="{419A7AC1-E621-0C80-8D74-1D6AD34359B0}"/>
              </a:ext>
            </a:extLst>
          </p:cNvPr>
          <p:cNvSpPr/>
          <p:nvPr/>
        </p:nvSpPr>
        <p:spPr>
          <a:xfrm>
            <a:off x="3766677" y="1530372"/>
            <a:ext cx="485261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w="22225">
                  <a:solidFill>
                    <a:schemeClr val="accent2"/>
                  </a:solidFill>
                  <a:prstDash val="solid"/>
                </a:ln>
                <a:solidFill>
                  <a:schemeClr val="accent2">
                    <a:lumMod val="40000"/>
                    <a:lumOff val="60000"/>
                  </a:schemeClr>
                </a:solidFill>
              </a:rPr>
              <a:t>1</a:t>
            </a:r>
            <a:r>
              <a:rPr lang="en-US" sz="5400" b="1" baseline="30000" dirty="0">
                <a:ln w="22225">
                  <a:solidFill>
                    <a:schemeClr val="accent2"/>
                  </a:solidFill>
                  <a:prstDash val="solid"/>
                </a:ln>
                <a:solidFill>
                  <a:schemeClr val="accent2">
                    <a:lumMod val="40000"/>
                    <a:lumOff val="60000"/>
                  </a:schemeClr>
                </a:solidFill>
              </a:rPr>
              <a:t>st</a:t>
            </a:r>
            <a:r>
              <a:rPr lang="en-US" sz="5400" b="1" dirty="0">
                <a:ln w="22225">
                  <a:solidFill>
                    <a:schemeClr val="accent2"/>
                  </a:solidFill>
                  <a:prstDash val="solid"/>
                </a:ln>
                <a:solidFill>
                  <a:schemeClr val="accent2">
                    <a:lumMod val="40000"/>
                    <a:lumOff val="60000"/>
                  </a:schemeClr>
                </a:solidFill>
              </a:rPr>
              <a:t> APPLICATION</a:t>
            </a:r>
          </a:p>
        </p:txBody>
      </p:sp>
    </p:spTree>
    <p:extLst>
      <p:ext uri="{BB962C8B-B14F-4D97-AF65-F5344CB8AC3E}">
        <p14:creationId xmlns:p14="http://schemas.microsoft.com/office/powerpoint/2010/main" val="182003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96C56-3D73-1937-9CE4-F33453AD6913}"/>
              </a:ext>
            </a:extLst>
          </p:cNvPr>
          <p:cNvSpPr>
            <a:spLocks noGrp="1"/>
          </p:cNvSpPr>
          <p:nvPr>
            <p:ph type="title"/>
          </p:nvPr>
        </p:nvSpPr>
        <p:spPr/>
        <p:txBody>
          <a:bodyPr/>
          <a:lstStyle/>
          <a:p>
            <a:pPr algn="ctr"/>
            <a:r>
              <a:rPr lang="en-US" b="1" u="sng" dirty="0">
                <a:solidFill>
                  <a:srgbClr val="993366"/>
                </a:solidFill>
                <a:latin typeface="Bernard MT Condensed" panose="02050806060905020404" pitchFamily="18" charset="0"/>
              </a:rPr>
              <a:t>Welcome Ryan Ciccelli, The Annuity Expert</a:t>
            </a:r>
          </a:p>
        </p:txBody>
      </p:sp>
      <p:pic>
        <p:nvPicPr>
          <p:cNvPr id="6" name="Picture 5">
            <a:extLst>
              <a:ext uri="{FF2B5EF4-FFF2-40B4-BE49-F238E27FC236}">
                <a16:creationId xmlns:a16="http://schemas.microsoft.com/office/drawing/2014/main" id="{3F90C467-0B80-C484-59D6-E723D2D3CA77}"/>
              </a:ext>
            </a:extLst>
          </p:cNvPr>
          <p:cNvPicPr>
            <a:picLocks noChangeAspect="1"/>
          </p:cNvPicPr>
          <p:nvPr/>
        </p:nvPicPr>
        <p:blipFill>
          <a:blip r:embed="rId2"/>
          <a:stretch>
            <a:fillRect/>
          </a:stretch>
        </p:blipFill>
        <p:spPr>
          <a:xfrm>
            <a:off x="0" y="1874779"/>
            <a:ext cx="12192000" cy="3792374"/>
          </a:xfrm>
          <a:prstGeom prst="rect">
            <a:avLst/>
          </a:prstGeom>
        </p:spPr>
      </p:pic>
      <p:pic>
        <p:nvPicPr>
          <p:cNvPr id="7" name="Picture 6">
            <a:extLst>
              <a:ext uri="{FF2B5EF4-FFF2-40B4-BE49-F238E27FC236}">
                <a16:creationId xmlns:a16="http://schemas.microsoft.com/office/drawing/2014/main" id="{F0EF6020-32AF-DBC1-5B5F-AD0452EFFE0D}"/>
              </a:ext>
            </a:extLst>
          </p:cNvPr>
          <p:cNvPicPr>
            <a:picLocks noChangeAspect="1"/>
          </p:cNvPicPr>
          <p:nvPr/>
        </p:nvPicPr>
        <p:blipFill>
          <a:blip r:embed="rId3"/>
          <a:stretch>
            <a:fillRect/>
          </a:stretch>
        </p:blipFill>
        <p:spPr>
          <a:xfrm>
            <a:off x="0" y="1874779"/>
            <a:ext cx="2143125" cy="2143125"/>
          </a:xfrm>
          <a:prstGeom prst="rect">
            <a:avLst/>
          </a:prstGeom>
        </p:spPr>
      </p:pic>
    </p:spTree>
    <p:extLst>
      <p:ext uri="{BB962C8B-B14F-4D97-AF65-F5344CB8AC3E}">
        <p14:creationId xmlns:p14="http://schemas.microsoft.com/office/powerpoint/2010/main" val="154875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538DE5-A30F-4117-9482-6CCAD2A82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DC79569-4291-57A9-E533-DB3BA3A1D02C}"/>
              </a:ext>
            </a:extLst>
          </p:cNvPr>
          <p:cNvPicPr>
            <a:picLocks noChangeAspect="1"/>
          </p:cNvPicPr>
          <p:nvPr/>
        </p:nvPicPr>
        <p:blipFill>
          <a:blip r:embed="rId2"/>
          <a:stretch>
            <a:fillRect/>
          </a:stretch>
        </p:blipFill>
        <p:spPr>
          <a:xfrm>
            <a:off x="3857169" y="4271747"/>
            <a:ext cx="3028172" cy="2480894"/>
          </a:xfrm>
          <a:prstGeom prst="rect">
            <a:avLst/>
          </a:prstGeom>
        </p:spPr>
      </p:pic>
      <p:pic>
        <p:nvPicPr>
          <p:cNvPr id="4" name="Picture 3">
            <a:extLst>
              <a:ext uri="{FF2B5EF4-FFF2-40B4-BE49-F238E27FC236}">
                <a16:creationId xmlns:a16="http://schemas.microsoft.com/office/drawing/2014/main" id="{A12B973C-EFB8-E9FB-EF63-5C79AD21C554}"/>
              </a:ext>
            </a:extLst>
          </p:cNvPr>
          <p:cNvPicPr>
            <a:picLocks noChangeAspect="1"/>
          </p:cNvPicPr>
          <p:nvPr/>
        </p:nvPicPr>
        <p:blipFill>
          <a:blip r:embed="rId3"/>
          <a:stretch>
            <a:fillRect/>
          </a:stretch>
        </p:blipFill>
        <p:spPr>
          <a:xfrm>
            <a:off x="3760623" y="176910"/>
            <a:ext cx="2954737" cy="2103819"/>
          </a:xfrm>
          <a:prstGeom prst="rect">
            <a:avLst/>
          </a:prstGeom>
        </p:spPr>
      </p:pic>
      <p:pic>
        <p:nvPicPr>
          <p:cNvPr id="9" name="Picture 8">
            <a:extLst>
              <a:ext uri="{FF2B5EF4-FFF2-40B4-BE49-F238E27FC236}">
                <a16:creationId xmlns:a16="http://schemas.microsoft.com/office/drawing/2014/main" id="{74A628E0-2F57-2B9F-80E2-25129A902277}"/>
              </a:ext>
            </a:extLst>
          </p:cNvPr>
          <p:cNvPicPr>
            <a:picLocks noChangeAspect="1"/>
          </p:cNvPicPr>
          <p:nvPr/>
        </p:nvPicPr>
        <p:blipFill>
          <a:blip r:embed="rId4"/>
          <a:stretch>
            <a:fillRect/>
          </a:stretch>
        </p:blipFill>
        <p:spPr>
          <a:xfrm>
            <a:off x="303763" y="4381969"/>
            <a:ext cx="2734515" cy="2399359"/>
          </a:xfrm>
          <a:prstGeom prst="rect">
            <a:avLst/>
          </a:prstGeom>
        </p:spPr>
      </p:pic>
      <p:sp>
        <p:nvSpPr>
          <p:cNvPr id="18" name="Freeform: Shape 17">
            <a:extLst>
              <a:ext uri="{FF2B5EF4-FFF2-40B4-BE49-F238E27FC236}">
                <a16:creationId xmlns:a16="http://schemas.microsoft.com/office/drawing/2014/main" id="{DB01F01A-0922-4194-8449-21D15139A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5360" y="1248157"/>
            <a:ext cx="4979816" cy="4361685"/>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chemeClr val="tx1"/>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DF3F5C5-DF13-2C35-DE73-84CA980D8592}"/>
              </a:ext>
            </a:extLst>
          </p:cNvPr>
          <p:cNvSpPr>
            <a:spLocks noGrp="1"/>
          </p:cNvSpPr>
          <p:nvPr>
            <p:ph type="title"/>
          </p:nvPr>
        </p:nvSpPr>
        <p:spPr>
          <a:xfrm>
            <a:off x="7250164" y="2202570"/>
            <a:ext cx="3859398" cy="1795714"/>
          </a:xfrm>
        </p:spPr>
        <p:txBody>
          <a:bodyPr vert="horz" lIns="91440" tIns="45720" rIns="91440" bIns="45720" rtlCol="0" anchor="b">
            <a:normAutofit fontScale="90000"/>
          </a:bodyPr>
          <a:lstStyle/>
          <a:p>
            <a:pPr algn="ctr"/>
            <a:r>
              <a:rPr lang="en-US" dirty="0">
                <a:solidFill>
                  <a:schemeClr val="bg1"/>
                </a:solidFill>
              </a:rPr>
              <a:t>CHC</a:t>
            </a:r>
            <a:br>
              <a:rPr lang="en-US" dirty="0">
                <a:solidFill>
                  <a:schemeClr val="bg1"/>
                </a:solidFill>
              </a:rPr>
            </a:br>
            <a:r>
              <a:rPr lang="en-US" dirty="0">
                <a:solidFill>
                  <a:schemeClr val="bg1"/>
                </a:solidFill>
              </a:rPr>
              <a:t>UPCOMING </a:t>
            </a:r>
            <a:br>
              <a:rPr lang="en-US" dirty="0">
                <a:solidFill>
                  <a:schemeClr val="bg1"/>
                </a:solidFill>
              </a:rPr>
            </a:br>
            <a:r>
              <a:rPr lang="en-US" dirty="0">
                <a:solidFill>
                  <a:schemeClr val="bg1"/>
                </a:solidFill>
              </a:rPr>
              <a:t>TRAININGS</a:t>
            </a:r>
          </a:p>
        </p:txBody>
      </p:sp>
      <p:cxnSp>
        <p:nvCxnSpPr>
          <p:cNvPr id="20" name="Straight Connector 19">
            <a:extLst>
              <a:ext uri="{FF2B5EF4-FFF2-40B4-BE49-F238E27FC236}">
                <a16:creationId xmlns:a16="http://schemas.microsoft.com/office/drawing/2014/main" id="{B8B18B0D-B77C-4D8D-95D7-3D3C9B11A5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5" idx="1"/>
          </p:cNvCxnSpPr>
          <p:nvPr>
            <p:extLst>
              <p:ext uri="{386F3935-93C4-4BCD-93E2-E3B085C9AB24}">
                <p16:designElem xmlns:p16="http://schemas.microsoft.com/office/powerpoint/2015/main" val="1"/>
              </p:ext>
            </p:extLst>
          </p:nvPr>
        </p:nvCxnSpPr>
        <p:spPr>
          <a:xfrm flipH="1">
            <a:off x="0" y="3429000"/>
            <a:ext cx="67153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A679B9-7B1E-4FC4-84E7-252A4FD6C8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flipH="1">
            <a:off x="106103" y="3429001"/>
            <a:ext cx="685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B90E022-3C88-F2FC-E935-7DBD361B2CE7}"/>
              </a:ext>
            </a:extLst>
          </p:cNvPr>
          <p:cNvSpPr txBox="1"/>
          <p:nvPr/>
        </p:nvSpPr>
        <p:spPr>
          <a:xfrm>
            <a:off x="496824" y="1279240"/>
            <a:ext cx="2363147" cy="923330"/>
          </a:xfrm>
          <a:prstGeom prst="rect">
            <a:avLst/>
          </a:prstGeom>
          <a:noFill/>
        </p:spPr>
        <p:txBody>
          <a:bodyPr wrap="none" rtlCol="0">
            <a:spAutoFit/>
          </a:bodyPr>
          <a:lstStyle/>
          <a:p>
            <a:pPr algn="ctr"/>
            <a:r>
              <a:rPr lang="en-US" b="1" i="1" dirty="0">
                <a:solidFill>
                  <a:schemeClr val="bg1">
                    <a:lumMod val="50000"/>
                  </a:schemeClr>
                </a:solidFill>
              </a:rPr>
              <a:t>Amber Wise, Presenter</a:t>
            </a:r>
          </a:p>
          <a:p>
            <a:pPr algn="ctr"/>
            <a:r>
              <a:rPr lang="en-US" b="1" i="1" dirty="0">
                <a:solidFill>
                  <a:schemeClr val="bg1">
                    <a:lumMod val="50000"/>
                  </a:schemeClr>
                </a:solidFill>
              </a:rPr>
              <a:t>2:00 PM – 2:30 PM CST</a:t>
            </a:r>
          </a:p>
          <a:p>
            <a:pPr algn="ctr"/>
            <a:r>
              <a:rPr lang="en-US" b="1" i="1" dirty="0">
                <a:solidFill>
                  <a:schemeClr val="bg1">
                    <a:lumMod val="50000"/>
                  </a:schemeClr>
                </a:solidFill>
              </a:rPr>
              <a:t>ACA Bundling</a:t>
            </a:r>
          </a:p>
        </p:txBody>
      </p:sp>
      <p:pic>
        <p:nvPicPr>
          <p:cNvPr id="7" name="Picture 6">
            <a:extLst>
              <a:ext uri="{FF2B5EF4-FFF2-40B4-BE49-F238E27FC236}">
                <a16:creationId xmlns:a16="http://schemas.microsoft.com/office/drawing/2014/main" id="{5FD9E3A2-9725-CFDF-F06A-8A7113C4EA8A}"/>
              </a:ext>
            </a:extLst>
          </p:cNvPr>
          <p:cNvPicPr>
            <a:picLocks noChangeAspect="1"/>
          </p:cNvPicPr>
          <p:nvPr/>
        </p:nvPicPr>
        <p:blipFill>
          <a:blip r:embed="rId5"/>
          <a:stretch>
            <a:fillRect/>
          </a:stretch>
        </p:blipFill>
        <p:spPr>
          <a:xfrm>
            <a:off x="767344" y="185179"/>
            <a:ext cx="1943100" cy="971550"/>
          </a:xfrm>
          <a:prstGeom prst="rect">
            <a:avLst/>
          </a:prstGeom>
        </p:spPr>
      </p:pic>
      <p:pic>
        <p:nvPicPr>
          <p:cNvPr id="17" name="Picture 16">
            <a:extLst>
              <a:ext uri="{FF2B5EF4-FFF2-40B4-BE49-F238E27FC236}">
                <a16:creationId xmlns:a16="http://schemas.microsoft.com/office/drawing/2014/main" id="{D45EAB1B-28CE-50BB-07CE-74E71CC6BA05}"/>
              </a:ext>
            </a:extLst>
          </p:cNvPr>
          <p:cNvPicPr>
            <a:picLocks noChangeAspect="1"/>
          </p:cNvPicPr>
          <p:nvPr/>
        </p:nvPicPr>
        <p:blipFill>
          <a:blip r:embed="rId6"/>
          <a:stretch>
            <a:fillRect/>
          </a:stretch>
        </p:blipFill>
        <p:spPr>
          <a:xfrm>
            <a:off x="927345" y="2359652"/>
            <a:ext cx="5291191" cy="1795715"/>
          </a:xfrm>
          <a:prstGeom prst="rect">
            <a:avLst/>
          </a:prstGeom>
        </p:spPr>
      </p:pic>
    </p:spTree>
    <p:extLst>
      <p:ext uri="{BB962C8B-B14F-4D97-AF65-F5344CB8AC3E}">
        <p14:creationId xmlns:p14="http://schemas.microsoft.com/office/powerpoint/2010/main" val="355868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0F901BB-7A9C-4782-8C5A-6C8718133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3">
            <a:extLst>
              <a:ext uri="{FF2B5EF4-FFF2-40B4-BE49-F238E27FC236}">
                <a16:creationId xmlns:a16="http://schemas.microsoft.com/office/drawing/2014/main" id="{8613BD32-1832-419B-B375-14DAB288B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266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5">
            <a:extLst>
              <a:ext uri="{FF2B5EF4-FFF2-40B4-BE49-F238E27FC236}">
                <a16:creationId xmlns:a16="http://schemas.microsoft.com/office/drawing/2014/main" id="{AF06BA91-868B-42AD-BE29-8F71696948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719049"/>
            <a:ext cx="242107" cy="1340860"/>
            <a:chOff x="56167" y="899960"/>
            <a:chExt cx="242107" cy="1340860"/>
          </a:xfrm>
        </p:grpSpPr>
        <p:sp>
          <p:nvSpPr>
            <p:cNvPr id="27" name="Rectangle 2">
              <a:extLst>
                <a:ext uri="{FF2B5EF4-FFF2-40B4-BE49-F238E27FC236}">
                  <a16:creationId xmlns:a16="http://schemas.microsoft.com/office/drawing/2014/main" id="{C112E499-E157-40A7-82C5-8705B6CC5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9">
              <a:extLst>
                <a:ext uri="{FF2B5EF4-FFF2-40B4-BE49-F238E27FC236}">
                  <a16:creationId xmlns:a16="http://schemas.microsoft.com/office/drawing/2014/main" id="{A54B4640-1BCA-4723-8264-9F5273C4C6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4697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
              <a:extLst>
                <a:ext uri="{FF2B5EF4-FFF2-40B4-BE49-F238E27FC236}">
                  <a16:creationId xmlns:a16="http://schemas.microsoft.com/office/drawing/2014/main" id="{5A613A51-10CD-4099-A414-A6D9132B0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7262DCA6-DC01-43F1-A95F-DDDEF1216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3276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
              <a:extLst>
                <a:ext uri="{FF2B5EF4-FFF2-40B4-BE49-F238E27FC236}">
                  <a16:creationId xmlns:a16="http://schemas.microsoft.com/office/drawing/2014/main" id="{D42EBD75-D6F1-48D6-9C46-C7C371F1F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59">
              <a:extLst>
                <a:ext uri="{FF2B5EF4-FFF2-40B4-BE49-F238E27FC236}">
                  <a16:creationId xmlns:a16="http://schemas.microsoft.com/office/drawing/2014/main" id="{4B1C22AC-2468-4599-AF45-245AD3A3A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1854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
              <a:extLst>
                <a:ext uri="{FF2B5EF4-FFF2-40B4-BE49-F238E27FC236}">
                  <a16:creationId xmlns:a16="http://schemas.microsoft.com/office/drawing/2014/main" id="{7B9C8157-22E7-44C4-A6EF-D3C5CAE2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59">
              <a:extLst>
                <a:ext uri="{FF2B5EF4-FFF2-40B4-BE49-F238E27FC236}">
                  <a16:creationId xmlns:a16="http://schemas.microsoft.com/office/drawing/2014/main" id="{1AF4FCCC-E199-4437-9CBB-4E97378FA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04337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9923B30B-C22E-4E57-AC38-FF8ECE1C0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CBE31989-ABB7-498E-886F-1A19210D3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90126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
              <a:extLst>
                <a:ext uri="{FF2B5EF4-FFF2-40B4-BE49-F238E27FC236}">
                  <a16:creationId xmlns:a16="http://schemas.microsoft.com/office/drawing/2014/main" id="{0177E347-F7A1-48B2-8657-BE8F858D1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59">
              <a:extLst>
                <a:ext uri="{FF2B5EF4-FFF2-40B4-BE49-F238E27FC236}">
                  <a16:creationId xmlns:a16="http://schemas.microsoft.com/office/drawing/2014/main" id="{F83432AF-1374-4FB7-9C4F-F9490520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1802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C3B74601-BE28-4FF5-9243-4571DDD94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35D1679-F99D-4AB0-93E0-0A571B638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0381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
              <a:extLst>
                <a:ext uri="{FF2B5EF4-FFF2-40B4-BE49-F238E27FC236}">
                  <a16:creationId xmlns:a16="http://schemas.microsoft.com/office/drawing/2014/main" id="{DB76CA26-CCAB-4D46-B4CF-7C6FFE0B9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59">
              <a:extLst>
                <a:ext uri="{FF2B5EF4-FFF2-40B4-BE49-F238E27FC236}">
                  <a16:creationId xmlns:a16="http://schemas.microsoft.com/office/drawing/2014/main" id="{10C46C3E-6504-4B16-98B6-5B4AFF6A1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8960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9153220E-3491-4B1D-93E7-482AFB211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FA3468B8-9FD4-4FB8-9893-3E3B986F1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7539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
              <a:extLst>
                <a:ext uri="{FF2B5EF4-FFF2-40B4-BE49-F238E27FC236}">
                  <a16:creationId xmlns:a16="http://schemas.microsoft.com/office/drawing/2014/main" id="{BE494F25-0FFA-4BFA-B074-3322C0E2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26242615-4F5D-4862-9ED0-597C86FA1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16118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Graphical user interface, application&#10;&#10;Description automatically generated">
            <a:extLst>
              <a:ext uri="{FF2B5EF4-FFF2-40B4-BE49-F238E27FC236}">
                <a16:creationId xmlns:a16="http://schemas.microsoft.com/office/drawing/2014/main" id="{BB61B22B-CECD-7F2E-0E5A-4C23D13B53C8}"/>
              </a:ext>
            </a:extLst>
          </p:cNvPr>
          <p:cNvPicPr>
            <a:picLocks noChangeAspect="1"/>
          </p:cNvPicPr>
          <p:nvPr/>
        </p:nvPicPr>
        <p:blipFill rotWithShape="1">
          <a:blip r:embed="rId2"/>
          <a:srcRect l="1536" r="8573" b="-1"/>
          <a:stretch/>
        </p:blipFill>
        <p:spPr>
          <a:xfrm>
            <a:off x="6985808" y="2757627"/>
            <a:ext cx="4144678" cy="3416853"/>
          </a:xfrm>
          <a:prstGeom prst="rect">
            <a:avLst/>
          </a:prstGeom>
        </p:spPr>
      </p:pic>
      <p:pic>
        <p:nvPicPr>
          <p:cNvPr id="10" name="Picture 9">
            <a:extLst>
              <a:ext uri="{FF2B5EF4-FFF2-40B4-BE49-F238E27FC236}">
                <a16:creationId xmlns:a16="http://schemas.microsoft.com/office/drawing/2014/main" id="{E01550BE-7365-FC2A-7431-0CB367D3A196}"/>
              </a:ext>
            </a:extLst>
          </p:cNvPr>
          <p:cNvPicPr>
            <a:picLocks noChangeAspect="1"/>
          </p:cNvPicPr>
          <p:nvPr/>
        </p:nvPicPr>
        <p:blipFill rotWithShape="1">
          <a:blip r:embed="rId3"/>
          <a:srcRect t="6694" r="1" b="14750"/>
          <a:stretch/>
        </p:blipFill>
        <p:spPr>
          <a:xfrm>
            <a:off x="190000" y="239047"/>
            <a:ext cx="3566160" cy="1874520"/>
          </a:xfrm>
          <a:prstGeom prst="rect">
            <a:avLst/>
          </a:prstGeom>
        </p:spPr>
      </p:pic>
      <p:pic>
        <p:nvPicPr>
          <p:cNvPr id="8" name="Picture 7">
            <a:extLst>
              <a:ext uri="{FF2B5EF4-FFF2-40B4-BE49-F238E27FC236}">
                <a16:creationId xmlns:a16="http://schemas.microsoft.com/office/drawing/2014/main" id="{636C9E52-60FC-B02A-3FE0-D3822CDEB9B4}"/>
              </a:ext>
            </a:extLst>
          </p:cNvPr>
          <p:cNvPicPr>
            <a:picLocks noChangeAspect="1"/>
          </p:cNvPicPr>
          <p:nvPr/>
        </p:nvPicPr>
        <p:blipFill rotWithShape="1">
          <a:blip r:embed="rId4"/>
          <a:srcRect r="-4" b="8580"/>
          <a:stretch/>
        </p:blipFill>
        <p:spPr>
          <a:xfrm>
            <a:off x="890064" y="2534693"/>
            <a:ext cx="5675882" cy="3862722"/>
          </a:xfrm>
          <a:prstGeom prst="rect">
            <a:avLst/>
          </a:prstGeom>
        </p:spPr>
      </p:pic>
      <p:sp>
        <p:nvSpPr>
          <p:cNvPr id="48" name="Rectangle 47">
            <a:extLst>
              <a:ext uri="{FF2B5EF4-FFF2-40B4-BE49-F238E27FC236}">
                <a16:creationId xmlns:a16="http://schemas.microsoft.com/office/drawing/2014/main" id="{4E6624E0-4F60-48BC-A7A3-E9E39558C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E61CCF5-6A41-3CB4-075A-85076864E623}"/>
              </a:ext>
            </a:extLst>
          </p:cNvPr>
          <p:cNvSpPr txBox="1"/>
          <p:nvPr/>
        </p:nvSpPr>
        <p:spPr>
          <a:xfrm>
            <a:off x="4184657" y="132106"/>
            <a:ext cx="3566160" cy="1981461"/>
          </a:xfrm>
          <a:prstGeom prst="rect">
            <a:avLst/>
          </a:prstGeom>
          <a:noFill/>
        </p:spPr>
        <p:txBody>
          <a:bodyPr wrap="square">
            <a:spAutoFit/>
          </a:bodyPr>
          <a:lstStyle/>
          <a:p>
            <a:pPr algn="ctr">
              <a:lnSpc>
                <a:spcPct val="90000"/>
              </a:lnSpc>
              <a:spcAft>
                <a:spcPts val="600"/>
              </a:spcAft>
            </a:pPr>
            <a:r>
              <a:rPr lang="en-US" sz="1800" b="1" dirty="0">
                <a:solidFill>
                  <a:srgbClr val="FF0000"/>
                </a:solidFill>
              </a:rPr>
              <a:t>PAYROLL UPDATE</a:t>
            </a:r>
          </a:p>
          <a:p>
            <a:pPr>
              <a:lnSpc>
                <a:spcPct val="90000"/>
              </a:lnSpc>
              <a:spcAft>
                <a:spcPts val="600"/>
              </a:spcAft>
            </a:pPr>
            <a:r>
              <a:rPr lang="en-US" sz="1800" dirty="0"/>
              <a:t>Moving forward, please expect PHP deposits the week of the 14th. The extra time is needed to receive our reporting and ensure accuracy, we don't want unexpected delays for anyone.</a:t>
            </a:r>
          </a:p>
        </p:txBody>
      </p:sp>
      <p:sp>
        <p:nvSpPr>
          <p:cNvPr id="21" name="TextBox 20">
            <a:extLst>
              <a:ext uri="{FF2B5EF4-FFF2-40B4-BE49-F238E27FC236}">
                <a16:creationId xmlns:a16="http://schemas.microsoft.com/office/drawing/2014/main" id="{D400021D-CFC0-97BA-F215-C86CED014F6D}"/>
              </a:ext>
            </a:extLst>
          </p:cNvPr>
          <p:cNvSpPr txBox="1"/>
          <p:nvPr/>
        </p:nvSpPr>
        <p:spPr>
          <a:xfrm>
            <a:off x="7803937" y="81020"/>
            <a:ext cx="4331895" cy="2163669"/>
          </a:xfrm>
          <a:prstGeom prst="rect">
            <a:avLst/>
          </a:prstGeom>
          <a:noFill/>
        </p:spPr>
        <p:txBody>
          <a:bodyPr wrap="square">
            <a:spAutoFit/>
          </a:bodyPr>
          <a:lstStyle/>
          <a:p>
            <a:pPr algn="ctr">
              <a:lnSpc>
                <a:spcPct val="90000"/>
              </a:lnSpc>
              <a:spcAft>
                <a:spcPts val="600"/>
              </a:spcAft>
            </a:pPr>
            <a:r>
              <a:rPr lang="en-US" sz="1800" b="1" dirty="0">
                <a:solidFill>
                  <a:srgbClr val="FF0000"/>
                </a:solidFill>
              </a:rPr>
              <a:t>Data Entry Update</a:t>
            </a:r>
          </a:p>
          <a:p>
            <a:pPr>
              <a:lnSpc>
                <a:spcPct val="90000"/>
              </a:lnSpc>
              <a:spcAft>
                <a:spcPts val="600"/>
              </a:spcAft>
            </a:pPr>
            <a:r>
              <a:rPr lang="en-US" sz="1800" dirty="0"/>
              <a:t>Recently, applications have been submitted with incorrect information such as names, email addresses, and other client-based info.  This </a:t>
            </a:r>
            <a:r>
              <a:rPr lang="en-US" dirty="0"/>
              <a:t>has caused some issues for the clients and the carrier, when attempting to access the policy.  Please ensure you are entering your client info accurately.  </a:t>
            </a:r>
            <a:endParaRPr lang="en-US" sz="1800" dirty="0"/>
          </a:p>
        </p:txBody>
      </p:sp>
    </p:spTree>
    <p:extLst>
      <p:ext uri="{BB962C8B-B14F-4D97-AF65-F5344CB8AC3E}">
        <p14:creationId xmlns:p14="http://schemas.microsoft.com/office/powerpoint/2010/main" val="62972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651B3B-2F8A-4E48-BEA0-5D35421C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3B699D6-3441-9960-8659-46128ABCF146}"/>
              </a:ext>
            </a:extLst>
          </p:cNvPr>
          <p:cNvPicPr>
            <a:picLocks noChangeAspect="1"/>
          </p:cNvPicPr>
          <p:nvPr/>
        </p:nvPicPr>
        <p:blipFill>
          <a:blip r:embed="rId2"/>
          <a:stretch>
            <a:fillRect/>
          </a:stretch>
        </p:blipFill>
        <p:spPr>
          <a:xfrm>
            <a:off x="643467" y="1039545"/>
            <a:ext cx="6278851" cy="800553"/>
          </a:xfrm>
          <a:prstGeom prst="rect">
            <a:avLst/>
          </a:prstGeom>
        </p:spPr>
      </p:pic>
      <p:sp>
        <p:nvSpPr>
          <p:cNvPr id="12" name="Rectangle 11">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F46624-7F34-4E67-C96C-11889334E153}"/>
              </a:ext>
            </a:extLst>
          </p:cNvPr>
          <p:cNvPicPr>
            <a:picLocks noChangeAspect="1"/>
          </p:cNvPicPr>
          <p:nvPr/>
        </p:nvPicPr>
        <p:blipFill>
          <a:blip r:embed="rId3"/>
          <a:stretch>
            <a:fillRect/>
          </a:stretch>
        </p:blipFill>
        <p:spPr>
          <a:xfrm>
            <a:off x="800655" y="3006496"/>
            <a:ext cx="6121664" cy="3385159"/>
          </a:xfrm>
          <a:prstGeom prst="rect">
            <a:avLst/>
          </a:prstGeom>
        </p:spPr>
      </p:pic>
      <p:sp>
        <p:nvSpPr>
          <p:cNvPr id="14" name="Rectangle 13">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BF6E35-D446-D12E-F006-8207DC061F30}"/>
              </a:ext>
            </a:extLst>
          </p:cNvPr>
          <p:cNvPicPr>
            <a:picLocks noChangeAspect="1"/>
          </p:cNvPicPr>
          <p:nvPr/>
        </p:nvPicPr>
        <p:blipFill>
          <a:blip r:embed="rId4"/>
          <a:stretch>
            <a:fillRect/>
          </a:stretch>
        </p:blipFill>
        <p:spPr>
          <a:xfrm>
            <a:off x="8496910" y="557597"/>
            <a:ext cx="2720340" cy="2984641"/>
          </a:xfrm>
          <a:prstGeom prst="rect">
            <a:avLst/>
          </a:prstGeom>
        </p:spPr>
      </p:pic>
      <p:sp>
        <p:nvSpPr>
          <p:cNvPr id="16" name="Rectangle 15">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EE29C52-C4CB-6FA3-EE5B-FBAF2FDA8F7E}"/>
              </a:ext>
            </a:extLst>
          </p:cNvPr>
          <p:cNvPicPr>
            <a:picLocks noChangeAspect="1"/>
          </p:cNvPicPr>
          <p:nvPr/>
        </p:nvPicPr>
        <p:blipFill>
          <a:blip r:embed="rId5"/>
          <a:stretch>
            <a:fillRect/>
          </a:stretch>
        </p:blipFill>
        <p:spPr>
          <a:xfrm>
            <a:off x="8136888" y="4373789"/>
            <a:ext cx="3440383" cy="1926614"/>
          </a:xfrm>
          <a:prstGeom prst="rect">
            <a:avLst/>
          </a:prstGeom>
        </p:spPr>
      </p:pic>
      <p:sp>
        <p:nvSpPr>
          <p:cNvPr id="7" name="TextBox 6">
            <a:extLst>
              <a:ext uri="{FF2B5EF4-FFF2-40B4-BE49-F238E27FC236}">
                <a16:creationId xmlns:a16="http://schemas.microsoft.com/office/drawing/2014/main" id="{BAC16960-2BAE-4378-1CEA-D3C499E8E125}"/>
              </a:ext>
            </a:extLst>
          </p:cNvPr>
          <p:cNvSpPr txBox="1"/>
          <p:nvPr/>
        </p:nvSpPr>
        <p:spPr>
          <a:xfrm>
            <a:off x="78338" y="2049918"/>
            <a:ext cx="7566298" cy="369332"/>
          </a:xfrm>
          <a:prstGeom prst="rect">
            <a:avLst/>
          </a:prstGeom>
          <a:noFill/>
        </p:spPr>
        <p:txBody>
          <a:bodyPr wrap="square">
            <a:spAutoFit/>
          </a:bodyPr>
          <a:lstStyle/>
          <a:p>
            <a:r>
              <a:rPr lang="en-US" b="0" i="0" dirty="0">
                <a:solidFill>
                  <a:srgbClr val="333333"/>
                </a:solidFill>
                <a:effectLst/>
                <a:latin typeface="Open Sans" panose="020B0606030504020204" pitchFamily="34" charset="0"/>
              </a:rPr>
              <a:t>Open Enrollment for 2023 runs November 1, 2022–January 15, 2023.</a:t>
            </a:r>
            <a:endParaRPr lang="en-US" dirty="0"/>
          </a:p>
        </p:txBody>
      </p:sp>
      <p:sp>
        <p:nvSpPr>
          <p:cNvPr id="13" name="Multiplication Sign 12">
            <a:extLst>
              <a:ext uri="{FF2B5EF4-FFF2-40B4-BE49-F238E27FC236}">
                <a16:creationId xmlns:a16="http://schemas.microsoft.com/office/drawing/2014/main" id="{5A760E6C-14E6-5D38-F0BB-9C9BCAC9B993}"/>
              </a:ext>
            </a:extLst>
          </p:cNvPr>
          <p:cNvSpPr/>
          <p:nvPr/>
        </p:nvSpPr>
        <p:spPr>
          <a:xfrm>
            <a:off x="8892540" y="1152079"/>
            <a:ext cx="1977390" cy="1795678"/>
          </a:xfrm>
          <a:prstGeom prst="mathMultiply">
            <a:avLst/>
          </a:prstGeom>
          <a:solidFill>
            <a:srgbClr val="FF0000"/>
          </a:solidFill>
          <a:ln w="12700">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796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EF5A-0293-841F-7B16-99DB8B23AC6F}"/>
              </a:ext>
            </a:extLst>
          </p:cNvPr>
          <p:cNvSpPr>
            <a:spLocks noGrp="1"/>
          </p:cNvSpPr>
          <p:nvPr>
            <p:ph type="title"/>
          </p:nvPr>
        </p:nvSpPr>
        <p:spPr>
          <a:xfrm>
            <a:off x="838200" y="2340430"/>
            <a:ext cx="4245429" cy="2206364"/>
          </a:xfrm>
          <a:prstGeom prst="rect">
            <a:avLst/>
          </a:prstGeom>
        </p:spPr>
        <p:txBody>
          <a:bodyPr>
            <a:normAutofit/>
          </a:bodyPr>
          <a:lstStyle/>
          <a:p>
            <a:r>
              <a:rPr lang="en-US" sz="4100"/>
              <a:t>COMPASS HEALTH CONSULTANTS</a:t>
            </a:r>
            <a:br>
              <a:rPr lang="en-US" sz="4100"/>
            </a:br>
            <a:r>
              <a:rPr lang="en-US" sz="4100"/>
              <a:t>Dental, Vision, Life</a:t>
            </a:r>
          </a:p>
        </p:txBody>
      </p:sp>
      <p:sp>
        <p:nvSpPr>
          <p:cNvPr id="13"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9483122E-2C1F-F672-5DC6-7AE7BC386AB9}"/>
              </a:ext>
            </a:extLst>
          </p:cNvPr>
          <p:cNvPicPr>
            <a:picLocks noChangeAspect="1"/>
          </p:cNvPicPr>
          <p:nvPr/>
        </p:nvPicPr>
        <p:blipFill>
          <a:blip r:embed="rId2"/>
          <a:stretch>
            <a:fillRect/>
          </a:stretch>
        </p:blipFill>
        <p:spPr>
          <a:xfrm>
            <a:off x="6200048" y="1690369"/>
            <a:ext cx="5466806" cy="1753243"/>
          </a:xfrm>
          <a:prstGeom prst="rect">
            <a:avLst/>
          </a:prstGeom>
        </p:spPr>
      </p:pic>
      <p:sp>
        <p:nvSpPr>
          <p:cNvPr id="15"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
        <p:nvSpPr>
          <p:cNvPr id="7" name="Rectangle 6">
            <a:extLst>
              <a:ext uri="{FF2B5EF4-FFF2-40B4-BE49-F238E27FC236}">
                <a16:creationId xmlns:a16="http://schemas.microsoft.com/office/drawing/2014/main" id="{1A235A72-36F9-EF3E-2FB0-AAF045178319}"/>
              </a:ext>
            </a:extLst>
          </p:cNvPr>
          <p:cNvSpPr/>
          <p:nvPr/>
        </p:nvSpPr>
        <p:spPr>
          <a:xfrm>
            <a:off x="8139660" y="4862718"/>
            <a:ext cx="3005566" cy="1815882"/>
          </a:xfrm>
          <a:prstGeom prst="rect">
            <a:avLst/>
          </a:prstGeom>
          <a:noFill/>
          <a:effectLst>
            <a:softEdge rad="12700"/>
          </a:effectLst>
        </p:spPr>
        <p:txBody>
          <a:bodyPr wrap="none" lIns="91440" tIns="45720" rIns="91440" bIns="45720">
            <a:spAutoFit/>
          </a:bodyPr>
          <a:lstStyle/>
          <a:p>
            <a:pPr algn="ct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National Life Group</a:t>
            </a:r>
          </a:p>
          <a:p>
            <a:pPr algn="ct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Great Western</a:t>
            </a:r>
          </a:p>
          <a:p>
            <a:pPr algn="ct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SBLI</a:t>
            </a:r>
          </a:p>
          <a:p>
            <a:pPr algn="ctr"/>
            <a:r>
              <a:rPr lang="en-US" sz="2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Hero Life (New)</a:t>
            </a:r>
          </a:p>
        </p:txBody>
      </p:sp>
      <p:sp>
        <p:nvSpPr>
          <p:cNvPr id="9" name="Rectangle 8">
            <a:extLst>
              <a:ext uri="{FF2B5EF4-FFF2-40B4-BE49-F238E27FC236}">
                <a16:creationId xmlns:a16="http://schemas.microsoft.com/office/drawing/2014/main" id="{792CA5FF-DDBC-9F0F-A8BA-D392D6CA3934}"/>
              </a:ext>
            </a:extLst>
          </p:cNvPr>
          <p:cNvSpPr/>
          <p:nvPr/>
        </p:nvSpPr>
        <p:spPr>
          <a:xfrm>
            <a:off x="1116419" y="33195"/>
            <a:ext cx="2860157" cy="2062103"/>
          </a:xfrm>
          <a:prstGeom prst="rect">
            <a:avLst/>
          </a:prstGeom>
          <a:noFill/>
        </p:spPr>
        <p:txBody>
          <a:bodyPr wrap="square" lIns="91440" tIns="45720" rIns="91440" bIns="45720">
            <a:spAutoFit/>
          </a:bodyPr>
          <a:lstStyle/>
          <a:p>
            <a:pPr algn="ctr"/>
            <a:r>
              <a:rPr lang="en-US" sz="3200" b="0" cap="none" spc="0" dirty="0">
                <a:ln w="0"/>
                <a:solidFill>
                  <a:srgbClr val="FFC000"/>
                </a:solidFill>
                <a:effectLst>
                  <a:reflection blurRad="6350" stA="53000" endA="300" endPos="35500" dir="5400000" sy="-90000" algn="bl" rotWithShape="0"/>
                </a:effectLst>
              </a:rPr>
              <a:t>Ameritas</a:t>
            </a:r>
          </a:p>
          <a:p>
            <a:pPr algn="ctr"/>
            <a:r>
              <a:rPr lang="en-US" sz="3200" b="0" cap="none" spc="0" dirty="0">
                <a:ln w="0"/>
                <a:solidFill>
                  <a:srgbClr val="FFC000"/>
                </a:solidFill>
                <a:effectLst>
                  <a:reflection blurRad="6350" stA="53000" endA="300" endPos="35500" dir="5400000" sy="-90000" algn="bl" rotWithShape="0"/>
                </a:effectLst>
              </a:rPr>
              <a:t>NCD</a:t>
            </a:r>
          </a:p>
          <a:p>
            <a:pPr algn="ctr"/>
            <a:r>
              <a:rPr lang="en-US" sz="3200" b="0" cap="none" spc="0" dirty="0">
                <a:ln w="0"/>
                <a:solidFill>
                  <a:srgbClr val="FFC000"/>
                </a:solidFill>
                <a:effectLst>
                  <a:reflection blurRad="6350" stA="53000" endA="300" endPos="35500" dir="5400000" sy="-90000" algn="bl" rotWithShape="0"/>
                </a:effectLst>
              </a:rPr>
              <a:t>BestOne</a:t>
            </a:r>
          </a:p>
          <a:p>
            <a:pPr algn="ctr"/>
            <a:r>
              <a:rPr lang="en-US" sz="3200" b="0" cap="none" spc="0" dirty="0">
                <a:ln w="0"/>
                <a:solidFill>
                  <a:srgbClr val="FFC000"/>
                </a:solidFill>
                <a:effectLst>
                  <a:reflection blurRad="6350" stA="53000" endA="300" endPos="35500" dir="5400000" sy="-90000" algn="bl" rotWithShape="0"/>
                </a:effectLst>
              </a:rPr>
              <a:t>UHC</a:t>
            </a:r>
          </a:p>
        </p:txBody>
      </p:sp>
    </p:spTree>
    <p:extLst>
      <p:ext uri="{BB962C8B-B14F-4D97-AF65-F5344CB8AC3E}">
        <p14:creationId xmlns:p14="http://schemas.microsoft.com/office/powerpoint/2010/main" val="229197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BECDEEA-3E0F-8660-F96C-B5089897ECB0}"/>
              </a:ext>
            </a:extLst>
          </p:cNvPr>
          <p:cNvPicPr>
            <a:picLocks noChangeAspect="1"/>
          </p:cNvPicPr>
          <p:nvPr/>
        </p:nvPicPr>
        <p:blipFill>
          <a:blip r:embed="rId2"/>
          <a:stretch>
            <a:fillRect/>
          </a:stretch>
        </p:blipFill>
        <p:spPr>
          <a:xfrm>
            <a:off x="1109182" y="4144963"/>
            <a:ext cx="3031019" cy="2528232"/>
          </a:xfrm>
          <a:prstGeom prst="rect">
            <a:avLst/>
          </a:prstGeom>
        </p:spPr>
      </p:pic>
      <p:pic>
        <p:nvPicPr>
          <p:cNvPr id="10" name="Picture 9">
            <a:extLst>
              <a:ext uri="{FF2B5EF4-FFF2-40B4-BE49-F238E27FC236}">
                <a16:creationId xmlns:a16="http://schemas.microsoft.com/office/drawing/2014/main" id="{C26F2B13-01BB-7492-FD78-96BCD88A649C}"/>
              </a:ext>
            </a:extLst>
          </p:cNvPr>
          <p:cNvPicPr>
            <a:picLocks noChangeAspect="1"/>
          </p:cNvPicPr>
          <p:nvPr/>
        </p:nvPicPr>
        <p:blipFill>
          <a:blip r:embed="rId3"/>
          <a:stretch>
            <a:fillRect/>
          </a:stretch>
        </p:blipFill>
        <p:spPr>
          <a:xfrm>
            <a:off x="4202113" y="4144963"/>
            <a:ext cx="2847273" cy="2528232"/>
          </a:xfrm>
          <a:prstGeom prst="rect">
            <a:avLst/>
          </a:prstGeom>
        </p:spPr>
      </p:pic>
      <p:sp>
        <p:nvSpPr>
          <p:cNvPr id="2" name="Title 1">
            <a:extLst>
              <a:ext uri="{FF2B5EF4-FFF2-40B4-BE49-F238E27FC236}">
                <a16:creationId xmlns:a16="http://schemas.microsoft.com/office/drawing/2014/main" id="{E92B1509-04DA-4703-2866-7A804388BD18}"/>
              </a:ext>
            </a:extLst>
          </p:cNvPr>
          <p:cNvSpPr>
            <a:spLocks noGrp="1"/>
          </p:cNvSpPr>
          <p:nvPr>
            <p:ph type="title"/>
          </p:nvPr>
        </p:nvSpPr>
        <p:spPr>
          <a:xfrm>
            <a:off x="838200" y="184805"/>
            <a:ext cx="10515600" cy="1505883"/>
          </a:xfrm>
        </p:spPr>
        <p:txBody>
          <a:bodyPr anchor="ctr">
            <a:normAutofit/>
          </a:bodyPr>
          <a:lstStyle/>
          <a:p>
            <a:pPr algn="ctr"/>
            <a:r>
              <a:rPr lang="en-US" sz="5200" i="1" dirty="0"/>
              <a:t>TopBroker Leads &amp; Lead Credits</a:t>
            </a:r>
          </a:p>
        </p:txBody>
      </p:sp>
      <p:grpSp>
        <p:nvGrpSpPr>
          <p:cNvPr id="3" name="Group 4">
            <a:extLst>
              <a:ext uri="{FF2B5EF4-FFF2-40B4-BE49-F238E27FC236}">
                <a16:creationId xmlns:a16="http://schemas.microsoft.com/office/drawing/2014/main" id="{A0319EF8-C042-0BA4-1215-BFB85096ECA5}"/>
              </a:ext>
            </a:extLst>
          </p:cNvPr>
          <p:cNvGrpSpPr>
            <a:grpSpLocks noChangeAspect="1"/>
          </p:cNvGrpSpPr>
          <p:nvPr/>
        </p:nvGrpSpPr>
        <p:grpSpPr bwMode="auto">
          <a:xfrm>
            <a:off x="1550988" y="1690688"/>
            <a:ext cx="9167812" cy="2286000"/>
            <a:chOff x="977" y="1065"/>
            <a:chExt cx="5775" cy="1440"/>
          </a:xfrm>
        </p:grpSpPr>
        <p:sp>
          <p:nvSpPr>
            <p:cNvPr id="4" name="AutoShape 3">
              <a:extLst>
                <a:ext uri="{FF2B5EF4-FFF2-40B4-BE49-F238E27FC236}">
                  <a16:creationId xmlns:a16="http://schemas.microsoft.com/office/drawing/2014/main" id="{A066FD18-50E0-15DD-332F-16F52348F6DC}"/>
                </a:ext>
              </a:extLst>
            </p:cNvPr>
            <p:cNvSpPr>
              <a:spLocks noChangeAspect="1" noChangeArrowheads="1" noTextEdit="1"/>
            </p:cNvSpPr>
            <p:nvPr/>
          </p:nvSpPr>
          <p:spPr bwMode="auto">
            <a:xfrm>
              <a:off x="977" y="1065"/>
              <a:ext cx="5723" cy="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a:extLst>
                <a:ext uri="{FF2B5EF4-FFF2-40B4-BE49-F238E27FC236}">
                  <a16:creationId xmlns:a16="http://schemas.microsoft.com/office/drawing/2014/main" id="{5D831436-7952-A08C-B438-295211D41C18}"/>
                </a:ext>
              </a:extLst>
            </p:cNvPr>
            <p:cNvSpPr>
              <a:spLocks noChangeArrowheads="1"/>
            </p:cNvSpPr>
            <p:nvPr/>
          </p:nvSpPr>
          <p:spPr bwMode="auto">
            <a:xfrm>
              <a:off x="1646" y="1075"/>
              <a:ext cx="70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Lead Types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FCEAD000-78FB-6642-59A9-022E24C3B033}"/>
                </a:ext>
              </a:extLst>
            </p:cNvPr>
            <p:cNvSpPr>
              <a:spLocks noChangeArrowheads="1"/>
            </p:cNvSpPr>
            <p:nvPr/>
          </p:nvSpPr>
          <p:spPr bwMode="auto">
            <a:xfrm>
              <a:off x="3660" y="1075"/>
              <a:ext cx="58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Lead 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7">
              <a:extLst>
                <a:ext uri="{FF2B5EF4-FFF2-40B4-BE49-F238E27FC236}">
                  <a16:creationId xmlns:a16="http://schemas.microsoft.com/office/drawing/2014/main" id="{52EE85E3-53FA-EBC9-5DEA-34852978C604}"/>
                </a:ext>
              </a:extLst>
            </p:cNvPr>
            <p:cNvSpPr>
              <a:spLocks noChangeArrowheads="1"/>
            </p:cNvSpPr>
            <p:nvPr/>
          </p:nvSpPr>
          <p:spPr bwMode="auto">
            <a:xfrm>
              <a:off x="4917" y="1075"/>
              <a:ext cx="47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Credits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4670BF5F-5881-4F57-51CE-1DE77C8F6D52}"/>
                </a:ext>
              </a:extLst>
            </p:cNvPr>
            <p:cNvSpPr>
              <a:spLocks noChangeArrowheads="1"/>
            </p:cNvSpPr>
            <p:nvPr/>
          </p:nvSpPr>
          <p:spPr bwMode="auto">
            <a:xfrm>
              <a:off x="5377" y="1075"/>
              <a:ext cx="60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Daily Cap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9">
              <a:extLst>
                <a:ext uri="{FF2B5EF4-FFF2-40B4-BE49-F238E27FC236}">
                  <a16:creationId xmlns:a16="http://schemas.microsoft.com/office/drawing/2014/main" id="{04A7ECC2-3AFA-273D-D8FF-124E9E02429B}"/>
                </a:ext>
              </a:extLst>
            </p:cNvPr>
            <p:cNvSpPr>
              <a:spLocks noChangeArrowheads="1"/>
            </p:cNvSpPr>
            <p:nvPr/>
          </p:nvSpPr>
          <p:spPr bwMode="auto">
            <a:xfrm>
              <a:off x="6128" y="1075"/>
              <a:ext cx="47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a:ln>
                    <a:noFill/>
                  </a:ln>
                  <a:solidFill>
                    <a:srgbClr val="000000"/>
                  </a:solidFill>
                  <a:effectLst/>
                  <a:latin typeface="Calibri" panose="020F0502020204030204" pitchFamily="34" charset="0"/>
                </a:rPr>
                <a:t>Option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0">
              <a:extLst>
                <a:ext uri="{FF2B5EF4-FFF2-40B4-BE49-F238E27FC236}">
                  <a16:creationId xmlns:a16="http://schemas.microsoft.com/office/drawing/2014/main" id="{3FC11A8C-A609-B820-E7EA-5778E3F92B42}"/>
                </a:ext>
              </a:extLst>
            </p:cNvPr>
            <p:cNvSpPr>
              <a:spLocks noChangeArrowheads="1"/>
            </p:cNvSpPr>
            <p:nvPr/>
          </p:nvSpPr>
          <p:spPr bwMode="auto">
            <a:xfrm>
              <a:off x="1003" y="1251"/>
              <a:ext cx="109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***Compass Aged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08B48A27-4140-A004-3425-009B1B70C136}"/>
                </a:ext>
              </a:extLst>
            </p:cNvPr>
            <p:cNvSpPr>
              <a:spLocks noChangeArrowheads="1"/>
            </p:cNvSpPr>
            <p:nvPr/>
          </p:nvSpPr>
          <p:spPr bwMode="auto">
            <a:xfrm>
              <a:off x="3603" y="1251"/>
              <a:ext cx="70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&lt; 6 months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AA4EA06B-99D1-AE67-189A-3BAABBE02DB0}"/>
                </a:ext>
              </a:extLst>
            </p:cNvPr>
            <p:cNvSpPr>
              <a:spLocks noChangeArrowheads="1"/>
            </p:cNvSpPr>
            <p:nvPr/>
          </p:nvSpPr>
          <p:spPr bwMode="auto">
            <a:xfrm>
              <a:off x="4983" y="1251"/>
              <a:ext cx="34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FREE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CBB7D6CD-D8A0-83DC-DBD4-9060F718EEA0}"/>
                </a:ext>
              </a:extLst>
            </p:cNvPr>
            <p:cNvSpPr>
              <a:spLocks noChangeArrowheads="1"/>
            </p:cNvSpPr>
            <p:nvPr/>
          </p:nvSpPr>
          <p:spPr bwMode="auto">
            <a:xfrm>
              <a:off x="5571" y="1251"/>
              <a:ext cx="2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25051871-8B1F-7942-A615-59CB3723D64C}"/>
                </a:ext>
              </a:extLst>
            </p:cNvPr>
            <p:cNvSpPr>
              <a:spLocks noChangeArrowheads="1"/>
            </p:cNvSpPr>
            <p:nvPr/>
          </p:nvSpPr>
          <p:spPr bwMode="auto">
            <a:xfrm>
              <a:off x="5980" y="1251"/>
              <a:ext cx="77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Click-To-Dial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40A75C51-D14E-F897-4896-3B6EB7D6DF3F}"/>
                </a:ext>
              </a:extLst>
            </p:cNvPr>
            <p:cNvSpPr>
              <a:spLocks noChangeArrowheads="1"/>
            </p:cNvSpPr>
            <p:nvPr/>
          </p:nvSpPr>
          <p:spPr bwMode="auto">
            <a:xfrm>
              <a:off x="1003" y="1426"/>
              <a:ext cx="134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***Compass Medicare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E6B006A4-F989-0734-B9EB-20826785A8E0}"/>
                </a:ext>
              </a:extLst>
            </p:cNvPr>
            <p:cNvSpPr>
              <a:spLocks noChangeArrowheads="1"/>
            </p:cNvSpPr>
            <p:nvPr/>
          </p:nvSpPr>
          <p:spPr bwMode="auto">
            <a:xfrm>
              <a:off x="3644" y="1426"/>
              <a:ext cx="62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Real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A69B4B1B-A914-1B39-3044-D87D3CCF8493}"/>
                </a:ext>
              </a:extLst>
            </p:cNvPr>
            <p:cNvSpPr>
              <a:spLocks noChangeArrowheads="1"/>
            </p:cNvSpPr>
            <p:nvPr/>
          </p:nvSpPr>
          <p:spPr bwMode="auto">
            <a:xfrm>
              <a:off x="5044" y="1426"/>
              <a:ext cx="2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9B66F182-D1EC-6BAC-CA53-8A6642A58585}"/>
                </a:ext>
              </a:extLst>
            </p:cNvPr>
            <p:cNvSpPr>
              <a:spLocks noChangeArrowheads="1"/>
            </p:cNvSpPr>
            <p:nvPr/>
          </p:nvSpPr>
          <p:spPr bwMode="auto">
            <a:xfrm>
              <a:off x="5371" y="1426"/>
              <a:ext cx="62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Unlimited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6D328BE3-AFE1-0426-6930-9ED8551B3142}"/>
                </a:ext>
              </a:extLst>
            </p:cNvPr>
            <p:cNvSpPr>
              <a:spLocks noChangeArrowheads="1"/>
            </p:cNvSpPr>
            <p:nvPr/>
          </p:nvSpPr>
          <p:spPr bwMode="auto">
            <a:xfrm>
              <a:off x="6215" y="1426"/>
              <a:ext cx="29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D17D3A93-8FED-5C34-AB92-353D7D5AA6A7}"/>
                </a:ext>
              </a:extLst>
            </p:cNvPr>
            <p:cNvSpPr>
              <a:spLocks noChangeArrowheads="1"/>
            </p:cNvSpPr>
            <p:nvPr/>
          </p:nvSpPr>
          <p:spPr bwMode="auto">
            <a:xfrm>
              <a:off x="1003" y="1602"/>
              <a:ext cx="125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***Compass Premier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9A766C46-72EA-EB11-B3A8-CFE6F74599D0}"/>
                </a:ext>
              </a:extLst>
            </p:cNvPr>
            <p:cNvSpPr>
              <a:spLocks noChangeArrowheads="1"/>
            </p:cNvSpPr>
            <p:nvPr/>
          </p:nvSpPr>
          <p:spPr bwMode="auto">
            <a:xfrm>
              <a:off x="3644" y="1602"/>
              <a:ext cx="62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Real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2ABCCA48-C6D9-D351-937F-C09163CC17F5}"/>
                </a:ext>
              </a:extLst>
            </p:cNvPr>
            <p:cNvSpPr>
              <a:spLocks noChangeArrowheads="1"/>
            </p:cNvSpPr>
            <p:nvPr/>
          </p:nvSpPr>
          <p:spPr bwMode="auto">
            <a:xfrm>
              <a:off x="5044" y="1602"/>
              <a:ext cx="2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2377952F-DB20-C364-01C6-FF2AC517B376}"/>
                </a:ext>
              </a:extLst>
            </p:cNvPr>
            <p:cNvSpPr>
              <a:spLocks noChangeArrowheads="1"/>
            </p:cNvSpPr>
            <p:nvPr/>
          </p:nvSpPr>
          <p:spPr bwMode="auto">
            <a:xfrm>
              <a:off x="5371" y="1602"/>
              <a:ext cx="62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Unlimited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E9FCD933-5E6C-CCF1-1F7B-943320A53ADD}"/>
                </a:ext>
              </a:extLst>
            </p:cNvPr>
            <p:cNvSpPr>
              <a:spLocks noChangeArrowheads="1"/>
            </p:cNvSpPr>
            <p:nvPr/>
          </p:nvSpPr>
          <p:spPr bwMode="auto">
            <a:xfrm>
              <a:off x="6215" y="1602"/>
              <a:ext cx="29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DDD82B29-48EC-BFD8-5725-48AFFC54E320}"/>
                </a:ext>
              </a:extLst>
            </p:cNvPr>
            <p:cNvSpPr>
              <a:spLocks noChangeArrowheads="1"/>
            </p:cNvSpPr>
            <p:nvPr/>
          </p:nvSpPr>
          <p:spPr bwMode="auto">
            <a:xfrm>
              <a:off x="1003" y="1777"/>
              <a:ext cx="194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***Compass Telemarketed Leads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6">
              <a:extLst>
                <a:ext uri="{FF2B5EF4-FFF2-40B4-BE49-F238E27FC236}">
                  <a16:creationId xmlns:a16="http://schemas.microsoft.com/office/drawing/2014/main" id="{2CF5A17B-D1B3-F65D-66FA-EC80C25B22FC}"/>
                </a:ext>
              </a:extLst>
            </p:cNvPr>
            <p:cNvSpPr>
              <a:spLocks noChangeArrowheads="1"/>
            </p:cNvSpPr>
            <p:nvPr/>
          </p:nvSpPr>
          <p:spPr bwMode="auto">
            <a:xfrm>
              <a:off x="3644" y="1777"/>
              <a:ext cx="62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Real Time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a:extLst>
                <a:ext uri="{FF2B5EF4-FFF2-40B4-BE49-F238E27FC236}">
                  <a16:creationId xmlns:a16="http://schemas.microsoft.com/office/drawing/2014/main" id="{D572EEE7-8A1C-3B42-588F-2741B1792BC9}"/>
                </a:ext>
              </a:extLst>
            </p:cNvPr>
            <p:cNvSpPr>
              <a:spLocks noChangeArrowheads="1"/>
            </p:cNvSpPr>
            <p:nvPr/>
          </p:nvSpPr>
          <p:spPr bwMode="auto">
            <a:xfrm>
              <a:off x="5044" y="1777"/>
              <a:ext cx="2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8">
              <a:extLst>
                <a:ext uri="{FF2B5EF4-FFF2-40B4-BE49-F238E27FC236}">
                  <a16:creationId xmlns:a16="http://schemas.microsoft.com/office/drawing/2014/main" id="{82EDF52E-D144-FC14-3E67-41032070BDAF}"/>
                </a:ext>
              </a:extLst>
            </p:cNvPr>
            <p:cNvSpPr>
              <a:spLocks noChangeArrowheads="1"/>
            </p:cNvSpPr>
            <p:nvPr/>
          </p:nvSpPr>
          <p:spPr bwMode="auto">
            <a:xfrm>
              <a:off x="5371" y="1777"/>
              <a:ext cx="62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Unlimited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9">
              <a:extLst>
                <a:ext uri="{FF2B5EF4-FFF2-40B4-BE49-F238E27FC236}">
                  <a16:creationId xmlns:a16="http://schemas.microsoft.com/office/drawing/2014/main" id="{79F1A8C5-D6EF-26B5-AC17-2B72FD276D19}"/>
                </a:ext>
              </a:extLst>
            </p:cNvPr>
            <p:cNvSpPr>
              <a:spLocks noChangeArrowheads="1"/>
            </p:cNvSpPr>
            <p:nvPr/>
          </p:nvSpPr>
          <p:spPr bwMode="auto">
            <a:xfrm>
              <a:off x="6215" y="1777"/>
              <a:ext cx="29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0">
              <a:extLst>
                <a:ext uri="{FF2B5EF4-FFF2-40B4-BE49-F238E27FC236}">
                  <a16:creationId xmlns:a16="http://schemas.microsoft.com/office/drawing/2014/main" id="{C2149FEA-5975-080D-CDFD-EB600B10A11C}"/>
                </a:ext>
              </a:extLst>
            </p:cNvPr>
            <p:cNvSpPr>
              <a:spLocks noChangeArrowheads="1"/>
            </p:cNvSpPr>
            <p:nvPr/>
          </p:nvSpPr>
          <p:spPr bwMode="auto">
            <a:xfrm>
              <a:off x="1003" y="1953"/>
              <a:ext cx="87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***Fresh Lead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1">
              <a:extLst>
                <a:ext uri="{FF2B5EF4-FFF2-40B4-BE49-F238E27FC236}">
                  <a16:creationId xmlns:a16="http://schemas.microsoft.com/office/drawing/2014/main" id="{F189725F-E9AE-F62A-DC56-0AEBDEF6F1FC}"/>
                </a:ext>
              </a:extLst>
            </p:cNvPr>
            <p:cNvSpPr>
              <a:spLocks noChangeArrowheads="1"/>
            </p:cNvSpPr>
            <p:nvPr/>
          </p:nvSpPr>
          <p:spPr bwMode="auto">
            <a:xfrm>
              <a:off x="3532" y="1953"/>
              <a:ext cx="838"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Up to 90 days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F3F8D4AE-9431-A337-30B1-734C3A1C78AC}"/>
                </a:ext>
              </a:extLst>
            </p:cNvPr>
            <p:cNvSpPr>
              <a:spLocks noChangeArrowheads="1"/>
            </p:cNvSpPr>
            <p:nvPr/>
          </p:nvSpPr>
          <p:spPr bwMode="auto">
            <a:xfrm>
              <a:off x="4983" y="1953"/>
              <a:ext cx="34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FREE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E368106E-EDE2-CBC5-BB79-A72AD53519FE}"/>
                </a:ext>
              </a:extLst>
            </p:cNvPr>
            <p:cNvSpPr>
              <a:spLocks noChangeArrowheads="1"/>
            </p:cNvSpPr>
            <p:nvPr/>
          </p:nvSpPr>
          <p:spPr bwMode="auto">
            <a:xfrm>
              <a:off x="5571" y="1953"/>
              <a:ext cx="2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A378F89D-1A88-0021-47F1-C422E266C1F9}"/>
                </a:ext>
              </a:extLst>
            </p:cNvPr>
            <p:cNvSpPr>
              <a:spLocks noChangeArrowheads="1"/>
            </p:cNvSpPr>
            <p:nvPr/>
          </p:nvSpPr>
          <p:spPr bwMode="auto">
            <a:xfrm>
              <a:off x="6215" y="1953"/>
              <a:ext cx="29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36A7CF70-7818-6594-FF4F-58D83850B0FB}"/>
                </a:ext>
              </a:extLst>
            </p:cNvPr>
            <p:cNvSpPr>
              <a:spLocks noChangeArrowheads="1"/>
            </p:cNvSpPr>
            <p:nvPr/>
          </p:nvSpPr>
          <p:spPr bwMode="auto">
            <a:xfrm>
              <a:off x="1003" y="2129"/>
              <a:ext cx="116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***HST Aged Leads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F260514F-B08E-DC06-8D84-A8C657051A24}"/>
                </a:ext>
              </a:extLst>
            </p:cNvPr>
            <p:cNvSpPr>
              <a:spLocks noChangeArrowheads="1"/>
            </p:cNvSpPr>
            <p:nvPr/>
          </p:nvSpPr>
          <p:spPr bwMode="auto">
            <a:xfrm>
              <a:off x="3695" y="2129"/>
              <a:ext cx="51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&lt; 1 year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C242FD77-71C7-53F4-9765-DB5A3D7B8F66}"/>
                </a:ext>
              </a:extLst>
            </p:cNvPr>
            <p:cNvSpPr>
              <a:spLocks noChangeArrowheads="1"/>
            </p:cNvSpPr>
            <p:nvPr/>
          </p:nvSpPr>
          <p:spPr bwMode="auto">
            <a:xfrm>
              <a:off x="4983" y="2129"/>
              <a:ext cx="34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FREE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8C76C247-7138-A801-4723-47314898B165}"/>
                </a:ext>
              </a:extLst>
            </p:cNvPr>
            <p:cNvSpPr>
              <a:spLocks noChangeArrowheads="1"/>
            </p:cNvSpPr>
            <p:nvPr/>
          </p:nvSpPr>
          <p:spPr bwMode="auto">
            <a:xfrm>
              <a:off x="5571" y="2129"/>
              <a:ext cx="21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DED70D0B-A02C-3769-49DC-982DADE49304}"/>
                </a:ext>
              </a:extLst>
            </p:cNvPr>
            <p:cNvSpPr>
              <a:spLocks noChangeArrowheads="1"/>
            </p:cNvSpPr>
            <p:nvPr/>
          </p:nvSpPr>
          <p:spPr bwMode="auto">
            <a:xfrm>
              <a:off x="5980" y="2129"/>
              <a:ext cx="77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Click-To-Dial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0">
              <a:extLst>
                <a:ext uri="{FF2B5EF4-FFF2-40B4-BE49-F238E27FC236}">
                  <a16:creationId xmlns:a16="http://schemas.microsoft.com/office/drawing/2014/main" id="{3531080E-0F7B-4F52-A97A-FA2B85DC935A}"/>
                </a:ext>
              </a:extLst>
            </p:cNvPr>
            <p:cNvSpPr>
              <a:spLocks noChangeArrowheads="1"/>
            </p:cNvSpPr>
            <p:nvPr/>
          </p:nvSpPr>
          <p:spPr bwMode="auto">
            <a:xfrm>
              <a:off x="1003" y="2304"/>
              <a:ext cx="128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***JK Exclusive Leads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1">
              <a:extLst>
                <a:ext uri="{FF2B5EF4-FFF2-40B4-BE49-F238E27FC236}">
                  <a16:creationId xmlns:a16="http://schemas.microsoft.com/office/drawing/2014/main" id="{71ACD43E-EE0D-FFDF-6987-5700037E5BDE}"/>
                </a:ext>
              </a:extLst>
            </p:cNvPr>
            <p:cNvSpPr>
              <a:spLocks noChangeArrowheads="1"/>
            </p:cNvSpPr>
            <p:nvPr/>
          </p:nvSpPr>
          <p:spPr bwMode="auto">
            <a:xfrm>
              <a:off x="3547" y="2304"/>
              <a:ext cx="730"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700" dirty="0">
                  <a:solidFill>
                    <a:srgbClr val="000000"/>
                  </a:solidFill>
                  <a:latin typeface="Calibri" panose="020F0502020204030204" pitchFamily="34" charset="0"/>
                </a:rPr>
                <a:t>24</a:t>
              </a:r>
              <a:r>
                <a:rPr kumimoji="0" lang="en-US" altLang="en-US" sz="1700" b="0" i="0" u="none" strike="noStrike" cap="none" normalizeH="0" baseline="0" dirty="0">
                  <a:ln>
                    <a:noFill/>
                  </a:ln>
                  <a:solidFill>
                    <a:srgbClr val="000000"/>
                  </a:solidFill>
                  <a:effectLst/>
                  <a:latin typeface="Calibri" panose="020F0502020204030204" pitchFamily="34" charset="0"/>
                </a:rPr>
                <a:t> - 72 hours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42">
              <a:extLst>
                <a:ext uri="{FF2B5EF4-FFF2-40B4-BE49-F238E27FC236}">
                  <a16:creationId xmlns:a16="http://schemas.microsoft.com/office/drawing/2014/main" id="{BEC4A766-2021-2F79-9194-A1C6B2D26D48}"/>
                </a:ext>
              </a:extLst>
            </p:cNvPr>
            <p:cNvSpPr>
              <a:spLocks noChangeArrowheads="1"/>
            </p:cNvSpPr>
            <p:nvPr/>
          </p:nvSpPr>
          <p:spPr bwMode="auto">
            <a:xfrm>
              <a:off x="4983" y="2304"/>
              <a:ext cx="34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FREE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3">
              <a:extLst>
                <a:ext uri="{FF2B5EF4-FFF2-40B4-BE49-F238E27FC236}">
                  <a16:creationId xmlns:a16="http://schemas.microsoft.com/office/drawing/2014/main" id="{53F90F41-1F68-67B8-C7E5-ADF67E1E1E44}"/>
                </a:ext>
              </a:extLst>
            </p:cNvPr>
            <p:cNvSpPr>
              <a:spLocks noChangeArrowheads="1"/>
            </p:cNvSpPr>
            <p:nvPr/>
          </p:nvSpPr>
          <p:spPr bwMode="auto">
            <a:xfrm>
              <a:off x="5606" y="2304"/>
              <a:ext cx="143"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4">
              <a:extLst>
                <a:ext uri="{FF2B5EF4-FFF2-40B4-BE49-F238E27FC236}">
                  <a16:creationId xmlns:a16="http://schemas.microsoft.com/office/drawing/2014/main" id="{5C35B6AC-EDF9-C900-A7A7-F912379D6439}"/>
                </a:ext>
              </a:extLst>
            </p:cNvPr>
            <p:cNvSpPr>
              <a:spLocks noChangeArrowheads="1"/>
            </p:cNvSpPr>
            <p:nvPr/>
          </p:nvSpPr>
          <p:spPr bwMode="auto">
            <a:xfrm>
              <a:off x="6215" y="2304"/>
              <a:ext cx="29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000000"/>
                  </a:solidFill>
                  <a:effectLst/>
                  <a:latin typeface="Calibri" panose="020F0502020204030204" pitchFamily="34" charset="0"/>
                </a:rPr>
                <a:t>N/A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0" name="Group 47">
            <a:extLst>
              <a:ext uri="{FF2B5EF4-FFF2-40B4-BE49-F238E27FC236}">
                <a16:creationId xmlns:a16="http://schemas.microsoft.com/office/drawing/2014/main" id="{D60C0174-5D94-6FE5-56A0-3F3B78D480AA}"/>
              </a:ext>
            </a:extLst>
          </p:cNvPr>
          <p:cNvGrpSpPr>
            <a:grpSpLocks noChangeAspect="1"/>
          </p:cNvGrpSpPr>
          <p:nvPr/>
        </p:nvGrpSpPr>
        <p:grpSpPr bwMode="auto">
          <a:xfrm>
            <a:off x="7299325" y="4144962"/>
            <a:ext cx="3792538" cy="2539999"/>
            <a:chOff x="4598" y="2611"/>
            <a:chExt cx="2389" cy="1600"/>
          </a:xfrm>
        </p:grpSpPr>
        <p:sp>
          <p:nvSpPr>
            <p:cNvPr id="51" name="AutoShape 46">
              <a:extLst>
                <a:ext uri="{FF2B5EF4-FFF2-40B4-BE49-F238E27FC236}">
                  <a16:creationId xmlns:a16="http://schemas.microsoft.com/office/drawing/2014/main" id="{F0071200-11CD-F908-6B6C-8DBE1B725D8C}"/>
                </a:ext>
              </a:extLst>
            </p:cNvPr>
            <p:cNvSpPr>
              <a:spLocks noChangeAspect="1" noChangeArrowheads="1" noTextEdit="1"/>
            </p:cNvSpPr>
            <p:nvPr/>
          </p:nvSpPr>
          <p:spPr bwMode="auto">
            <a:xfrm>
              <a:off x="4598" y="2611"/>
              <a:ext cx="2383" cy="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8">
              <a:extLst>
                <a:ext uri="{FF2B5EF4-FFF2-40B4-BE49-F238E27FC236}">
                  <a16:creationId xmlns:a16="http://schemas.microsoft.com/office/drawing/2014/main" id="{6AC01531-0CE6-F435-1743-F9EE9C343E8F}"/>
                </a:ext>
              </a:extLst>
            </p:cNvPr>
            <p:cNvSpPr>
              <a:spLocks noChangeArrowheads="1"/>
            </p:cNvSpPr>
            <p:nvPr/>
          </p:nvSpPr>
          <p:spPr bwMode="auto">
            <a:xfrm>
              <a:off x="4598" y="2611"/>
              <a:ext cx="2383" cy="1593"/>
            </a:xfrm>
            <a:prstGeom prst="rect">
              <a:avLst/>
            </a:prstGeom>
            <a:solidFill>
              <a:srgbClr val="A9D0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9">
              <a:extLst>
                <a:ext uri="{FF2B5EF4-FFF2-40B4-BE49-F238E27FC236}">
                  <a16:creationId xmlns:a16="http://schemas.microsoft.com/office/drawing/2014/main" id="{ACCB5C29-23E4-B200-49C6-DBC2FDC47F78}"/>
                </a:ext>
              </a:extLst>
            </p:cNvPr>
            <p:cNvSpPr>
              <a:spLocks noChangeArrowheads="1"/>
            </p:cNvSpPr>
            <p:nvPr/>
          </p:nvSpPr>
          <p:spPr bwMode="auto">
            <a:xfrm>
              <a:off x="5276" y="2625"/>
              <a:ext cx="45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Pacific Life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984A5679-0210-7F0C-A86B-473BF28974B3}"/>
                </a:ext>
              </a:extLst>
            </p:cNvPr>
            <p:cNvSpPr>
              <a:spLocks noChangeArrowheads="1"/>
            </p:cNvSpPr>
            <p:nvPr/>
          </p:nvSpPr>
          <p:spPr bwMode="auto">
            <a:xfrm>
              <a:off x="6603" y="2625"/>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7A22BFDB-2692-D70F-4090-DB7028D67F31}"/>
                </a:ext>
              </a:extLst>
            </p:cNvPr>
            <p:cNvSpPr>
              <a:spLocks noChangeArrowheads="1"/>
            </p:cNvSpPr>
            <p:nvPr/>
          </p:nvSpPr>
          <p:spPr bwMode="auto">
            <a:xfrm>
              <a:off x="5058" y="2769"/>
              <a:ext cx="90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Philadelphia American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2">
              <a:extLst>
                <a:ext uri="{FF2B5EF4-FFF2-40B4-BE49-F238E27FC236}">
                  <a16:creationId xmlns:a16="http://schemas.microsoft.com/office/drawing/2014/main" id="{B6AB8ACB-5961-765B-6CD8-B33EF5833CE8}"/>
                </a:ext>
              </a:extLst>
            </p:cNvPr>
            <p:cNvSpPr>
              <a:spLocks noChangeArrowheads="1"/>
            </p:cNvSpPr>
            <p:nvPr/>
          </p:nvSpPr>
          <p:spPr bwMode="auto">
            <a:xfrm>
              <a:off x="6603" y="2769"/>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E7AD474D-06F4-0365-3491-26C2EA0CE4F6}"/>
                </a:ext>
              </a:extLst>
            </p:cNvPr>
            <p:cNvSpPr>
              <a:spLocks noChangeArrowheads="1"/>
            </p:cNvSpPr>
            <p:nvPr/>
          </p:nvSpPr>
          <p:spPr bwMode="auto">
            <a:xfrm>
              <a:off x="5294" y="2913"/>
              <a:ext cx="44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Protective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079F7017-02FE-C123-3E0C-6EA1DDABB14A}"/>
                </a:ext>
              </a:extLst>
            </p:cNvPr>
            <p:cNvSpPr>
              <a:spLocks noChangeArrowheads="1"/>
            </p:cNvSpPr>
            <p:nvPr/>
          </p:nvSpPr>
          <p:spPr bwMode="auto">
            <a:xfrm>
              <a:off x="6603" y="2913"/>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54993FB1-0C48-6BA0-F5B2-682D231913A6}"/>
                </a:ext>
              </a:extLst>
            </p:cNvPr>
            <p:cNvSpPr>
              <a:spLocks noChangeArrowheads="1"/>
            </p:cNvSpPr>
            <p:nvPr/>
          </p:nvSpPr>
          <p:spPr bwMode="auto">
            <a:xfrm>
              <a:off x="5406" y="3057"/>
              <a:ext cx="206"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SBLI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6">
              <a:extLst>
                <a:ext uri="{FF2B5EF4-FFF2-40B4-BE49-F238E27FC236}">
                  <a16:creationId xmlns:a16="http://schemas.microsoft.com/office/drawing/2014/main" id="{A9F04DF1-4923-E8B7-8552-7724768460A4}"/>
                </a:ext>
              </a:extLst>
            </p:cNvPr>
            <p:cNvSpPr>
              <a:spLocks noChangeArrowheads="1"/>
            </p:cNvSpPr>
            <p:nvPr/>
          </p:nvSpPr>
          <p:spPr bwMode="auto">
            <a:xfrm>
              <a:off x="6603" y="3057"/>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B642F046-ADF4-0DC7-0017-B22D20AECA79}"/>
                </a:ext>
              </a:extLst>
            </p:cNvPr>
            <p:cNvSpPr>
              <a:spLocks noChangeArrowheads="1"/>
            </p:cNvSpPr>
            <p:nvPr/>
          </p:nvSpPr>
          <p:spPr bwMode="auto">
            <a:xfrm>
              <a:off x="5147" y="3202"/>
              <a:ext cx="737"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SBMA Group MEC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3DCD8D77-EC92-6E93-CE57-F2F4BD5CA8E8}"/>
                </a:ext>
              </a:extLst>
            </p:cNvPr>
            <p:cNvSpPr>
              <a:spLocks noChangeArrowheads="1"/>
            </p:cNvSpPr>
            <p:nvPr/>
          </p:nvSpPr>
          <p:spPr bwMode="auto">
            <a:xfrm>
              <a:off x="6603" y="3202"/>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59">
              <a:extLst>
                <a:ext uri="{FF2B5EF4-FFF2-40B4-BE49-F238E27FC236}">
                  <a16:creationId xmlns:a16="http://schemas.microsoft.com/office/drawing/2014/main" id="{6ACC171F-2AB9-EA5D-1A78-4085316F50E0}"/>
                </a:ext>
              </a:extLst>
            </p:cNvPr>
            <p:cNvSpPr>
              <a:spLocks noChangeArrowheads="1"/>
            </p:cNvSpPr>
            <p:nvPr/>
          </p:nvSpPr>
          <p:spPr bwMode="auto">
            <a:xfrm>
              <a:off x="5170" y="3346"/>
              <a:ext cx="678"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Sons Of Norway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DCBFC950-4AEA-27F6-1F76-25153955DF7D}"/>
                </a:ext>
              </a:extLst>
            </p:cNvPr>
            <p:cNvSpPr>
              <a:spLocks noChangeArrowheads="1"/>
            </p:cNvSpPr>
            <p:nvPr/>
          </p:nvSpPr>
          <p:spPr bwMode="auto">
            <a:xfrm>
              <a:off x="6603" y="3346"/>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BCD59F70-9A14-7962-6B25-9353D3458190}"/>
                </a:ext>
              </a:extLst>
            </p:cNvPr>
            <p:cNvSpPr>
              <a:spLocks noChangeArrowheads="1"/>
            </p:cNvSpPr>
            <p:nvPr/>
          </p:nvSpPr>
          <p:spPr bwMode="auto">
            <a:xfrm>
              <a:off x="4799" y="3490"/>
              <a:ext cx="1404"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UHC All Savers CHC Group Business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2">
              <a:extLst>
                <a:ext uri="{FF2B5EF4-FFF2-40B4-BE49-F238E27FC236}">
                  <a16:creationId xmlns:a16="http://schemas.microsoft.com/office/drawing/2014/main" id="{BDC60809-8958-AB82-741C-6DBDC158B114}"/>
                </a:ext>
              </a:extLst>
            </p:cNvPr>
            <p:cNvSpPr>
              <a:spLocks noChangeArrowheads="1"/>
            </p:cNvSpPr>
            <p:nvPr/>
          </p:nvSpPr>
          <p:spPr bwMode="auto">
            <a:xfrm>
              <a:off x="6603" y="3490"/>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4C343280-B43C-0771-467E-09A39E679CBF}"/>
                </a:ext>
              </a:extLst>
            </p:cNvPr>
            <p:cNvSpPr>
              <a:spLocks noChangeArrowheads="1"/>
            </p:cNvSpPr>
            <p:nvPr/>
          </p:nvSpPr>
          <p:spPr bwMode="auto">
            <a:xfrm>
              <a:off x="5353" y="3634"/>
              <a:ext cx="307"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Asteya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F8470158-EA16-F29A-7BEB-7405E007C6E4}"/>
                </a:ext>
              </a:extLst>
            </p:cNvPr>
            <p:cNvSpPr>
              <a:spLocks noChangeArrowheads="1"/>
            </p:cNvSpPr>
            <p:nvPr/>
          </p:nvSpPr>
          <p:spPr bwMode="auto">
            <a:xfrm>
              <a:off x="6603" y="3634"/>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98C24FB2-2DA1-6F92-802B-F7D9E1F7AA89}"/>
                </a:ext>
              </a:extLst>
            </p:cNvPr>
            <p:cNvSpPr>
              <a:spLocks noChangeArrowheads="1"/>
            </p:cNvSpPr>
            <p:nvPr/>
          </p:nvSpPr>
          <p:spPr bwMode="auto">
            <a:xfrm>
              <a:off x="4887" y="3778"/>
              <a:ext cx="126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Patriot Comprehensive Medical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6">
              <a:extLst>
                <a:ext uri="{FF2B5EF4-FFF2-40B4-BE49-F238E27FC236}">
                  <a16:creationId xmlns:a16="http://schemas.microsoft.com/office/drawing/2014/main" id="{636C1672-D6FB-9DDF-83A7-BD2704F740EE}"/>
                </a:ext>
              </a:extLst>
            </p:cNvPr>
            <p:cNvSpPr>
              <a:spLocks noChangeArrowheads="1"/>
            </p:cNvSpPr>
            <p:nvPr/>
          </p:nvSpPr>
          <p:spPr bwMode="auto">
            <a:xfrm>
              <a:off x="6603" y="3778"/>
              <a:ext cx="189"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Calibri" panose="020F0502020204030204" pitchFamily="34"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02E32362-BF18-1319-1273-4F29E90DB3EF}"/>
                </a:ext>
              </a:extLst>
            </p:cNvPr>
            <p:cNvSpPr>
              <a:spLocks noChangeArrowheads="1"/>
            </p:cNvSpPr>
            <p:nvPr/>
          </p:nvSpPr>
          <p:spPr bwMode="auto">
            <a:xfrm>
              <a:off x="4946" y="3923"/>
              <a:ext cx="13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highlight>
                    <a:srgbClr val="FFFF00"/>
                  </a:highlight>
                  <a:latin typeface="Calibri" panose="020F0502020204030204" pitchFamily="34" charset="0"/>
                </a:rPr>
                <a:t>IHP Innovative Health Plans </a:t>
              </a:r>
              <a:endPar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72" name="Rectangle 68">
              <a:extLst>
                <a:ext uri="{FF2B5EF4-FFF2-40B4-BE49-F238E27FC236}">
                  <a16:creationId xmlns:a16="http://schemas.microsoft.com/office/drawing/2014/main" id="{3ABF7A84-4369-5391-8667-D0FEE17CB5C7}"/>
                </a:ext>
              </a:extLst>
            </p:cNvPr>
            <p:cNvSpPr>
              <a:spLocks noChangeArrowheads="1"/>
            </p:cNvSpPr>
            <p:nvPr/>
          </p:nvSpPr>
          <p:spPr bwMode="auto">
            <a:xfrm>
              <a:off x="6603" y="3923"/>
              <a:ext cx="17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highlight>
                    <a:srgbClr val="FFFF00"/>
                  </a:highlight>
                  <a:latin typeface="Calibri" panose="020F0502020204030204" pitchFamily="34" charset="0"/>
                </a:rPr>
                <a:t>$50</a:t>
              </a:r>
              <a:endPar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73" name="Rectangle 69">
              <a:extLst>
                <a:ext uri="{FF2B5EF4-FFF2-40B4-BE49-F238E27FC236}">
                  <a16:creationId xmlns:a16="http://schemas.microsoft.com/office/drawing/2014/main" id="{81653DC0-C0F8-ACEB-CAE9-138949F8CF12}"/>
                </a:ext>
              </a:extLst>
            </p:cNvPr>
            <p:cNvSpPr>
              <a:spLocks noChangeArrowheads="1"/>
            </p:cNvSpPr>
            <p:nvPr/>
          </p:nvSpPr>
          <p:spPr bwMode="auto">
            <a:xfrm>
              <a:off x="4828" y="4067"/>
              <a:ext cx="161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highlight>
                    <a:srgbClr val="FFFF00"/>
                  </a:highlight>
                  <a:latin typeface="Calibri" panose="020F0502020204030204" pitchFamily="34" charset="0"/>
                </a:rPr>
                <a:t>IHP Innovative Health Plans Group</a:t>
              </a:r>
              <a:endPar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74" name="Rectangle 70">
              <a:extLst>
                <a:ext uri="{FF2B5EF4-FFF2-40B4-BE49-F238E27FC236}">
                  <a16:creationId xmlns:a16="http://schemas.microsoft.com/office/drawing/2014/main" id="{BE5FBA61-F19A-338F-9009-1395B85F556D}"/>
                </a:ext>
              </a:extLst>
            </p:cNvPr>
            <p:cNvSpPr>
              <a:spLocks noChangeArrowheads="1"/>
            </p:cNvSpPr>
            <p:nvPr/>
          </p:nvSpPr>
          <p:spPr bwMode="auto">
            <a:xfrm>
              <a:off x="6580" y="4067"/>
              <a:ext cx="23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highlight>
                    <a:srgbClr val="FFFF00"/>
                  </a:highlight>
                  <a:latin typeface="Calibri" panose="020F0502020204030204" pitchFamily="34" charset="0"/>
                </a:rPr>
                <a:t>$100</a:t>
              </a:r>
              <a:endParaRPr kumimoji="0" lang="en-US" altLang="en-US" sz="1800" b="1"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75" name="Line 71">
              <a:extLst>
                <a:ext uri="{FF2B5EF4-FFF2-40B4-BE49-F238E27FC236}">
                  <a16:creationId xmlns:a16="http://schemas.microsoft.com/office/drawing/2014/main" id="{9D43AABD-237F-AB1A-9C14-717986D65ACC}"/>
                </a:ext>
              </a:extLst>
            </p:cNvPr>
            <p:cNvSpPr>
              <a:spLocks noChangeShapeType="1"/>
            </p:cNvSpPr>
            <p:nvPr/>
          </p:nvSpPr>
          <p:spPr bwMode="auto">
            <a:xfrm>
              <a:off x="4598" y="420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72">
              <a:extLst>
                <a:ext uri="{FF2B5EF4-FFF2-40B4-BE49-F238E27FC236}">
                  <a16:creationId xmlns:a16="http://schemas.microsoft.com/office/drawing/2014/main" id="{EDFC5252-C6E4-663F-D1CA-BC449288B94E}"/>
                </a:ext>
              </a:extLst>
            </p:cNvPr>
            <p:cNvSpPr>
              <a:spLocks noChangeArrowheads="1"/>
            </p:cNvSpPr>
            <p:nvPr/>
          </p:nvSpPr>
          <p:spPr bwMode="auto">
            <a:xfrm>
              <a:off x="4598" y="420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Line 73">
              <a:extLst>
                <a:ext uri="{FF2B5EF4-FFF2-40B4-BE49-F238E27FC236}">
                  <a16:creationId xmlns:a16="http://schemas.microsoft.com/office/drawing/2014/main" id="{9664BAD4-C36D-6C45-B49F-D36870168352}"/>
                </a:ext>
              </a:extLst>
            </p:cNvPr>
            <p:cNvSpPr>
              <a:spLocks noChangeShapeType="1"/>
            </p:cNvSpPr>
            <p:nvPr/>
          </p:nvSpPr>
          <p:spPr bwMode="auto">
            <a:xfrm>
              <a:off x="6975" y="420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74">
              <a:extLst>
                <a:ext uri="{FF2B5EF4-FFF2-40B4-BE49-F238E27FC236}">
                  <a16:creationId xmlns:a16="http://schemas.microsoft.com/office/drawing/2014/main" id="{D482F93F-DB04-611D-FD8F-3A12E8B494A7}"/>
                </a:ext>
              </a:extLst>
            </p:cNvPr>
            <p:cNvSpPr>
              <a:spLocks noChangeArrowheads="1"/>
            </p:cNvSpPr>
            <p:nvPr/>
          </p:nvSpPr>
          <p:spPr bwMode="auto">
            <a:xfrm>
              <a:off x="6975" y="4204"/>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Line 75">
              <a:extLst>
                <a:ext uri="{FF2B5EF4-FFF2-40B4-BE49-F238E27FC236}">
                  <a16:creationId xmlns:a16="http://schemas.microsoft.com/office/drawing/2014/main" id="{E5E7CE42-45C1-B7F6-AE94-EDFCCE11FFEC}"/>
                </a:ext>
              </a:extLst>
            </p:cNvPr>
            <p:cNvSpPr>
              <a:spLocks noChangeShapeType="1"/>
            </p:cNvSpPr>
            <p:nvPr/>
          </p:nvSpPr>
          <p:spPr bwMode="auto">
            <a:xfrm>
              <a:off x="6362" y="420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76">
              <a:extLst>
                <a:ext uri="{FF2B5EF4-FFF2-40B4-BE49-F238E27FC236}">
                  <a16:creationId xmlns:a16="http://schemas.microsoft.com/office/drawing/2014/main" id="{0675AD7B-251E-A800-9C48-B8FF9C665E5B}"/>
                </a:ext>
              </a:extLst>
            </p:cNvPr>
            <p:cNvSpPr>
              <a:spLocks noChangeArrowheads="1"/>
            </p:cNvSpPr>
            <p:nvPr/>
          </p:nvSpPr>
          <p:spPr bwMode="auto">
            <a:xfrm>
              <a:off x="6362" y="4204"/>
              <a:ext cx="5"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Line 77">
              <a:extLst>
                <a:ext uri="{FF2B5EF4-FFF2-40B4-BE49-F238E27FC236}">
                  <a16:creationId xmlns:a16="http://schemas.microsoft.com/office/drawing/2014/main" id="{813F29E1-C269-8083-B4E9-43E029E4D54A}"/>
                </a:ext>
              </a:extLst>
            </p:cNvPr>
            <p:cNvSpPr>
              <a:spLocks noChangeShapeType="1"/>
            </p:cNvSpPr>
            <p:nvPr/>
          </p:nvSpPr>
          <p:spPr bwMode="auto">
            <a:xfrm>
              <a:off x="6981" y="261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78">
              <a:extLst>
                <a:ext uri="{FF2B5EF4-FFF2-40B4-BE49-F238E27FC236}">
                  <a16:creationId xmlns:a16="http://schemas.microsoft.com/office/drawing/2014/main" id="{C21C107D-2F7C-35DE-1C05-D825E46A69D5}"/>
                </a:ext>
              </a:extLst>
            </p:cNvPr>
            <p:cNvSpPr>
              <a:spLocks noChangeArrowheads="1"/>
            </p:cNvSpPr>
            <p:nvPr/>
          </p:nvSpPr>
          <p:spPr bwMode="auto">
            <a:xfrm>
              <a:off x="6981" y="2611"/>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Line 79">
              <a:extLst>
                <a:ext uri="{FF2B5EF4-FFF2-40B4-BE49-F238E27FC236}">
                  <a16:creationId xmlns:a16="http://schemas.microsoft.com/office/drawing/2014/main" id="{E181A82E-5754-DA6A-E61B-A63B770B64F6}"/>
                </a:ext>
              </a:extLst>
            </p:cNvPr>
            <p:cNvSpPr>
              <a:spLocks noChangeShapeType="1"/>
            </p:cNvSpPr>
            <p:nvPr/>
          </p:nvSpPr>
          <p:spPr bwMode="auto">
            <a:xfrm>
              <a:off x="6981" y="275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0">
              <a:extLst>
                <a:ext uri="{FF2B5EF4-FFF2-40B4-BE49-F238E27FC236}">
                  <a16:creationId xmlns:a16="http://schemas.microsoft.com/office/drawing/2014/main" id="{8886FC2C-9726-B8E9-2575-895A72702134}"/>
                </a:ext>
              </a:extLst>
            </p:cNvPr>
            <p:cNvSpPr>
              <a:spLocks noChangeArrowheads="1"/>
            </p:cNvSpPr>
            <p:nvPr/>
          </p:nvSpPr>
          <p:spPr bwMode="auto">
            <a:xfrm>
              <a:off x="6981" y="275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81">
              <a:extLst>
                <a:ext uri="{FF2B5EF4-FFF2-40B4-BE49-F238E27FC236}">
                  <a16:creationId xmlns:a16="http://schemas.microsoft.com/office/drawing/2014/main" id="{C4D2F5D4-1FAC-1F6E-1138-6039BE4D616A}"/>
                </a:ext>
              </a:extLst>
            </p:cNvPr>
            <p:cNvSpPr>
              <a:spLocks noChangeShapeType="1"/>
            </p:cNvSpPr>
            <p:nvPr/>
          </p:nvSpPr>
          <p:spPr bwMode="auto">
            <a:xfrm>
              <a:off x="6981" y="289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82">
              <a:extLst>
                <a:ext uri="{FF2B5EF4-FFF2-40B4-BE49-F238E27FC236}">
                  <a16:creationId xmlns:a16="http://schemas.microsoft.com/office/drawing/2014/main" id="{BA2C523B-A140-BE0F-B524-E3FF6DF6D99E}"/>
                </a:ext>
              </a:extLst>
            </p:cNvPr>
            <p:cNvSpPr>
              <a:spLocks noChangeArrowheads="1"/>
            </p:cNvSpPr>
            <p:nvPr/>
          </p:nvSpPr>
          <p:spPr bwMode="auto">
            <a:xfrm>
              <a:off x="6981" y="2899"/>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83">
              <a:extLst>
                <a:ext uri="{FF2B5EF4-FFF2-40B4-BE49-F238E27FC236}">
                  <a16:creationId xmlns:a16="http://schemas.microsoft.com/office/drawing/2014/main" id="{17EB3F66-1B6A-515D-2BDC-1EEE1BEBE384}"/>
                </a:ext>
              </a:extLst>
            </p:cNvPr>
            <p:cNvSpPr>
              <a:spLocks noChangeShapeType="1"/>
            </p:cNvSpPr>
            <p:nvPr/>
          </p:nvSpPr>
          <p:spPr bwMode="auto">
            <a:xfrm>
              <a:off x="6981" y="3044"/>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84">
              <a:extLst>
                <a:ext uri="{FF2B5EF4-FFF2-40B4-BE49-F238E27FC236}">
                  <a16:creationId xmlns:a16="http://schemas.microsoft.com/office/drawing/2014/main" id="{E4AABE57-A8FB-E06D-77A1-F78C9F641E11}"/>
                </a:ext>
              </a:extLst>
            </p:cNvPr>
            <p:cNvSpPr>
              <a:spLocks noChangeArrowheads="1"/>
            </p:cNvSpPr>
            <p:nvPr/>
          </p:nvSpPr>
          <p:spPr bwMode="auto">
            <a:xfrm>
              <a:off x="6981" y="3044"/>
              <a:ext cx="6" cy="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85">
              <a:extLst>
                <a:ext uri="{FF2B5EF4-FFF2-40B4-BE49-F238E27FC236}">
                  <a16:creationId xmlns:a16="http://schemas.microsoft.com/office/drawing/2014/main" id="{3ADDC14A-F5F2-2A14-DBCC-086F7DE7758C}"/>
                </a:ext>
              </a:extLst>
            </p:cNvPr>
            <p:cNvSpPr>
              <a:spLocks noChangeShapeType="1"/>
            </p:cNvSpPr>
            <p:nvPr/>
          </p:nvSpPr>
          <p:spPr bwMode="auto">
            <a:xfrm>
              <a:off x="6981" y="318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86">
              <a:extLst>
                <a:ext uri="{FF2B5EF4-FFF2-40B4-BE49-F238E27FC236}">
                  <a16:creationId xmlns:a16="http://schemas.microsoft.com/office/drawing/2014/main" id="{8B627197-EADF-968A-D104-C56EE27ED758}"/>
                </a:ext>
              </a:extLst>
            </p:cNvPr>
            <p:cNvSpPr>
              <a:spLocks noChangeArrowheads="1"/>
            </p:cNvSpPr>
            <p:nvPr/>
          </p:nvSpPr>
          <p:spPr bwMode="auto">
            <a:xfrm>
              <a:off x="6981" y="3188"/>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Line 87">
              <a:extLst>
                <a:ext uri="{FF2B5EF4-FFF2-40B4-BE49-F238E27FC236}">
                  <a16:creationId xmlns:a16="http://schemas.microsoft.com/office/drawing/2014/main" id="{C775F946-4A7D-06E6-902F-A78959A3A2E1}"/>
                </a:ext>
              </a:extLst>
            </p:cNvPr>
            <p:cNvSpPr>
              <a:spLocks noChangeShapeType="1"/>
            </p:cNvSpPr>
            <p:nvPr/>
          </p:nvSpPr>
          <p:spPr bwMode="auto">
            <a:xfrm>
              <a:off x="6981" y="333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88">
              <a:extLst>
                <a:ext uri="{FF2B5EF4-FFF2-40B4-BE49-F238E27FC236}">
                  <a16:creationId xmlns:a16="http://schemas.microsoft.com/office/drawing/2014/main" id="{B9A0F863-B142-973D-FD0F-5D45EB6B7ED8}"/>
                </a:ext>
              </a:extLst>
            </p:cNvPr>
            <p:cNvSpPr>
              <a:spLocks noChangeArrowheads="1"/>
            </p:cNvSpPr>
            <p:nvPr/>
          </p:nvSpPr>
          <p:spPr bwMode="auto">
            <a:xfrm>
              <a:off x="6981" y="3332"/>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89">
              <a:extLst>
                <a:ext uri="{FF2B5EF4-FFF2-40B4-BE49-F238E27FC236}">
                  <a16:creationId xmlns:a16="http://schemas.microsoft.com/office/drawing/2014/main" id="{3854A89A-5D67-965C-AE55-81AC202204DB}"/>
                </a:ext>
              </a:extLst>
            </p:cNvPr>
            <p:cNvSpPr>
              <a:spLocks noChangeShapeType="1"/>
            </p:cNvSpPr>
            <p:nvPr/>
          </p:nvSpPr>
          <p:spPr bwMode="auto">
            <a:xfrm>
              <a:off x="6981" y="3476"/>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90">
              <a:extLst>
                <a:ext uri="{FF2B5EF4-FFF2-40B4-BE49-F238E27FC236}">
                  <a16:creationId xmlns:a16="http://schemas.microsoft.com/office/drawing/2014/main" id="{2A4770F8-1C03-5F33-E4AB-2438F5D16E5C}"/>
                </a:ext>
              </a:extLst>
            </p:cNvPr>
            <p:cNvSpPr>
              <a:spLocks noChangeArrowheads="1"/>
            </p:cNvSpPr>
            <p:nvPr/>
          </p:nvSpPr>
          <p:spPr bwMode="auto">
            <a:xfrm>
              <a:off x="6981" y="3476"/>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91">
              <a:extLst>
                <a:ext uri="{FF2B5EF4-FFF2-40B4-BE49-F238E27FC236}">
                  <a16:creationId xmlns:a16="http://schemas.microsoft.com/office/drawing/2014/main" id="{B22F3194-0AAF-258C-E5DA-FA554426CD95}"/>
                </a:ext>
              </a:extLst>
            </p:cNvPr>
            <p:cNvSpPr>
              <a:spLocks noChangeShapeType="1"/>
            </p:cNvSpPr>
            <p:nvPr/>
          </p:nvSpPr>
          <p:spPr bwMode="auto">
            <a:xfrm>
              <a:off x="6981" y="362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92">
              <a:extLst>
                <a:ext uri="{FF2B5EF4-FFF2-40B4-BE49-F238E27FC236}">
                  <a16:creationId xmlns:a16="http://schemas.microsoft.com/office/drawing/2014/main" id="{2401D080-77C7-3433-9C57-1281A0E3C3DC}"/>
                </a:ext>
              </a:extLst>
            </p:cNvPr>
            <p:cNvSpPr>
              <a:spLocks noChangeArrowheads="1"/>
            </p:cNvSpPr>
            <p:nvPr/>
          </p:nvSpPr>
          <p:spPr bwMode="auto">
            <a:xfrm>
              <a:off x="6981" y="3620"/>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93">
              <a:extLst>
                <a:ext uri="{FF2B5EF4-FFF2-40B4-BE49-F238E27FC236}">
                  <a16:creationId xmlns:a16="http://schemas.microsoft.com/office/drawing/2014/main" id="{D8F51055-DEED-F0BB-CFEE-4EB9B77D4D7A}"/>
                </a:ext>
              </a:extLst>
            </p:cNvPr>
            <p:cNvSpPr>
              <a:spLocks noChangeShapeType="1"/>
            </p:cNvSpPr>
            <p:nvPr/>
          </p:nvSpPr>
          <p:spPr bwMode="auto">
            <a:xfrm>
              <a:off x="6981" y="3765"/>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94">
              <a:extLst>
                <a:ext uri="{FF2B5EF4-FFF2-40B4-BE49-F238E27FC236}">
                  <a16:creationId xmlns:a16="http://schemas.microsoft.com/office/drawing/2014/main" id="{2FA1982C-6C76-85F4-53CC-C7BE93698610}"/>
                </a:ext>
              </a:extLst>
            </p:cNvPr>
            <p:cNvSpPr>
              <a:spLocks noChangeArrowheads="1"/>
            </p:cNvSpPr>
            <p:nvPr/>
          </p:nvSpPr>
          <p:spPr bwMode="auto">
            <a:xfrm>
              <a:off x="6981" y="3765"/>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95">
              <a:extLst>
                <a:ext uri="{FF2B5EF4-FFF2-40B4-BE49-F238E27FC236}">
                  <a16:creationId xmlns:a16="http://schemas.microsoft.com/office/drawing/2014/main" id="{9E7B5507-9CAB-D39B-C682-9916ED16F65D}"/>
                </a:ext>
              </a:extLst>
            </p:cNvPr>
            <p:cNvSpPr>
              <a:spLocks noChangeShapeType="1"/>
            </p:cNvSpPr>
            <p:nvPr/>
          </p:nvSpPr>
          <p:spPr bwMode="auto">
            <a:xfrm>
              <a:off x="6981" y="39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6">
              <a:extLst>
                <a:ext uri="{FF2B5EF4-FFF2-40B4-BE49-F238E27FC236}">
                  <a16:creationId xmlns:a16="http://schemas.microsoft.com/office/drawing/2014/main" id="{798AA0D9-512E-6367-7B9D-6B59C299E513}"/>
                </a:ext>
              </a:extLst>
            </p:cNvPr>
            <p:cNvSpPr>
              <a:spLocks noChangeArrowheads="1"/>
            </p:cNvSpPr>
            <p:nvPr/>
          </p:nvSpPr>
          <p:spPr bwMode="auto">
            <a:xfrm>
              <a:off x="6981" y="3909"/>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97">
              <a:extLst>
                <a:ext uri="{FF2B5EF4-FFF2-40B4-BE49-F238E27FC236}">
                  <a16:creationId xmlns:a16="http://schemas.microsoft.com/office/drawing/2014/main" id="{46A3D505-3CC7-E48A-9759-22E176398133}"/>
                </a:ext>
              </a:extLst>
            </p:cNvPr>
            <p:cNvSpPr>
              <a:spLocks noChangeShapeType="1"/>
            </p:cNvSpPr>
            <p:nvPr/>
          </p:nvSpPr>
          <p:spPr bwMode="auto">
            <a:xfrm>
              <a:off x="6981" y="4053"/>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8">
              <a:extLst>
                <a:ext uri="{FF2B5EF4-FFF2-40B4-BE49-F238E27FC236}">
                  <a16:creationId xmlns:a16="http://schemas.microsoft.com/office/drawing/2014/main" id="{65F4C30D-4A31-F47E-0E1D-192F04813390}"/>
                </a:ext>
              </a:extLst>
            </p:cNvPr>
            <p:cNvSpPr>
              <a:spLocks noChangeArrowheads="1"/>
            </p:cNvSpPr>
            <p:nvPr/>
          </p:nvSpPr>
          <p:spPr bwMode="auto">
            <a:xfrm>
              <a:off x="6981" y="4053"/>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99">
              <a:extLst>
                <a:ext uri="{FF2B5EF4-FFF2-40B4-BE49-F238E27FC236}">
                  <a16:creationId xmlns:a16="http://schemas.microsoft.com/office/drawing/2014/main" id="{5356F7DE-1336-FC4F-693C-1E58CB50FE33}"/>
                </a:ext>
              </a:extLst>
            </p:cNvPr>
            <p:cNvSpPr>
              <a:spLocks noChangeShapeType="1"/>
            </p:cNvSpPr>
            <p:nvPr/>
          </p:nvSpPr>
          <p:spPr bwMode="auto">
            <a:xfrm>
              <a:off x="6981" y="4197"/>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00">
              <a:extLst>
                <a:ext uri="{FF2B5EF4-FFF2-40B4-BE49-F238E27FC236}">
                  <a16:creationId xmlns:a16="http://schemas.microsoft.com/office/drawing/2014/main" id="{A40A1907-88C0-60BE-BB0C-6546F0A04120}"/>
                </a:ext>
              </a:extLst>
            </p:cNvPr>
            <p:cNvSpPr>
              <a:spLocks noChangeArrowheads="1"/>
            </p:cNvSpPr>
            <p:nvPr/>
          </p:nvSpPr>
          <p:spPr bwMode="auto">
            <a:xfrm>
              <a:off x="6981" y="4197"/>
              <a:ext cx="6" cy="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2260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E45E18-6F2D-ED5F-E8D6-A657625646C9}"/>
              </a:ext>
            </a:extLst>
          </p:cNvPr>
          <p:cNvSpPr>
            <a:spLocks noGrp="1"/>
          </p:cNvSpPr>
          <p:nvPr>
            <p:ph type="title"/>
          </p:nvPr>
        </p:nvSpPr>
        <p:spPr>
          <a:xfrm>
            <a:off x="838200" y="132881"/>
            <a:ext cx="10515600" cy="912344"/>
          </a:xfrm>
        </p:spPr>
        <p:txBody>
          <a:bodyPr>
            <a:normAutofit fontScale="90000"/>
          </a:bodyPr>
          <a:lstStyle/>
          <a:p>
            <a:pPr algn="ctr"/>
            <a:r>
              <a:rPr lang="en-US" sz="4400" b="1" kern="1200" cap="none" spc="0" dirty="0">
                <a:ln w="9525">
                  <a:solidFill>
                    <a:schemeClr val="bg1"/>
                  </a:solidFill>
                  <a:prstDash val="solid"/>
                </a:ln>
                <a:solidFill>
                  <a:srgbClr val="FF66FF"/>
                </a:solidFill>
                <a:effectLst>
                  <a:outerShdw blurRad="12700" dist="38100" dir="2700000" algn="tl" rotWithShape="0">
                    <a:schemeClr val="accent5">
                      <a:lumMod val="60000"/>
                      <a:lumOff val="40000"/>
                    </a:schemeClr>
                  </a:outerShdw>
                </a:effectLst>
                <a:latin typeface="+mj-lt"/>
                <a:ea typeface="+mj-ea"/>
                <a:cs typeface="+mj-cs"/>
              </a:rPr>
              <a:t>CHC Business Tool – VA Virtual Assistants</a:t>
            </a:r>
            <a:br>
              <a:rPr lang="en-US" sz="4400" b="1" kern="1200"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mj-lt"/>
                <a:ea typeface="+mj-ea"/>
                <a:cs typeface="+mj-cs"/>
              </a:rPr>
            </a:br>
            <a:endParaRPr lang="en-US" dirty="0"/>
          </a:p>
        </p:txBody>
      </p:sp>
      <p:graphicFrame>
        <p:nvGraphicFramePr>
          <p:cNvPr id="10" name="Content Placeholder 3">
            <a:extLst>
              <a:ext uri="{FF2B5EF4-FFF2-40B4-BE49-F238E27FC236}">
                <a16:creationId xmlns:a16="http://schemas.microsoft.com/office/drawing/2014/main" id="{999450A1-BBEA-CD83-1324-A2E75193B5DF}"/>
              </a:ext>
            </a:extLst>
          </p:cNvPr>
          <p:cNvGraphicFramePr>
            <a:graphicFrameLocks noGrp="1"/>
          </p:cNvGraphicFramePr>
          <p:nvPr>
            <p:ph sz="half" idx="1"/>
            <p:extLst>
              <p:ext uri="{D42A27DB-BD31-4B8C-83A1-F6EECF244321}">
                <p14:modId xmlns:p14="http://schemas.microsoft.com/office/powerpoint/2010/main" val="3192867104"/>
              </p:ext>
            </p:extLst>
          </p:nvPr>
        </p:nvGraphicFramePr>
        <p:xfrm>
          <a:off x="38693" y="2517199"/>
          <a:ext cx="5181600" cy="4029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97968440-4E6F-E8A6-BC1B-2A15955B8CD6}"/>
              </a:ext>
            </a:extLst>
          </p:cNvPr>
          <p:cNvSpPr>
            <a:spLocks noGrp="1"/>
          </p:cNvSpPr>
          <p:nvPr>
            <p:ph sz="half" idx="2"/>
          </p:nvPr>
        </p:nvSpPr>
        <p:spPr>
          <a:xfrm>
            <a:off x="5957777" y="1899795"/>
            <a:ext cx="5181600" cy="3437492"/>
          </a:xfrm>
        </p:spPr>
        <p:txBody>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a VA will buy back your time to do what you do best,  Help Others, CLOSE DEALS and make more Income.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Days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40-hour week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$800 a month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$150 Upfront Deposit to secure your VA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Weekends Available </a:t>
            </a:r>
          </a:p>
          <a:p>
            <a:endParaRPr lang="en-US" dirty="0"/>
          </a:p>
        </p:txBody>
      </p:sp>
      <p:sp>
        <p:nvSpPr>
          <p:cNvPr id="7" name="TextBox 6">
            <a:extLst>
              <a:ext uri="{FF2B5EF4-FFF2-40B4-BE49-F238E27FC236}">
                <a16:creationId xmlns:a16="http://schemas.microsoft.com/office/drawing/2014/main" id="{B2310A20-D2AB-75FE-5B8F-4A8BE4B7C71E}"/>
              </a:ext>
            </a:extLst>
          </p:cNvPr>
          <p:cNvSpPr txBox="1"/>
          <p:nvPr/>
        </p:nvSpPr>
        <p:spPr>
          <a:xfrm>
            <a:off x="6298905" y="5345953"/>
            <a:ext cx="4499345" cy="1200329"/>
          </a:xfrm>
          <a:prstGeom prst="rect">
            <a:avLst/>
          </a:prstGeom>
          <a:noFill/>
        </p:spPr>
        <p:txBody>
          <a:bodyPr wrap="square">
            <a:spAutoFit/>
          </a:bodyPr>
          <a:lstStyle/>
          <a:p>
            <a:pPr marL="0" marR="0" algn="ctr">
              <a:spcBef>
                <a:spcPts val="0"/>
              </a:spcBef>
            </a:pPr>
            <a:r>
              <a:rPr lang="en-US" sz="1800" i="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For More Information contact Kate</a:t>
            </a:r>
          </a:p>
          <a:p>
            <a:pPr marL="0" marR="0" algn="ctr">
              <a:spcBef>
                <a:spcPts val="0"/>
              </a:spcBef>
            </a:pPr>
            <a:r>
              <a:rPr lang="en-US" sz="1800" i="1" dirty="0">
                <a:solidFill>
                  <a:schemeClr val="bg1">
                    <a:lumMod val="50000"/>
                  </a:schemeClr>
                </a:solidFill>
                <a:effectLst/>
                <a:latin typeface="Abadi" panose="020B0604020104020204" pitchFamily="34" charset="0"/>
                <a:ea typeface="Calibri" panose="020F0502020204030204" pitchFamily="34" charset="0"/>
                <a:cs typeface="Times New Roman" panose="02020603050405020304" pitchFamily="18" charset="0"/>
              </a:rPr>
              <a:t>1-(561) 835-5578</a:t>
            </a:r>
          </a:p>
          <a:p>
            <a:pPr marL="0" marR="0" algn="ctr">
              <a:spcBef>
                <a:spcPts val="0"/>
              </a:spcBef>
            </a:pPr>
            <a:r>
              <a:rPr lang="en-US" sz="1800" i="1" u="sng" dirty="0">
                <a:solidFill>
                  <a:srgbClr val="0563C1"/>
                </a:solidFill>
                <a:effectLst/>
                <a:latin typeface="Abadi" panose="020B0604020104020204" pitchFamily="34" charset="0"/>
                <a:ea typeface="Calibri" panose="020F0502020204030204" pitchFamily="34" charset="0"/>
                <a:cs typeface="Times New Roman" panose="02020603050405020304" pitchFamily="18" charset="0"/>
              </a:rPr>
              <a:t>contact@beyondvirtualagentcenter.com</a:t>
            </a:r>
            <a:endParaRPr lang="en-US" sz="1800" i="1" dirty="0">
              <a:effectLst/>
              <a:latin typeface="Abadi" panose="020B0604020104020204" pitchFamily="34" charset="0"/>
              <a:ea typeface="Calibri" panose="020F0502020204030204" pitchFamily="34" charset="0"/>
              <a:cs typeface="Times New Roman" panose="02020603050405020304" pitchFamily="18" charset="0"/>
            </a:endParaRPr>
          </a:p>
          <a:p>
            <a:pPr marL="0" marR="0" algn="ctr">
              <a:spcBef>
                <a:spcPts val="0"/>
              </a:spcBef>
            </a:pPr>
            <a:r>
              <a:rPr lang="en-US" sz="1800" i="1" u="sng" dirty="0">
                <a:solidFill>
                  <a:srgbClr val="0563C1"/>
                </a:solidFill>
                <a:effectLst/>
                <a:latin typeface="Abadi" panose="020B0604020104020204" pitchFamily="34" charset="0"/>
                <a:ea typeface="Calibri" panose="020F0502020204030204" pitchFamily="34" charset="0"/>
                <a:cs typeface="Times New Roman" panose="02020603050405020304" pitchFamily="18" charset="0"/>
                <a:hlinkClick r:id="rId7" tooltip="This external link will open in a new window"/>
              </a:rPr>
              <a:t>www.beyondvirtualagentcenter.com</a:t>
            </a:r>
            <a:endParaRPr lang="en-US" sz="1800" i="1" dirty="0">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9211FCD-75EF-CB40-48A6-8F37B6ED38DA}"/>
              </a:ext>
            </a:extLst>
          </p:cNvPr>
          <p:cNvPicPr>
            <a:picLocks noChangeAspect="1"/>
          </p:cNvPicPr>
          <p:nvPr/>
        </p:nvPicPr>
        <p:blipFill>
          <a:blip r:embed="rId8"/>
          <a:stretch>
            <a:fillRect/>
          </a:stretch>
        </p:blipFill>
        <p:spPr>
          <a:xfrm>
            <a:off x="5957777" y="619833"/>
            <a:ext cx="4954772" cy="1306657"/>
          </a:xfrm>
          <a:prstGeom prst="rect">
            <a:avLst/>
          </a:prstGeom>
        </p:spPr>
      </p:pic>
      <p:grpSp>
        <p:nvGrpSpPr>
          <p:cNvPr id="9" name="Group 8">
            <a:extLst>
              <a:ext uri="{FF2B5EF4-FFF2-40B4-BE49-F238E27FC236}">
                <a16:creationId xmlns:a16="http://schemas.microsoft.com/office/drawing/2014/main" id="{9539F327-57C4-8851-E28F-90EA2DD57D9A}"/>
              </a:ext>
            </a:extLst>
          </p:cNvPr>
          <p:cNvGrpSpPr/>
          <p:nvPr/>
        </p:nvGrpSpPr>
        <p:grpSpPr>
          <a:xfrm>
            <a:off x="911545" y="865323"/>
            <a:ext cx="3571264" cy="1526912"/>
            <a:chOff x="1185033" y="344"/>
            <a:chExt cx="2811532" cy="551834"/>
          </a:xfrm>
        </p:grpSpPr>
        <p:sp>
          <p:nvSpPr>
            <p:cNvPr id="11" name="Rectangle: Rounded Corners 10">
              <a:extLst>
                <a:ext uri="{FF2B5EF4-FFF2-40B4-BE49-F238E27FC236}">
                  <a16:creationId xmlns:a16="http://schemas.microsoft.com/office/drawing/2014/main" id="{57CAA267-32CF-783A-4AD4-40AAEF0D86B7}"/>
                </a:ext>
              </a:extLst>
            </p:cNvPr>
            <p:cNvSpPr/>
            <p:nvPr/>
          </p:nvSpPr>
          <p:spPr>
            <a:xfrm>
              <a:off x="1185033" y="344"/>
              <a:ext cx="2811532" cy="5518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9E15EA12-00F4-4D2C-C03F-2DA308A60BF3}"/>
                </a:ext>
              </a:extLst>
            </p:cNvPr>
            <p:cNvSpPr txBox="1"/>
            <p:nvPr/>
          </p:nvSpPr>
          <p:spPr>
            <a:xfrm>
              <a:off x="1211971" y="27282"/>
              <a:ext cx="2757656" cy="4979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r>
                <a:rPr lang="en-US" sz="2000" i="1" kern="1200" dirty="0"/>
                <a:t>Dedicated VA's will work with you regularly as you delegate tasks during their 40-hour work week. </a:t>
              </a:r>
              <a:r>
                <a:rPr lang="en-US" sz="2000" kern="1200" dirty="0"/>
                <a:t> </a:t>
              </a:r>
            </a:p>
          </p:txBody>
        </p:sp>
      </p:grpSp>
    </p:spTree>
    <p:extLst>
      <p:ext uri="{BB962C8B-B14F-4D97-AF65-F5344CB8AC3E}">
        <p14:creationId xmlns:p14="http://schemas.microsoft.com/office/powerpoint/2010/main" val="76459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9CE9-7BDC-D3DE-FA51-0A8BA8AD91D5}"/>
              </a:ext>
            </a:extLst>
          </p:cNvPr>
          <p:cNvSpPr>
            <a:spLocks noGrp="1"/>
          </p:cNvSpPr>
          <p:nvPr>
            <p:ph type="title"/>
          </p:nvPr>
        </p:nvSpPr>
        <p:spPr>
          <a:xfrm>
            <a:off x="838200" y="146640"/>
            <a:ext cx="10515600" cy="1325563"/>
          </a:xfrm>
        </p:spPr>
        <p:txBody>
          <a:bodyPr>
            <a:normAutofit/>
          </a:bodyPr>
          <a:lstStyle/>
          <a:p>
            <a:pPr algn="ctr"/>
            <a:r>
              <a:rPr lang="en-US" sz="4000" dirty="0">
                <a:latin typeface="Amasis MT Pro Black" panose="02040A04050005020304" pitchFamily="18" charset="0"/>
              </a:rPr>
              <a:t>CHC Virtual Assistants</a:t>
            </a:r>
          </a:p>
        </p:txBody>
      </p:sp>
      <p:pic>
        <p:nvPicPr>
          <p:cNvPr id="4" name="Content Placeholder 3">
            <a:extLst>
              <a:ext uri="{FF2B5EF4-FFF2-40B4-BE49-F238E27FC236}">
                <a16:creationId xmlns:a16="http://schemas.microsoft.com/office/drawing/2014/main" id="{D9DFF320-6FC8-ED30-F914-5765B54DEB97}"/>
              </a:ext>
            </a:extLst>
          </p:cNvPr>
          <p:cNvPicPr>
            <a:picLocks noGrp="1" noChangeAspect="1"/>
          </p:cNvPicPr>
          <p:nvPr>
            <p:ph idx="1"/>
          </p:nvPr>
        </p:nvPicPr>
        <p:blipFill>
          <a:blip r:embed="rId2"/>
          <a:stretch>
            <a:fillRect/>
          </a:stretch>
        </p:blipFill>
        <p:spPr>
          <a:xfrm>
            <a:off x="9570479" y="400640"/>
            <a:ext cx="2143125" cy="2143125"/>
          </a:xfrm>
          <a:prstGeom prst="rect">
            <a:avLst/>
          </a:prstGeom>
        </p:spPr>
      </p:pic>
      <p:pic>
        <p:nvPicPr>
          <p:cNvPr id="5" name="Picture 4">
            <a:extLst>
              <a:ext uri="{FF2B5EF4-FFF2-40B4-BE49-F238E27FC236}">
                <a16:creationId xmlns:a16="http://schemas.microsoft.com/office/drawing/2014/main" id="{C49CA769-03BC-F58B-E738-E7E6E6DFD165}"/>
              </a:ext>
            </a:extLst>
          </p:cNvPr>
          <p:cNvPicPr>
            <a:picLocks noChangeAspect="1"/>
          </p:cNvPicPr>
          <p:nvPr/>
        </p:nvPicPr>
        <p:blipFill>
          <a:blip r:embed="rId3"/>
          <a:stretch>
            <a:fillRect/>
          </a:stretch>
        </p:blipFill>
        <p:spPr>
          <a:xfrm>
            <a:off x="271569" y="220234"/>
            <a:ext cx="2552700" cy="1790700"/>
          </a:xfrm>
          <a:prstGeom prst="rect">
            <a:avLst/>
          </a:prstGeom>
        </p:spPr>
      </p:pic>
      <p:sp>
        <p:nvSpPr>
          <p:cNvPr id="9" name="Rectangle 8">
            <a:extLst>
              <a:ext uri="{FF2B5EF4-FFF2-40B4-BE49-F238E27FC236}">
                <a16:creationId xmlns:a16="http://schemas.microsoft.com/office/drawing/2014/main" id="{D1BF2558-1E1B-1F64-7828-38651B3C42AC}"/>
              </a:ext>
            </a:extLst>
          </p:cNvPr>
          <p:cNvSpPr/>
          <p:nvPr/>
        </p:nvSpPr>
        <p:spPr>
          <a:xfrm>
            <a:off x="3027018" y="2010934"/>
            <a:ext cx="6137963" cy="1754326"/>
          </a:xfrm>
          <a:prstGeom prst="rect">
            <a:avLst/>
          </a:prstGeom>
          <a:noFill/>
        </p:spPr>
        <p:txBody>
          <a:bodyPr wrap="none" lIns="91440" tIns="45720" rIns="91440" bIns="45720">
            <a:spAutoFit/>
          </a:bodyPr>
          <a:lstStyle/>
          <a:p>
            <a:pPr algn="ctr"/>
            <a:r>
              <a:rPr lang="en-US" sz="5400" b="0" cap="none" spc="0" dirty="0">
                <a:ln w="0"/>
                <a:gradFill>
                  <a:gsLst>
                    <a:gs pos="21000">
                      <a:srgbClr val="53575C"/>
                    </a:gs>
                    <a:gs pos="88000">
                      <a:srgbClr val="C5C7CA"/>
                    </a:gs>
                  </a:gsLst>
                  <a:lin ang="5400000"/>
                </a:gradFill>
                <a:effectLst/>
                <a:latin typeface="times new roman" panose="02020603050405020304" pitchFamily="18" charset="0"/>
              </a:rPr>
              <a:t>Text Drip Campaigns</a:t>
            </a:r>
          </a:p>
          <a:p>
            <a:pPr algn="ctr"/>
            <a:r>
              <a:rPr lang="en-US" sz="5400" b="0" cap="none" spc="0" dirty="0">
                <a:ln w="0"/>
                <a:gradFill>
                  <a:gsLst>
                    <a:gs pos="21000">
                      <a:srgbClr val="53575C"/>
                    </a:gs>
                    <a:gs pos="88000">
                      <a:srgbClr val="C5C7CA"/>
                    </a:gs>
                  </a:gsLst>
                  <a:lin ang="5400000"/>
                </a:gradFill>
                <a:effectLst/>
                <a:latin typeface="times new roman" panose="02020603050405020304" pitchFamily="18" charset="0"/>
              </a:rPr>
              <a:t>Daily Lead Calls</a:t>
            </a:r>
            <a:endParaRPr lang="en-US" sz="5400" b="0" cap="none" spc="0" dirty="0">
              <a:ln w="0"/>
              <a:gradFill>
                <a:gsLst>
                  <a:gs pos="21000">
                    <a:srgbClr val="53575C"/>
                  </a:gs>
                  <a:gs pos="88000">
                    <a:srgbClr val="C5C7CA"/>
                  </a:gs>
                </a:gsLst>
                <a:lin ang="5400000"/>
              </a:gradFill>
              <a:effectLst/>
            </a:endParaRPr>
          </a:p>
        </p:txBody>
      </p:sp>
      <p:sp>
        <p:nvSpPr>
          <p:cNvPr id="11" name="TextBox 10">
            <a:extLst>
              <a:ext uri="{FF2B5EF4-FFF2-40B4-BE49-F238E27FC236}">
                <a16:creationId xmlns:a16="http://schemas.microsoft.com/office/drawing/2014/main" id="{E771ED20-054C-9C3E-A0CC-D4F9FE730F89}"/>
              </a:ext>
            </a:extLst>
          </p:cNvPr>
          <p:cNvSpPr txBox="1"/>
          <p:nvPr/>
        </p:nvSpPr>
        <p:spPr>
          <a:xfrm>
            <a:off x="519224" y="4500408"/>
            <a:ext cx="7251405" cy="1938992"/>
          </a:xfrm>
          <a:prstGeom prst="rect">
            <a:avLst/>
          </a:prstGeom>
          <a:noFill/>
        </p:spPr>
        <p:txBody>
          <a:bodyPr wrap="square">
            <a:spAutoFit/>
          </a:bodyPr>
          <a:lstStyle/>
          <a:p>
            <a:r>
              <a:rPr lang="en-US" sz="2400" i="1" dirty="0">
                <a:solidFill>
                  <a:schemeClr val="bg2">
                    <a:lumMod val="75000"/>
                  </a:schemeClr>
                </a:solidFill>
                <a:effectLst/>
                <a:latin typeface="times new roman" panose="02020603050405020304" pitchFamily="18" charset="0"/>
              </a:rPr>
              <a:t>**New** Call Rails</a:t>
            </a:r>
          </a:p>
          <a:p>
            <a:r>
              <a:rPr lang="en-US" sz="2400" i="1" dirty="0">
                <a:solidFill>
                  <a:schemeClr val="bg2">
                    <a:lumMod val="75000"/>
                  </a:schemeClr>
                </a:solidFill>
                <a:latin typeface="times new roman" panose="02020603050405020304" pitchFamily="18" charset="0"/>
              </a:rPr>
              <a:t>For $53.95/month</a:t>
            </a:r>
          </a:p>
          <a:p>
            <a:r>
              <a:rPr lang="en-US" sz="2400" i="1" dirty="0">
                <a:solidFill>
                  <a:schemeClr val="bg2">
                    <a:lumMod val="75000"/>
                  </a:schemeClr>
                </a:solidFill>
                <a:effectLst/>
                <a:latin typeface="times new roman" panose="02020603050405020304" pitchFamily="18" charset="0"/>
              </a:rPr>
              <a:t>Funnel leads to all your agents.  First one to answer, gets the lead.  </a:t>
            </a:r>
          </a:p>
          <a:p>
            <a:r>
              <a:rPr lang="en-US" sz="2400" i="1" dirty="0">
                <a:solidFill>
                  <a:schemeClr val="bg2">
                    <a:lumMod val="75000"/>
                  </a:schemeClr>
                </a:solidFill>
                <a:latin typeface="times new roman" panose="02020603050405020304" pitchFamily="18" charset="0"/>
              </a:rPr>
              <a:t>Please email, Joe Krivelow or Tanya Mosley for details.</a:t>
            </a:r>
            <a:endParaRPr lang="en-US" sz="2400" i="1" dirty="0">
              <a:solidFill>
                <a:schemeClr val="bg2">
                  <a:lumMod val="75000"/>
                </a:schemeClr>
              </a:solidFill>
              <a:effectLst/>
              <a:latin typeface="times new roman" panose="02020603050405020304" pitchFamily="18" charset="0"/>
            </a:endParaRPr>
          </a:p>
        </p:txBody>
      </p:sp>
    </p:spTree>
    <p:extLst>
      <p:ext uri="{BB962C8B-B14F-4D97-AF65-F5344CB8AC3E}">
        <p14:creationId xmlns:p14="http://schemas.microsoft.com/office/powerpoint/2010/main" val="45120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619F-75BF-A311-D424-CD129558C1B1}"/>
              </a:ext>
            </a:extLst>
          </p:cNvPr>
          <p:cNvSpPr>
            <a:spLocks noGrp="1"/>
          </p:cNvSpPr>
          <p:nvPr>
            <p:ph type="title"/>
          </p:nvPr>
        </p:nvSpPr>
        <p:spPr>
          <a:xfrm>
            <a:off x="649347" y="275880"/>
            <a:ext cx="3505495" cy="1622321"/>
          </a:xfrm>
        </p:spPr>
        <p:txBody>
          <a:bodyPr vert="horz" lIns="91440" tIns="45720" rIns="91440" bIns="45720" rtlCol="0" anchor="ctr">
            <a:normAutofit/>
          </a:bodyPr>
          <a:lstStyle/>
          <a:p>
            <a:pPr algn="ctr"/>
            <a:r>
              <a:rPr lang="en-US" sz="4400" kern="1200" dirty="0">
                <a:solidFill>
                  <a:schemeClr val="tx1"/>
                </a:solidFill>
                <a:latin typeface="+mj-lt"/>
                <a:ea typeface="+mj-ea"/>
                <a:cs typeface="+mj-cs"/>
              </a:rPr>
              <a:t>HST ACA Updates</a:t>
            </a:r>
          </a:p>
        </p:txBody>
      </p:sp>
      <p:sp>
        <p:nvSpPr>
          <p:cNvPr id="3" name="Content Placeholder 2">
            <a:extLst>
              <a:ext uri="{FF2B5EF4-FFF2-40B4-BE49-F238E27FC236}">
                <a16:creationId xmlns:a16="http://schemas.microsoft.com/office/drawing/2014/main" id="{9998440F-C32E-7115-06AE-717D63A9025F}"/>
              </a:ext>
            </a:extLst>
          </p:cNvPr>
          <p:cNvSpPr>
            <a:spLocks noGrp="1"/>
          </p:cNvSpPr>
          <p:nvPr>
            <p:ph sz="half" idx="1"/>
          </p:nvPr>
        </p:nvSpPr>
        <p:spPr>
          <a:xfrm>
            <a:off x="191784" y="2109883"/>
            <a:ext cx="4306185" cy="3785419"/>
          </a:xfrm>
        </p:spPr>
        <p:txBody>
          <a:bodyPr vert="horz" lIns="91440" tIns="45720" rIns="91440" bIns="45720" rtlCol="0">
            <a:normAutofit/>
          </a:bodyPr>
          <a:lstStyle/>
          <a:p>
            <a:pPr marL="0" indent="0">
              <a:buNone/>
            </a:pPr>
            <a:r>
              <a:rPr lang="en-US" sz="1300" b="0" i="0" dirty="0">
                <a:effectLst/>
              </a:rPr>
              <a:t>HST Friends,</a:t>
            </a:r>
          </a:p>
          <a:p>
            <a:pPr marL="0" indent="0">
              <a:buNone/>
            </a:pPr>
            <a:r>
              <a:rPr lang="en-US" sz="1300" b="0" i="0" dirty="0">
                <a:effectLst/>
              </a:rPr>
              <a:t> </a:t>
            </a:r>
          </a:p>
          <a:p>
            <a:pPr marL="0" indent="0">
              <a:buNone/>
            </a:pPr>
            <a:r>
              <a:rPr lang="en-US" sz="1300" b="0" i="0" dirty="0">
                <a:effectLst/>
                <a:highlight>
                  <a:srgbClr val="FFFF00"/>
                </a:highlight>
              </a:rPr>
              <a:t>Bright HealthCare announced yesterday that they will be exiting the Individual U65 Marketplace in all of their states for the 2023 plan year.</a:t>
            </a:r>
          </a:p>
          <a:p>
            <a:pPr marL="0" indent="0">
              <a:buNone/>
            </a:pPr>
            <a:endParaRPr lang="en-US" sz="1300" b="0" i="0" dirty="0">
              <a:effectLst/>
            </a:endParaRPr>
          </a:p>
          <a:p>
            <a:pPr marL="0" indent="0">
              <a:buNone/>
            </a:pPr>
            <a:r>
              <a:rPr lang="en-US" sz="1300" b="1" i="0" dirty="0">
                <a:effectLst/>
              </a:rPr>
              <a:t>Don't lose your Book of Business! </a:t>
            </a:r>
            <a:r>
              <a:rPr lang="en-US" sz="1300" b="0" i="0" dirty="0">
                <a:effectLst/>
              </a:rPr>
              <a:t>Now is the time to get contracted with </a:t>
            </a:r>
            <a:r>
              <a:rPr lang="en-US" sz="1300" b="1" i="0" dirty="0">
                <a:effectLst/>
              </a:rPr>
              <a:t>other top carriers</a:t>
            </a:r>
            <a:r>
              <a:rPr lang="en-US" sz="1300" b="0" i="0" dirty="0">
                <a:effectLst/>
              </a:rPr>
              <a:t> to protect your clients and Healthcare Solutions Team is here to help you! </a:t>
            </a:r>
          </a:p>
          <a:p>
            <a:pPr marL="0" indent="0">
              <a:buNone/>
            </a:pPr>
            <a:r>
              <a:rPr lang="en-US" sz="1300" b="0" i="0" dirty="0">
                <a:effectLst/>
              </a:rPr>
              <a:t>Please be sure to reach out to your leader for additional questions or follow instructions below on how you can become contracted with state specific ACA carriers.</a:t>
            </a:r>
          </a:p>
          <a:p>
            <a:endParaRPr lang="en-US" sz="1300" dirty="0"/>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9EB1466-0FAF-B62F-6152-04F655FB7E20}"/>
              </a:ext>
            </a:extLst>
          </p:cNvPr>
          <p:cNvPicPr>
            <a:picLocks noGrp="1" noChangeAspect="1"/>
          </p:cNvPicPr>
          <p:nvPr>
            <p:ph sz="half" idx="2"/>
          </p:nvPr>
        </p:nvPicPr>
        <p:blipFill>
          <a:blip r:embed="rId2"/>
          <a:stretch>
            <a:fillRect/>
          </a:stretch>
        </p:blipFill>
        <p:spPr>
          <a:xfrm>
            <a:off x="5405862" y="959451"/>
            <a:ext cx="6019331" cy="4935851"/>
          </a:xfrm>
          <a:prstGeom prst="rect">
            <a:avLst/>
          </a:prstGeom>
          <a:effectLst/>
        </p:spPr>
      </p:pic>
    </p:spTree>
    <p:extLst>
      <p:ext uri="{BB962C8B-B14F-4D97-AF65-F5344CB8AC3E}">
        <p14:creationId xmlns:p14="http://schemas.microsoft.com/office/powerpoint/2010/main" val="262152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6959</TotalTime>
  <Words>839</Words>
  <Application>Microsoft Office PowerPoint</Application>
  <PresentationFormat>Widescreen</PresentationFormat>
  <Paragraphs>194</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Abadi</vt:lpstr>
      <vt:lpstr>Amasis MT Pro Black</vt:lpstr>
      <vt:lpstr>Arial</vt:lpstr>
      <vt:lpstr>Arial</vt:lpstr>
      <vt:lpstr>Arial Nova</vt:lpstr>
      <vt:lpstr>Bernard MT Condensed</vt:lpstr>
      <vt:lpstr>Calibri</vt:lpstr>
      <vt:lpstr>Calibri Light</vt:lpstr>
      <vt:lpstr>Open Sans</vt:lpstr>
      <vt:lpstr>Times New Roman</vt:lpstr>
      <vt:lpstr>Office Theme</vt:lpstr>
      <vt:lpstr>JK Agent Sales Training Call</vt:lpstr>
      <vt:lpstr>CHC UPCOMING  TRAININGS</vt:lpstr>
      <vt:lpstr>PowerPoint Presentation</vt:lpstr>
      <vt:lpstr>PowerPoint Presentation</vt:lpstr>
      <vt:lpstr>COMPASS HEALTH CONSULTANTS Dental, Vision, Life</vt:lpstr>
      <vt:lpstr>TopBroker Leads &amp; Lead Credits</vt:lpstr>
      <vt:lpstr>CHC Business Tool – VA Virtual Assistants </vt:lpstr>
      <vt:lpstr>CHC Virtual Assistants</vt:lpstr>
      <vt:lpstr>HST ACA Updates</vt:lpstr>
      <vt:lpstr>CHC  Open Enrollment Referral Program</vt:lpstr>
      <vt:lpstr>TOP 10 AGENTS SEPTEMBER 2022</vt:lpstr>
      <vt:lpstr>CHC Contest Announcement</vt:lpstr>
      <vt:lpstr>PowerPoint Presentation</vt:lpstr>
      <vt:lpstr>Welcome Ryan Ciccelli, The Annuity Expert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Ryan Ciccelli, The Annuity Expert</dc:title>
  <dc:creator>Joseph Krivelow</dc:creator>
  <cp:lastModifiedBy>Joseph Krivelow</cp:lastModifiedBy>
  <cp:revision>29</cp:revision>
  <cp:lastPrinted>2022-10-13T16:21:40Z</cp:lastPrinted>
  <dcterms:created xsi:type="dcterms:W3CDTF">2022-10-05T19:14:03Z</dcterms:created>
  <dcterms:modified xsi:type="dcterms:W3CDTF">2022-10-13T16:46:10Z</dcterms:modified>
</cp:coreProperties>
</file>