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5" r:id="rId3"/>
    <p:sldId id="259" r:id="rId4"/>
    <p:sldId id="289" r:id="rId5"/>
    <p:sldId id="296" r:id="rId6"/>
    <p:sldId id="256" r:id="rId7"/>
    <p:sldId id="257" r:id="rId8"/>
    <p:sldId id="294" r:id="rId9"/>
    <p:sldId id="283" r:id="rId10"/>
    <p:sldId id="285" r:id="rId11"/>
    <p:sldId id="264"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6DA51-E791-4582-9787-C5CC73636E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9DD3D8-758F-444F-B606-A71D69938CCD}">
      <dgm:prSet/>
      <dgm:spPr/>
      <dgm:t>
        <a:bodyPr/>
        <a:lstStyle/>
        <a:p>
          <a:r>
            <a:rPr lang="en-US" b="1" dirty="0"/>
            <a:t>Call Leads</a:t>
          </a:r>
        </a:p>
      </dgm:t>
    </dgm:pt>
    <dgm:pt modelId="{2DF925F7-D51E-4574-B00D-1187C80F461B}" type="parTrans" cxnId="{B9C1C2CD-BA65-44AE-83B6-FD001356B482}">
      <dgm:prSet/>
      <dgm:spPr/>
      <dgm:t>
        <a:bodyPr/>
        <a:lstStyle/>
        <a:p>
          <a:endParaRPr lang="en-US"/>
        </a:p>
      </dgm:t>
    </dgm:pt>
    <dgm:pt modelId="{26665C56-FBB9-4031-B8FF-8170DF919DB4}" type="sibTrans" cxnId="{B9C1C2CD-BA65-44AE-83B6-FD001356B482}">
      <dgm:prSet/>
      <dgm:spPr/>
      <dgm:t>
        <a:bodyPr/>
        <a:lstStyle/>
        <a:p>
          <a:endParaRPr lang="en-US"/>
        </a:p>
      </dgm:t>
    </dgm:pt>
    <dgm:pt modelId="{468E8757-A215-4446-B8C0-2379578628A8}">
      <dgm:prSet/>
      <dgm:spPr/>
      <dgm:t>
        <a:bodyPr/>
        <a:lstStyle/>
        <a:p>
          <a:r>
            <a:rPr lang="en-US" b="1" dirty="0"/>
            <a:t>Screen Leads</a:t>
          </a:r>
        </a:p>
      </dgm:t>
    </dgm:pt>
    <dgm:pt modelId="{7ED549BB-BBB1-4188-BE6A-904264160ABC}" type="parTrans" cxnId="{0BD8528D-0BD5-49DF-A8B3-6796BB62318A}">
      <dgm:prSet/>
      <dgm:spPr/>
      <dgm:t>
        <a:bodyPr/>
        <a:lstStyle/>
        <a:p>
          <a:endParaRPr lang="en-US"/>
        </a:p>
      </dgm:t>
    </dgm:pt>
    <dgm:pt modelId="{30A4B3A4-0A17-40C9-9ADD-4AD2325885C1}" type="sibTrans" cxnId="{0BD8528D-0BD5-49DF-A8B3-6796BB62318A}">
      <dgm:prSet/>
      <dgm:spPr/>
      <dgm:t>
        <a:bodyPr/>
        <a:lstStyle/>
        <a:p>
          <a:endParaRPr lang="en-US"/>
        </a:p>
      </dgm:t>
    </dgm:pt>
    <dgm:pt modelId="{CF1E8CCF-E0AB-466D-A2BA-C621AD8AFDCD}">
      <dgm:prSet/>
      <dgm:spPr/>
      <dgm:t>
        <a:bodyPr/>
        <a:lstStyle/>
        <a:p>
          <a:r>
            <a:rPr lang="en-US" b="1" dirty="0"/>
            <a:t>Live Transfers</a:t>
          </a:r>
        </a:p>
      </dgm:t>
    </dgm:pt>
    <dgm:pt modelId="{91698B70-1026-4E77-8D75-9EB70A13AFD3}" type="parTrans" cxnId="{B30D6AAB-395A-45A2-A02E-46D7161A15A0}">
      <dgm:prSet/>
      <dgm:spPr/>
      <dgm:t>
        <a:bodyPr/>
        <a:lstStyle/>
        <a:p>
          <a:endParaRPr lang="en-US"/>
        </a:p>
      </dgm:t>
    </dgm:pt>
    <dgm:pt modelId="{8F9AF36C-25CE-4DA9-B71C-59889755F2CC}" type="sibTrans" cxnId="{B30D6AAB-395A-45A2-A02E-46D7161A15A0}">
      <dgm:prSet/>
      <dgm:spPr/>
      <dgm:t>
        <a:bodyPr/>
        <a:lstStyle/>
        <a:p>
          <a:endParaRPr lang="en-US"/>
        </a:p>
      </dgm:t>
    </dgm:pt>
    <dgm:pt modelId="{45CD4833-85EC-4781-99DE-FFFB5E655143}">
      <dgm:prSet/>
      <dgm:spPr/>
      <dgm:t>
        <a:bodyPr/>
        <a:lstStyle/>
        <a:p>
          <a:r>
            <a:rPr lang="en-US" b="1" dirty="0"/>
            <a:t>Schedule Appointments</a:t>
          </a:r>
        </a:p>
      </dgm:t>
    </dgm:pt>
    <dgm:pt modelId="{04BF1B70-BD29-4F78-8A0C-B9CE0A6490AA}" type="parTrans" cxnId="{6AC35ADA-C691-4B05-9F09-A55E95125631}">
      <dgm:prSet/>
      <dgm:spPr/>
      <dgm:t>
        <a:bodyPr/>
        <a:lstStyle/>
        <a:p>
          <a:endParaRPr lang="en-US"/>
        </a:p>
      </dgm:t>
    </dgm:pt>
    <dgm:pt modelId="{06474369-90DF-4029-847C-E8F39DFC19C3}" type="sibTrans" cxnId="{6AC35ADA-C691-4B05-9F09-A55E95125631}">
      <dgm:prSet/>
      <dgm:spPr/>
      <dgm:t>
        <a:bodyPr/>
        <a:lstStyle/>
        <a:p>
          <a:endParaRPr lang="en-US"/>
        </a:p>
      </dgm:t>
    </dgm:pt>
    <dgm:pt modelId="{451DAA64-F95B-4868-AE92-56333DB03C8C}">
      <dgm:prSet/>
      <dgm:spPr/>
      <dgm:t>
        <a:bodyPr/>
        <a:lstStyle/>
        <a:p>
          <a:r>
            <a:rPr lang="en-US" b="1" dirty="0"/>
            <a:t>Confirm Appointments</a:t>
          </a:r>
        </a:p>
      </dgm:t>
    </dgm:pt>
    <dgm:pt modelId="{0016D6A1-3A8A-4A8C-8404-E98C9D99A760}" type="parTrans" cxnId="{72B58CFB-C356-44A6-BA93-46B79A9A3D96}">
      <dgm:prSet/>
      <dgm:spPr/>
      <dgm:t>
        <a:bodyPr/>
        <a:lstStyle/>
        <a:p>
          <a:endParaRPr lang="en-US"/>
        </a:p>
      </dgm:t>
    </dgm:pt>
    <dgm:pt modelId="{3336434B-36FB-47C9-B3D5-77E274C4B550}" type="sibTrans" cxnId="{72B58CFB-C356-44A6-BA93-46B79A9A3D96}">
      <dgm:prSet/>
      <dgm:spPr/>
      <dgm:t>
        <a:bodyPr/>
        <a:lstStyle/>
        <a:p>
          <a:endParaRPr lang="en-US"/>
        </a:p>
      </dgm:t>
    </dgm:pt>
    <dgm:pt modelId="{F6885A39-9482-409A-942F-10E9E7AA4E3B}">
      <dgm:prSet/>
      <dgm:spPr/>
      <dgm:t>
        <a:bodyPr/>
        <a:lstStyle/>
        <a:p>
          <a:r>
            <a:rPr lang="en-US" b="1" dirty="0"/>
            <a:t>Marketing</a:t>
          </a:r>
        </a:p>
      </dgm:t>
    </dgm:pt>
    <dgm:pt modelId="{6B26C86D-3C22-4A3B-85DD-E65D6D013A2B}" type="parTrans" cxnId="{2F9A0B96-BFC2-4643-AEF9-49AA2249FF55}">
      <dgm:prSet/>
      <dgm:spPr/>
      <dgm:t>
        <a:bodyPr/>
        <a:lstStyle/>
        <a:p>
          <a:endParaRPr lang="en-US"/>
        </a:p>
      </dgm:t>
    </dgm:pt>
    <dgm:pt modelId="{571B7E54-3B1F-44AF-9C3D-5B3AB0F37D5D}" type="sibTrans" cxnId="{2F9A0B96-BFC2-4643-AEF9-49AA2249FF55}">
      <dgm:prSet/>
      <dgm:spPr/>
      <dgm:t>
        <a:bodyPr/>
        <a:lstStyle/>
        <a:p>
          <a:endParaRPr lang="en-US"/>
        </a:p>
      </dgm:t>
    </dgm:pt>
    <dgm:pt modelId="{8652822F-ED88-41C0-BDD0-AC4F5CACEE97}" type="pres">
      <dgm:prSet presAssocID="{48D6DA51-E791-4582-9787-C5CC73636E31}" presName="Name0" presStyleCnt="0">
        <dgm:presLayoutVars>
          <dgm:dir/>
          <dgm:animLvl val="lvl"/>
          <dgm:resizeHandles val="exact"/>
        </dgm:presLayoutVars>
      </dgm:prSet>
      <dgm:spPr/>
    </dgm:pt>
    <dgm:pt modelId="{B26075BF-145D-4993-B0D4-E18D98B85CA2}" type="pres">
      <dgm:prSet presAssocID="{259DD3D8-758F-444F-B606-A71D69938CCD}" presName="linNode" presStyleCnt="0"/>
      <dgm:spPr/>
    </dgm:pt>
    <dgm:pt modelId="{24EC959E-63F4-4B8F-83BC-AE48C2EB42C1}" type="pres">
      <dgm:prSet presAssocID="{259DD3D8-758F-444F-B606-A71D69938CCD}" presName="parentText" presStyleLbl="node1" presStyleIdx="0" presStyleCnt="6">
        <dgm:presLayoutVars>
          <dgm:chMax val="1"/>
          <dgm:bulletEnabled val="1"/>
        </dgm:presLayoutVars>
      </dgm:prSet>
      <dgm:spPr/>
    </dgm:pt>
    <dgm:pt modelId="{1ACFBA0C-A0BC-4290-B41F-B74A17F75A73}" type="pres">
      <dgm:prSet presAssocID="{26665C56-FBB9-4031-B8FF-8170DF919DB4}" presName="sp" presStyleCnt="0"/>
      <dgm:spPr/>
    </dgm:pt>
    <dgm:pt modelId="{78D96626-65DC-4FAF-A8F9-DF4F4B5852E1}" type="pres">
      <dgm:prSet presAssocID="{468E8757-A215-4446-B8C0-2379578628A8}" presName="linNode" presStyleCnt="0"/>
      <dgm:spPr/>
    </dgm:pt>
    <dgm:pt modelId="{4FA13ECF-81D3-47DE-8F14-330EF059BB4E}" type="pres">
      <dgm:prSet presAssocID="{468E8757-A215-4446-B8C0-2379578628A8}" presName="parentText" presStyleLbl="node1" presStyleIdx="1" presStyleCnt="6">
        <dgm:presLayoutVars>
          <dgm:chMax val="1"/>
          <dgm:bulletEnabled val="1"/>
        </dgm:presLayoutVars>
      </dgm:prSet>
      <dgm:spPr/>
    </dgm:pt>
    <dgm:pt modelId="{6F4C41B0-CED3-494A-B6A8-25636FAE1508}" type="pres">
      <dgm:prSet presAssocID="{30A4B3A4-0A17-40C9-9ADD-4AD2325885C1}" presName="sp" presStyleCnt="0"/>
      <dgm:spPr/>
    </dgm:pt>
    <dgm:pt modelId="{83204279-43B3-4BBB-96FF-AAB1F792BC80}" type="pres">
      <dgm:prSet presAssocID="{CF1E8CCF-E0AB-466D-A2BA-C621AD8AFDCD}" presName="linNode" presStyleCnt="0"/>
      <dgm:spPr/>
    </dgm:pt>
    <dgm:pt modelId="{49DA553A-56DF-4B69-8FB4-A0C4ED64C273}" type="pres">
      <dgm:prSet presAssocID="{CF1E8CCF-E0AB-466D-A2BA-C621AD8AFDCD}" presName="parentText" presStyleLbl="node1" presStyleIdx="2" presStyleCnt="6">
        <dgm:presLayoutVars>
          <dgm:chMax val="1"/>
          <dgm:bulletEnabled val="1"/>
        </dgm:presLayoutVars>
      </dgm:prSet>
      <dgm:spPr/>
    </dgm:pt>
    <dgm:pt modelId="{5F71F6AC-DD3F-4FCC-B8DE-F82CEBEE5523}" type="pres">
      <dgm:prSet presAssocID="{8F9AF36C-25CE-4DA9-B71C-59889755F2CC}" presName="sp" presStyleCnt="0"/>
      <dgm:spPr/>
    </dgm:pt>
    <dgm:pt modelId="{3257F43E-586D-425C-81E9-B28B6C71D074}" type="pres">
      <dgm:prSet presAssocID="{45CD4833-85EC-4781-99DE-FFFB5E655143}" presName="linNode" presStyleCnt="0"/>
      <dgm:spPr/>
    </dgm:pt>
    <dgm:pt modelId="{69A505B0-E83E-4715-AE03-700263D7EAD7}" type="pres">
      <dgm:prSet presAssocID="{45CD4833-85EC-4781-99DE-FFFB5E655143}" presName="parentText" presStyleLbl="node1" presStyleIdx="3" presStyleCnt="6">
        <dgm:presLayoutVars>
          <dgm:chMax val="1"/>
          <dgm:bulletEnabled val="1"/>
        </dgm:presLayoutVars>
      </dgm:prSet>
      <dgm:spPr/>
    </dgm:pt>
    <dgm:pt modelId="{F73D192C-81B4-4F07-AB14-BB4F3D755521}" type="pres">
      <dgm:prSet presAssocID="{06474369-90DF-4029-847C-E8F39DFC19C3}" presName="sp" presStyleCnt="0"/>
      <dgm:spPr/>
    </dgm:pt>
    <dgm:pt modelId="{73D8E436-9EC3-489E-B755-610D353FF845}" type="pres">
      <dgm:prSet presAssocID="{451DAA64-F95B-4868-AE92-56333DB03C8C}" presName="linNode" presStyleCnt="0"/>
      <dgm:spPr/>
    </dgm:pt>
    <dgm:pt modelId="{2AA88282-7724-4027-A4B2-14F045D5ACA1}" type="pres">
      <dgm:prSet presAssocID="{451DAA64-F95B-4868-AE92-56333DB03C8C}" presName="parentText" presStyleLbl="node1" presStyleIdx="4" presStyleCnt="6">
        <dgm:presLayoutVars>
          <dgm:chMax val="1"/>
          <dgm:bulletEnabled val="1"/>
        </dgm:presLayoutVars>
      </dgm:prSet>
      <dgm:spPr/>
    </dgm:pt>
    <dgm:pt modelId="{69D6837B-2181-44AE-B4EC-C7D4769FFABE}" type="pres">
      <dgm:prSet presAssocID="{3336434B-36FB-47C9-B3D5-77E274C4B550}" presName="sp" presStyleCnt="0"/>
      <dgm:spPr/>
    </dgm:pt>
    <dgm:pt modelId="{4EA28A8B-A4F4-43A4-B6AE-AD577C37ABE2}" type="pres">
      <dgm:prSet presAssocID="{F6885A39-9482-409A-942F-10E9E7AA4E3B}" presName="linNode" presStyleCnt="0"/>
      <dgm:spPr/>
    </dgm:pt>
    <dgm:pt modelId="{66AC787B-E049-4489-8325-F82657FAC7A4}" type="pres">
      <dgm:prSet presAssocID="{F6885A39-9482-409A-942F-10E9E7AA4E3B}" presName="parentText" presStyleLbl="node1" presStyleIdx="5" presStyleCnt="6">
        <dgm:presLayoutVars>
          <dgm:chMax val="1"/>
          <dgm:bulletEnabled val="1"/>
        </dgm:presLayoutVars>
      </dgm:prSet>
      <dgm:spPr/>
    </dgm:pt>
  </dgm:ptLst>
  <dgm:cxnLst>
    <dgm:cxn modelId="{ACDF9139-D8C9-4518-BF59-27A9082A3253}" type="presOf" srcId="{468E8757-A215-4446-B8C0-2379578628A8}" destId="{4FA13ECF-81D3-47DE-8F14-330EF059BB4E}" srcOrd="0" destOrd="0" presId="urn:microsoft.com/office/officeart/2005/8/layout/vList5"/>
    <dgm:cxn modelId="{DB745C3D-06CD-4C44-8430-E2EE7DD37530}" type="presOf" srcId="{259DD3D8-758F-444F-B606-A71D69938CCD}" destId="{24EC959E-63F4-4B8F-83BC-AE48C2EB42C1}" srcOrd="0" destOrd="0" presId="urn:microsoft.com/office/officeart/2005/8/layout/vList5"/>
    <dgm:cxn modelId="{9B573068-353A-4B58-8F8C-764A0CB4F48D}" type="presOf" srcId="{451DAA64-F95B-4868-AE92-56333DB03C8C}" destId="{2AA88282-7724-4027-A4B2-14F045D5ACA1}" srcOrd="0" destOrd="0" presId="urn:microsoft.com/office/officeart/2005/8/layout/vList5"/>
    <dgm:cxn modelId="{45844252-14B8-4EEC-8917-EE19D70D88AC}" type="presOf" srcId="{CF1E8CCF-E0AB-466D-A2BA-C621AD8AFDCD}" destId="{49DA553A-56DF-4B69-8FB4-A0C4ED64C273}" srcOrd="0" destOrd="0" presId="urn:microsoft.com/office/officeart/2005/8/layout/vList5"/>
    <dgm:cxn modelId="{E701EE76-E965-464B-A459-719CF5F2D9BA}" type="presOf" srcId="{48D6DA51-E791-4582-9787-C5CC73636E31}" destId="{8652822F-ED88-41C0-BDD0-AC4F5CACEE97}" srcOrd="0" destOrd="0" presId="urn:microsoft.com/office/officeart/2005/8/layout/vList5"/>
    <dgm:cxn modelId="{9014B279-8809-45C0-A80A-D4E4F975D6A1}" type="presOf" srcId="{F6885A39-9482-409A-942F-10E9E7AA4E3B}" destId="{66AC787B-E049-4489-8325-F82657FAC7A4}" srcOrd="0" destOrd="0" presId="urn:microsoft.com/office/officeart/2005/8/layout/vList5"/>
    <dgm:cxn modelId="{0BD8528D-0BD5-49DF-A8B3-6796BB62318A}" srcId="{48D6DA51-E791-4582-9787-C5CC73636E31}" destId="{468E8757-A215-4446-B8C0-2379578628A8}" srcOrd="1" destOrd="0" parTransId="{7ED549BB-BBB1-4188-BE6A-904264160ABC}" sibTransId="{30A4B3A4-0A17-40C9-9ADD-4AD2325885C1}"/>
    <dgm:cxn modelId="{2F9A0B96-BFC2-4643-AEF9-49AA2249FF55}" srcId="{48D6DA51-E791-4582-9787-C5CC73636E31}" destId="{F6885A39-9482-409A-942F-10E9E7AA4E3B}" srcOrd="5" destOrd="0" parTransId="{6B26C86D-3C22-4A3B-85DD-E65D6D013A2B}" sibTransId="{571B7E54-3B1F-44AF-9C3D-5B3AB0F37D5D}"/>
    <dgm:cxn modelId="{B30D6AAB-395A-45A2-A02E-46D7161A15A0}" srcId="{48D6DA51-E791-4582-9787-C5CC73636E31}" destId="{CF1E8CCF-E0AB-466D-A2BA-C621AD8AFDCD}" srcOrd="2" destOrd="0" parTransId="{91698B70-1026-4E77-8D75-9EB70A13AFD3}" sibTransId="{8F9AF36C-25CE-4DA9-B71C-59889755F2CC}"/>
    <dgm:cxn modelId="{B9C1C2CD-BA65-44AE-83B6-FD001356B482}" srcId="{48D6DA51-E791-4582-9787-C5CC73636E31}" destId="{259DD3D8-758F-444F-B606-A71D69938CCD}" srcOrd="0" destOrd="0" parTransId="{2DF925F7-D51E-4574-B00D-1187C80F461B}" sibTransId="{26665C56-FBB9-4031-B8FF-8170DF919DB4}"/>
    <dgm:cxn modelId="{6AC35ADA-C691-4B05-9F09-A55E95125631}" srcId="{48D6DA51-E791-4582-9787-C5CC73636E31}" destId="{45CD4833-85EC-4781-99DE-FFFB5E655143}" srcOrd="3" destOrd="0" parTransId="{04BF1B70-BD29-4F78-8A0C-B9CE0A6490AA}" sibTransId="{06474369-90DF-4029-847C-E8F39DFC19C3}"/>
    <dgm:cxn modelId="{B6A5B6DA-BE1F-4659-AA31-7EF3991FF756}" type="presOf" srcId="{45CD4833-85EC-4781-99DE-FFFB5E655143}" destId="{69A505B0-E83E-4715-AE03-700263D7EAD7}" srcOrd="0" destOrd="0" presId="urn:microsoft.com/office/officeart/2005/8/layout/vList5"/>
    <dgm:cxn modelId="{72B58CFB-C356-44A6-BA93-46B79A9A3D96}" srcId="{48D6DA51-E791-4582-9787-C5CC73636E31}" destId="{451DAA64-F95B-4868-AE92-56333DB03C8C}" srcOrd="4" destOrd="0" parTransId="{0016D6A1-3A8A-4A8C-8404-E98C9D99A760}" sibTransId="{3336434B-36FB-47C9-B3D5-77E274C4B550}"/>
    <dgm:cxn modelId="{8436D36F-AA8F-4DC4-96E7-54BEBCCF10D3}" type="presParOf" srcId="{8652822F-ED88-41C0-BDD0-AC4F5CACEE97}" destId="{B26075BF-145D-4993-B0D4-E18D98B85CA2}" srcOrd="0" destOrd="0" presId="urn:microsoft.com/office/officeart/2005/8/layout/vList5"/>
    <dgm:cxn modelId="{DAC8C481-E40F-47E2-9AB9-2B778AA148B0}" type="presParOf" srcId="{B26075BF-145D-4993-B0D4-E18D98B85CA2}" destId="{24EC959E-63F4-4B8F-83BC-AE48C2EB42C1}" srcOrd="0" destOrd="0" presId="urn:microsoft.com/office/officeart/2005/8/layout/vList5"/>
    <dgm:cxn modelId="{FAA0F642-2F37-4E84-B119-184018424537}" type="presParOf" srcId="{8652822F-ED88-41C0-BDD0-AC4F5CACEE97}" destId="{1ACFBA0C-A0BC-4290-B41F-B74A17F75A73}" srcOrd="1" destOrd="0" presId="urn:microsoft.com/office/officeart/2005/8/layout/vList5"/>
    <dgm:cxn modelId="{D148F355-816A-4BB1-BCEC-46E86D1BB79B}" type="presParOf" srcId="{8652822F-ED88-41C0-BDD0-AC4F5CACEE97}" destId="{78D96626-65DC-4FAF-A8F9-DF4F4B5852E1}" srcOrd="2" destOrd="0" presId="urn:microsoft.com/office/officeart/2005/8/layout/vList5"/>
    <dgm:cxn modelId="{EC91CBB1-372F-427C-962B-65C3C2F9F36A}" type="presParOf" srcId="{78D96626-65DC-4FAF-A8F9-DF4F4B5852E1}" destId="{4FA13ECF-81D3-47DE-8F14-330EF059BB4E}" srcOrd="0" destOrd="0" presId="urn:microsoft.com/office/officeart/2005/8/layout/vList5"/>
    <dgm:cxn modelId="{3ACA0739-3DD0-4872-8E28-9C4F57800DA0}" type="presParOf" srcId="{8652822F-ED88-41C0-BDD0-AC4F5CACEE97}" destId="{6F4C41B0-CED3-494A-B6A8-25636FAE1508}" srcOrd="3" destOrd="0" presId="urn:microsoft.com/office/officeart/2005/8/layout/vList5"/>
    <dgm:cxn modelId="{5B9962B8-A0EC-4111-A5E1-304DBD1C4DD6}" type="presParOf" srcId="{8652822F-ED88-41C0-BDD0-AC4F5CACEE97}" destId="{83204279-43B3-4BBB-96FF-AAB1F792BC80}" srcOrd="4" destOrd="0" presId="urn:microsoft.com/office/officeart/2005/8/layout/vList5"/>
    <dgm:cxn modelId="{95A3045A-97F9-4CC8-BC56-88232203E24C}" type="presParOf" srcId="{83204279-43B3-4BBB-96FF-AAB1F792BC80}" destId="{49DA553A-56DF-4B69-8FB4-A0C4ED64C273}" srcOrd="0" destOrd="0" presId="urn:microsoft.com/office/officeart/2005/8/layout/vList5"/>
    <dgm:cxn modelId="{8A712D69-B870-4E76-8CE6-3DA6556267FE}" type="presParOf" srcId="{8652822F-ED88-41C0-BDD0-AC4F5CACEE97}" destId="{5F71F6AC-DD3F-4FCC-B8DE-F82CEBEE5523}" srcOrd="5" destOrd="0" presId="urn:microsoft.com/office/officeart/2005/8/layout/vList5"/>
    <dgm:cxn modelId="{CD34CC80-18F0-43CF-86AD-48D62154CEEF}" type="presParOf" srcId="{8652822F-ED88-41C0-BDD0-AC4F5CACEE97}" destId="{3257F43E-586D-425C-81E9-B28B6C71D074}" srcOrd="6" destOrd="0" presId="urn:microsoft.com/office/officeart/2005/8/layout/vList5"/>
    <dgm:cxn modelId="{44FEBD4C-2019-4303-B1E4-0F3460D64E0B}" type="presParOf" srcId="{3257F43E-586D-425C-81E9-B28B6C71D074}" destId="{69A505B0-E83E-4715-AE03-700263D7EAD7}" srcOrd="0" destOrd="0" presId="urn:microsoft.com/office/officeart/2005/8/layout/vList5"/>
    <dgm:cxn modelId="{1C290C33-348B-481B-965A-874EA43ACAD7}" type="presParOf" srcId="{8652822F-ED88-41C0-BDD0-AC4F5CACEE97}" destId="{F73D192C-81B4-4F07-AB14-BB4F3D755521}" srcOrd="7" destOrd="0" presId="urn:microsoft.com/office/officeart/2005/8/layout/vList5"/>
    <dgm:cxn modelId="{46B768E4-865A-43E8-A635-4CEF34FCAB86}" type="presParOf" srcId="{8652822F-ED88-41C0-BDD0-AC4F5CACEE97}" destId="{73D8E436-9EC3-489E-B755-610D353FF845}" srcOrd="8" destOrd="0" presId="urn:microsoft.com/office/officeart/2005/8/layout/vList5"/>
    <dgm:cxn modelId="{33D4783C-861E-4CEB-BD28-BF4DA7A15EDA}" type="presParOf" srcId="{73D8E436-9EC3-489E-B755-610D353FF845}" destId="{2AA88282-7724-4027-A4B2-14F045D5ACA1}" srcOrd="0" destOrd="0" presId="urn:microsoft.com/office/officeart/2005/8/layout/vList5"/>
    <dgm:cxn modelId="{566CEAAC-6FB3-40D8-AE8F-EA19BB70FA58}" type="presParOf" srcId="{8652822F-ED88-41C0-BDD0-AC4F5CACEE97}" destId="{69D6837B-2181-44AE-B4EC-C7D4769FFABE}" srcOrd="9" destOrd="0" presId="urn:microsoft.com/office/officeart/2005/8/layout/vList5"/>
    <dgm:cxn modelId="{D83D7433-242A-47D8-A1AC-7A210C497BB4}" type="presParOf" srcId="{8652822F-ED88-41C0-BDD0-AC4F5CACEE97}" destId="{4EA28A8B-A4F4-43A4-B6AE-AD577C37ABE2}" srcOrd="10" destOrd="0" presId="urn:microsoft.com/office/officeart/2005/8/layout/vList5"/>
    <dgm:cxn modelId="{199E56C7-2CE2-4FC3-BCFA-FD4449EB09EF}" type="presParOf" srcId="{4EA28A8B-A4F4-43A4-B6AE-AD577C37ABE2}" destId="{66AC787B-E049-4489-8325-F82657FAC7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011D9-0EF8-4ECB-B11C-15C1FF904D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17692-D79F-4F5C-AB2D-DCD7D77AE2E8}">
      <dgm:prSet/>
      <dgm:spPr/>
      <dgm:t>
        <a:bodyPr/>
        <a:lstStyle/>
        <a:p>
          <a:pPr algn="ctr"/>
          <a:r>
            <a:rPr lang="en-US" dirty="0"/>
            <a:t>7 – 10 Applications         $50 per app</a:t>
          </a:r>
        </a:p>
      </dgm:t>
    </dgm:pt>
    <dgm:pt modelId="{CDABBD76-0FD8-4E98-867E-8C485E96FAE6}" type="parTrans" cxnId="{73C91DB2-1309-430B-A707-79D25872C400}">
      <dgm:prSet/>
      <dgm:spPr/>
      <dgm:t>
        <a:bodyPr/>
        <a:lstStyle/>
        <a:p>
          <a:endParaRPr lang="en-US"/>
        </a:p>
      </dgm:t>
    </dgm:pt>
    <dgm:pt modelId="{F434C411-BDD2-4407-AF43-FF177523EBB4}" type="sibTrans" cxnId="{73C91DB2-1309-430B-A707-79D25872C400}">
      <dgm:prSet/>
      <dgm:spPr/>
      <dgm:t>
        <a:bodyPr/>
        <a:lstStyle/>
        <a:p>
          <a:endParaRPr lang="en-US"/>
        </a:p>
      </dgm:t>
    </dgm:pt>
    <dgm:pt modelId="{2F2B8139-DEF8-444C-B851-96A7A8801AD2}">
      <dgm:prSet/>
      <dgm:spPr/>
      <dgm:t>
        <a:bodyPr/>
        <a:lstStyle/>
        <a:p>
          <a:pPr algn="ctr"/>
          <a:r>
            <a:rPr lang="en-US" dirty="0"/>
            <a:t>20 - 25 Applications           $100 per app</a:t>
          </a:r>
        </a:p>
      </dgm:t>
    </dgm:pt>
    <dgm:pt modelId="{72C7DDAD-068F-4C86-BCAE-F889208767BA}" type="parTrans" cxnId="{C0BCA2BA-F6E5-4699-97FC-A37EE461D5C6}">
      <dgm:prSet/>
      <dgm:spPr/>
      <dgm:t>
        <a:bodyPr/>
        <a:lstStyle/>
        <a:p>
          <a:endParaRPr lang="en-US"/>
        </a:p>
      </dgm:t>
    </dgm:pt>
    <dgm:pt modelId="{F95723FF-E05B-4FCD-943B-369FE08C7F84}" type="sibTrans" cxnId="{C0BCA2BA-F6E5-4699-97FC-A37EE461D5C6}">
      <dgm:prSet/>
      <dgm:spPr/>
      <dgm:t>
        <a:bodyPr/>
        <a:lstStyle/>
        <a:p>
          <a:endParaRPr lang="en-US"/>
        </a:p>
      </dgm:t>
    </dgm:pt>
    <dgm:pt modelId="{657500F4-6BB3-4D65-9114-05AEFB293C1B}">
      <dgm:prSet/>
      <dgm:spPr/>
      <dgm:t>
        <a:bodyPr/>
        <a:lstStyle/>
        <a:p>
          <a:pPr algn="ctr"/>
          <a:r>
            <a:rPr lang="en-US" dirty="0"/>
            <a:t>25+ Applications               $150 per app</a:t>
          </a:r>
        </a:p>
      </dgm:t>
    </dgm:pt>
    <dgm:pt modelId="{81A22164-5005-4156-A3E9-3B33AB4C542A}" type="parTrans" cxnId="{339355B8-1BA2-4C6A-B785-E6312EE6000A}">
      <dgm:prSet/>
      <dgm:spPr/>
      <dgm:t>
        <a:bodyPr/>
        <a:lstStyle/>
        <a:p>
          <a:endParaRPr lang="en-US"/>
        </a:p>
      </dgm:t>
    </dgm:pt>
    <dgm:pt modelId="{59B8B577-5C25-4991-A76F-5B26E51AE107}" type="sibTrans" cxnId="{339355B8-1BA2-4C6A-B785-E6312EE6000A}">
      <dgm:prSet/>
      <dgm:spPr/>
      <dgm:t>
        <a:bodyPr/>
        <a:lstStyle/>
        <a:p>
          <a:endParaRPr lang="en-US"/>
        </a:p>
      </dgm:t>
    </dgm:pt>
    <dgm:pt modelId="{15BFBFCD-EB83-461D-9C98-2718617DDF5D}">
      <dgm:prSet/>
      <dgm:spPr/>
      <dgm:t>
        <a:bodyPr/>
        <a:lstStyle/>
        <a:p>
          <a:pPr algn="ctr"/>
          <a:r>
            <a:rPr lang="en-US" dirty="0"/>
            <a:t>11 – 19 Applications       $75 per app</a:t>
          </a:r>
        </a:p>
      </dgm:t>
    </dgm:pt>
    <dgm:pt modelId="{244F0A07-DB6A-4A97-B352-B0D39E25030D}" type="parTrans" cxnId="{08F7DE27-7144-47D9-B1F7-62EF868D645C}">
      <dgm:prSet/>
      <dgm:spPr/>
      <dgm:t>
        <a:bodyPr/>
        <a:lstStyle/>
        <a:p>
          <a:endParaRPr lang="en-US"/>
        </a:p>
      </dgm:t>
    </dgm:pt>
    <dgm:pt modelId="{9534F173-750F-4F7B-ADD2-B493A076821B}" type="sibTrans" cxnId="{08F7DE27-7144-47D9-B1F7-62EF868D645C}">
      <dgm:prSet/>
      <dgm:spPr/>
      <dgm:t>
        <a:bodyPr/>
        <a:lstStyle/>
        <a:p>
          <a:endParaRPr lang="en-US"/>
        </a:p>
      </dgm:t>
    </dgm:pt>
    <dgm:pt modelId="{97D6D9A2-275D-4584-8D97-9C2D77974154}" type="pres">
      <dgm:prSet presAssocID="{DB2011D9-0EF8-4ECB-B11C-15C1FF904D1E}" presName="linear" presStyleCnt="0">
        <dgm:presLayoutVars>
          <dgm:animLvl val="lvl"/>
          <dgm:resizeHandles val="exact"/>
        </dgm:presLayoutVars>
      </dgm:prSet>
      <dgm:spPr/>
    </dgm:pt>
    <dgm:pt modelId="{733459D2-9374-48B9-93FE-036F6C737088}" type="pres">
      <dgm:prSet presAssocID="{4CF17692-D79F-4F5C-AB2D-DCD7D77AE2E8}" presName="parentText" presStyleLbl="node1" presStyleIdx="0" presStyleCnt="4">
        <dgm:presLayoutVars>
          <dgm:chMax val="0"/>
          <dgm:bulletEnabled val="1"/>
        </dgm:presLayoutVars>
      </dgm:prSet>
      <dgm:spPr/>
    </dgm:pt>
    <dgm:pt modelId="{19E5EA1C-4413-4538-9348-3EF486151572}" type="pres">
      <dgm:prSet presAssocID="{F434C411-BDD2-4407-AF43-FF177523EBB4}" presName="spacer" presStyleCnt="0"/>
      <dgm:spPr/>
    </dgm:pt>
    <dgm:pt modelId="{37E1DD90-D37C-4723-A4CA-FC7243871FB0}" type="pres">
      <dgm:prSet presAssocID="{15BFBFCD-EB83-461D-9C98-2718617DDF5D}" presName="parentText" presStyleLbl="node1" presStyleIdx="1" presStyleCnt="4">
        <dgm:presLayoutVars>
          <dgm:chMax val="0"/>
          <dgm:bulletEnabled val="1"/>
        </dgm:presLayoutVars>
      </dgm:prSet>
      <dgm:spPr/>
    </dgm:pt>
    <dgm:pt modelId="{EC493BB1-3981-4BB3-932A-1691F9E94369}" type="pres">
      <dgm:prSet presAssocID="{9534F173-750F-4F7B-ADD2-B493A076821B}" presName="spacer" presStyleCnt="0"/>
      <dgm:spPr/>
    </dgm:pt>
    <dgm:pt modelId="{DBF7F504-C4A3-473D-AC02-3F4FB1DAB0F4}" type="pres">
      <dgm:prSet presAssocID="{2F2B8139-DEF8-444C-B851-96A7A8801AD2}" presName="parentText" presStyleLbl="node1" presStyleIdx="2" presStyleCnt="4">
        <dgm:presLayoutVars>
          <dgm:chMax val="0"/>
          <dgm:bulletEnabled val="1"/>
        </dgm:presLayoutVars>
      </dgm:prSet>
      <dgm:spPr/>
    </dgm:pt>
    <dgm:pt modelId="{BCA51C22-3775-40A0-AE4D-5F76582CCA80}" type="pres">
      <dgm:prSet presAssocID="{F95723FF-E05B-4FCD-943B-369FE08C7F84}" presName="spacer" presStyleCnt="0"/>
      <dgm:spPr/>
    </dgm:pt>
    <dgm:pt modelId="{D1D1BE85-F59E-492E-9DC3-F5893830CCF0}" type="pres">
      <dgm:prSet presAssocID="{657500F4-6BB3-4D65-9114-05AEFB293C1B}" presName="parentText" presStyleLbl="node1" presStyleIdx="3" presStyleCnt="4">
        <dgm:presLayoutVars>
          <dgm:chMax val="0"/>
          <dgm:bulletEnabled val="1"/>
        </dgm:presLayoutVars>
      </dgm:prSet>
      <dgm:spPr/>
    </dgm:pt>
  </dgm:ptLst>
  <dgm:cxnLst>
    <dgm:cxn modelId="{21D5CC10-830E-42A9-BBC3-ED2621D4A3E6}" type="presOf" srcId="{2F2B8139-DEF8-444C-B851-96A7A8801AD2}" destId="{DBF7F504-C4A3-473D-AC02-3F4FB1DAB0F4}" srcOrd="0" destOrd="0" presId="urn:microsoft.com/office/officeart/2005/8/layout/vList2"/>
    <dgm:cxn modelId="{6C87D826-8B15-444D-A939-C9B596512CFB}" type="presOf" srcId="{DB2011D9-0EF8-4ECB-B11C-15C1FF904D1E}" destId="{97D6D9A2-275D-4584-8D97-9C2D77974154}" srcOrd="0" destOrd="0" presId="urn:microsoft.com/office/officeart/2005/8/layout/vList2"/>
    <dgm:cxn modelId="{08F7DE27-7144-47D9-B1F7-62EF868D645C}" srcId="{DB2011D9-0EF8-4ECB-B11C-15C1FF904D1E}" destId="{15BFBFCD-EB83-461D-9C98-2718617DDF5D}" srcOrd="1" destOrd="0" parTransId="{244F0A07-DB6A-4A97-B352-B0D39E25030D}" sibTransId="{9534F173-750F-4F7B-ADD2-B493A076821B}"/>
    <dgm:cxn modelId="{87F33D6F-F7C9-4226-9D36-C555696B5B88}" type="presOf" srcId="{15BFBFCD-EB83-461D-9C98-2718617DDF5D}" destId="{37E1DD90-D37C-4723-A4CA-FC7243871FB0}" srcOrd="0" destOrd="0" presId="urn:microsoft.com/office/officeart/2005/8/layout/vList2"/>
    <dgm:cxn modelId="{65D02B7D-27F2-4F84-956F-8C074372D217}" type="presOf" srcId="{657500F4-6BB3-4D65-9114-05AEFB293C1B}" destId="{D1D1BE85-F59E-492E-9DC3-F5893830CCF0}" srcOrd="0" destOrd="0" presId="urn:microsoft.com/office/officeart/2005/8/layout/vList2"/>
    <dgm:cxn modelId="{73C91DB2-1309-430B-A707-79D25872C400}" srcId="{DB2011D9-0EF8-4ECB-B11C-15C1FF904D1E}" destId="{4CF17692-D79F-4F5C-AB2D-DCD7D77AE2E8}" srcOrd="0" destOrd="0" parTransId="{CDABBD76-0FD8-4E98-867E-8C485E96FAE6}" sibTransId="{F434C411-BDD2-4407-AF43-FF177523EBB4}"/>
    <dgm:cxn modelId="{339355B8-1BA2-4C6A-B785-E6312EE6000A}" srcId="{DB2011D9-0EF8-4ECB-B11C-15C1FF904D1E}" destId="{657500F4-6BB3-4D65-9114-05AEFB293C1B}" srcOrd="3" destOrd="0" parTransId="{81A22164-5005-4156-A3E9-3B33AB4C542A}" sibTransId="{59B8B577-5C25-4991-A76F-5B26E51AE107}"/>
    <dgm:cxn modelId="{C0BCA2BA-F6E5-4699-97FC-A37EE461D5C6}" srcId="{DB2011D9-0EF8-4ECB-B11C-15C1FF904D1E}" destId="{2F2B8139-DEF8-444C-B851-96A7A8801AD2}" srcOrd="2" destOrd="0" parTransId="{72C7DDAD-068F-4C86-BCAE-F889208767BA}" sibTransId="{F95723FF-E05B-4FCD-943B-369FE08C7F84}"/>
    <dgm:cxn modelId="{D6E2BFDF-E66F-4D58-BC62-5490BE293E5E}" type="presOf" srcId="{4CF17692-D79F-4F5C-AB2D-DCD7D77AE2E8}" destId="{733459D2-9374-48B9-93FE-036F6C737088}" srcOrd="0" destOrd="0" presId="urn:microsoft.com/office/officeart/2005/8/layout/vList2"/>
    <dgm:cxn modelId="{94992A8A-AF23-4C02-B2B4-3F0CA90C6DF8}" type="presParOf" srcId="{97D6D9A2-275D-4584-8D97-9C2D77974154}" destId="{733459D2-9374-48B9-93FE-036F6C737088}" srcOrd="0" destOrd="0" presId="urn:microsoft.com/office/officeart/2005/8/layout/vList2"/>
    <dgm:cxn modelId="{84F8E748-F5D2-4C39-B5BB-6AB9014D165A}" type="presParOf" srcId="{97D6D9A2-275D-4584-8D97-9C2D77974154}" destId="{19E5EA1C-4413-4538-9348-3EF486151572}" srcOrd="1" destOrd="0" presId="urn:microsoft.com/office/officeart/2005/8/layout/vList2"/>
    <dgm:cxn modelId="{0EF2E09B-9915-4F6F-AC8C-3B619DC77C49}" type="presParOf" srcId="{97D6D9A2-275D-4584-8D97-9C2D77974154}" destId="{37E1DD90-D37C-4723-A4CA-FC7243871FB0}" srcOrd="2" destOrd="0" presId="urn:microsoft.com/office/officeart/2005/8/layout/vList2"/>
    <dgm:cxn modelId="{25854701-C39C-4D89-839A-A46F08113848}" type="presParOf" srcId="{97D6D9A2-275D-4584-8D97-9C2D77974154}" destId="{EC493BB1-3981-4BB3-932A-1691F9E94369}" srcOrd="3" destOrd="0" presId="urn:microsoft.com/office/officeart/2005/8/layout/vList2"/>
    <dgm:cxn modelId="{7DEBE98B-6482-4A1D-9253-366EE0B8F623}" type="presParOf" srcId="{97D6D9A2-275D-4584-8D97-9C2D77974154}" destId="{DBF7F504-C4A3-473D-AC02-3F4FB1DAB0F4}" srcOrd="4" destOrd="0" presId="urn:microsoft.com/office/officeart/2005/8/layout/vList2"/>
    <dgm:cxn modelId="{68F8316D-E31C-428F-AEE2-B418C2F180A9}" type="presParOf" srcId="{97D6D9A2-275D-4584-8D97-9C2D77974154}" destId="{BCA51C22-3775-40A0-AE4D-5F76582CCA80}" srcOrd="5" destOrd="0" presId="urn:microsoft.com/office/officeart/2005/8/layout/vList2"/>
    <dgm:cxn modelId="{1F3738BF-1353-4873-8BC2-D01D225665CA}" type="presParOf" srcId="{97D6D9A2-275D-4584-8D97-9C2D77974154}" destId="{D1D1BE85-F59E-492E-9DC3-F5893830CC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959E-63F4-4B8F-83BC-AE48C2EB42C1}">
      <dsp:nvSpPr>
        <dsp:cNvPr id="0" name=""/>
        <dsp:cNvSpPr/>
      </dsp:nvSpPr>
      <dsp:spPr>
        <a:xfrm>
          <a:off x="1658112" y="1106"/>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Call Leads</a:t>
          </a:r>
        </a:p>
      </dsp:txBody>
      <dsp:txXfrm>
        <a:off x="1689564" y="32558"/>
        <a:ext cx="1802472" cy="581395"/>
      </dsp:txXfrm>
    </dsp:sp>
    <dsp:sp modelId="{4FA13ECF-81D3-47DE-8F14-330EF059BB4E}">
      <dsp:nvSpPr>
        <dsp:cNvPr id="0" name=""/>
        <dsp:cNvSpPr/>
      </dsp:nvSpPr>
      <dsp:spPr>
        <a:xfrm>
          <a:off x="1658112" y="677620"/>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Screen Leads</a:t>
          </a:r>
        </a:p>
      </dsp:txBody>
      <dsp:txXfrm>
        <a:off x="1689564" y="709072"/>
        <a:ext cx="1802472" cy="581395"/>
      </dsp:txXfrm>
    </dsp:sp>
    <dsp:sp modelId="{49DA553A-56DF-4B69-8FB4-A0C4ED64C273}">
      <dsp:nvSpPr>
        <dsp:cNvPr id="0" name=""/>
        <dsp:cNvSpPr/>
      </dsp:nvSpPr>
      <dsp:spPr>
        <a:xfrm>
          <a:off x="1658112" y="1354134"/>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Live Transfers</a:t>
          </a:r>
        </a:p>
      </dsp:txBody>
      <dsp:txXfrm>
        <a:off x="1689564" y="1385586"/>
        <a:ext cx="1802472" cy="581395"/>
      </dsp:txXfrm>
    </dsp:sp>
    <dsp:sp modelId="{69A505B0-E83E-4715-AE03-700263D7EAD7}">
      <dsp:nvSpPr>
        <dsp:cNvPr id="0" name=""/>
        <dsp:cNvSpPr/>
      </dsp:nvSpPr>
      <dsp:spPr>
        <a:xfrm>
          <a:off x="1658112" y="2030648"/>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Schedule Appointments</a:t>
          </a:r>
        </a:p>
      </dsp:txBody>
      <dsp:txXfrm>
        <a:off x="1689564" y="2062100"/>
        <a:ext cx="1802472" cy="581395"/>
      </dsp:txXfrm>
    </dsp:sp>
    <dsp:sp modelId="{2AA88282-7724-4027-A4B2-14F045D5ACA1}">
      <dsp:nvSpPr>
        <dsp:cNvPr id="0" name=""/>
        <dsp:cNvSpPr/>
      </dsp:nvSpPr>
      <dsp:spPr>
        <a:xfrm>
          <a:off x="1658112" y="2707163"/>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Confirm Appointments</a:t>
          </a:r>
        </a:p>
      </dsp:txBody>
      <dsp:txXfrm>
        <a:off x="1689564" y="2738615"/>
        <a:ext cx="1802472" cy="581395"/>
      </dsp:txXfrm>
    </dsp:sp>
    <dsp:sp modelId="{66AC787B-E049-4489-8325-F82657FAC7A4}">
      <dsp:nvSpPr>
        <dsp:cNvPr id="0" name=""/>
        <dsp:cNvSpPr/>
      </dsp:nvSpPr>
      <dsp:spPr>
        <a:xfrm>
          <a:off x="1658112" y="3383677"/>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Marketing</a:t>
          </a:r>
        </a:p>
      </dsp:txBody>
      <dsp:txXfrm>
        <a:off x="1689564" y="3415129"/>
        <a:ext cx="1802472" cy="581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459D2-9374-48B9-93FE-036F6C737088}">
      <dsp:nvSpPr>
        <dsp:cNvPr id="0" name=""/>
        <dsp:cNvSpPr/>
      </dsp:nvSpPr>
      <dsp:spPr>
        <a:xfrm>
          <a:off x="0" y="58733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 – 10 Applications         $50 per app</a:t>
          </a:r>
        </a:p>
      </dsp:txBody>
      <dsp:txXfrm>
        <a:off x="28100" y="615434"/>
        <a:ext cx="5126988" cy="519439"/>
      </dsp:txXfrm>
    </dsp:sp>
    <dsp:sp modelId="{37E1DD90-D37C-4723-A4CA-FC7243871FB0}">
      <dsp:nvSpPr>
        <dsp:cNvPr id="0" name=""/>
        <dsp:cNvSpPr/>
      </dsp:nvSpPr>
      <dsp:spPr>
        <a:xfrm>
          <a:off x="0" y="123209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11 – 19 Applications       $75 per app</a:t>
          </a:r>
        </a:p>
      </dsp:txBody>
      <dsp:txXfrm>
        <a:off x="28100" y="1260194"/>
        <a:ext cx="5126988" cy="519439"/>
      </dsp:txXfrm>
    </dsp:sp>
    <dsp:sp modelId="{DBF7F504-C4A3-473D-AC02-3F4FB1DAB0F4}">
      <dsp:nvSpPr>
        <dsp:cNvPr id="0" name=""/>
        <dsp:cNvSpPr/>
      </dsp:nvSpPr>
      <dsp:spPr>
        <a:xfrm>
          <a:off x="0" y="187685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20 - 25 Applications           $100 per app</a:t>
          </a:r>
        </a:p>
      </dsp:txBody>
      <dsp:txXfrm>
        <a:off x="28100" y="1904954"/>
        <a:ext cx="5126988" cy="519439"/>
      </dsp:txXfrm>
    </dsp:sp>
    <dsp:sp modelId="{D1D1BE85-F59E-492E-9DC3-F5893830CCF0}">
      <dsp:nvSpPr>
        <dsp:cNvPr id="0" name=""/>
        <dsp:cNvSpPr/>
      </dsp:nvSpPr>
      <dsp:spPr>
        <a:xfrm>
          <a:off x="0" y="252161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25+ Applications               $150 per app</a:t>
          </a:r>
        </a:p>
      </dsp:txBody>
      <dsp:txXfrm>
        <a:off x="28100" y="2549714"/>
        <a:ext cx="5126988"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54CC-45FE-DA91-36ED-96AF77769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5231B-7F4B-3668-625C-A518503E6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C8A83-6DA2-94E3-B4D6-96308D9A65FF}"/>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290E2462-DCB6-921A-6498-81437AF3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EFF67-4D58-06DA-A966-9373D4C5D0A4}"/>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252574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5E01-E35B-3124-94A1-9461D10A3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788E6A-D24E-FCFC-B422-9807B27C2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DE4BA-0936-5F39-1D92-8263E4DB7356}"/>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672F388E-6123-0B22-5382-6C17CAB2C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4CC04-5CD1-61F6-3B83-11E980FB98CC}"/>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209228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480EE7-4491-0ADB-E856-06B8EE2B7D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04A07-154E-7B6F-9D97-D4DEDB7B3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DBDC9-416A-1EAE-F36B-9949FD69120B}"/>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81A32C7F-A661-0ABD-C5C3-EB80637A3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8B8DC-6BC0-98AC-B6EA-906694447974}"/>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223914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15CC-DEE4-B727-47D5-0B4DA40CC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C5178-88C4-C825-D663-3EB6980CF8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BC7D9-05A8-5352-71DD-BEB2AD3293D3}"/>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52DB2EB1-D04E-B420-CB38-9E384A206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38EB0-E892-EA5C-C8FA-35A813FE3FD6}"/>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183674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5CDD-0CB4-5588-B8DF-6F3DDAE83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24C457-CEAF-08C7-5774-DAC67132E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D78B2-990E-3831-00FD-63ED2E419650}"/>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F16C31CE-0A3F-5473-CFA7-0598420BF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7D70D-B24B-91E7-556B-6472A2007B94}"/>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322223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88D3-43FA-5CC8-F1D0-2B3F07562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B6E87-463F-0D49-5CC5-8729724AB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97B57-8599-FA30-BE24-A1343D48D4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C165B-535F-1556-5DD3-3581E419B76D}"/>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6" name="Footer Placeholder 5">
            <a:extLst>
              <a:ext uri="{FF2B5EF4-FFF2-40B4-BE49-F238E27FC236}">
                <a16:creationId xmlns:a16="http://schemas.microsoft.com/office/drawing/2014/main" id="{C8342300-7933-E368-532E-BA2820EA8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2B063-EB0A-C410-43EF-7238F66A18F1}"/>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233312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7B2-CC0B-D0FC-617A-4812066C5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791C5-9B19-C4B8-B8CF-FE5073F1E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4F897B-0CF9-E0CD-ED45-CF851D3551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C21113-A90E-390B-575F-45F13645D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3166C-1DCC-322E-2101-D9A7BE983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8D187-EE66-0381-4C64-5A9757086293}"/>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8" name="Footer Placeholder 7">
            <a:extLst>
              <a:ext uri="{FF2B5EF4-FFF2-40B4-BE49-F238E27FC236}">
                <a16:creationId xmlns:a16="http://schemas.microsoft.com/office/drawing/2014/main" id="{75357E9E-3D9C-6524-F9CA-274A05924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8A26F2-2ACD-4E2A-C4B8-80EE15C28D8F}"/>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276687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3057-7EE3-5AFC-710A-A5CB01C00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95490-737D-D514-EEF2-652B5C25C5CB}"/>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4" name="Footer Placeholder 3">
            <a:extLst>
              <a:ext uri="{FF2B5EF4-FFF2-40B4-BE49-F238E27FC236}">
                <a16:creationId xmlns:a16="http://schemas.microsoft.com/office/drawing/2014/main" id="{E06E1C15-20E7-B19A-C1BF-5E267E514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2E3CC-DD32-4CC4-926B-D2C6D2FE1597}"/>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116060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85177-04DA-02BC-23D1-503D09BC2AFD}"/>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3" name="Footer Placeholder 2">
            <a:extLst>
              <a:ext uri="{FF2B5EF4-FFF2-40B4-BE49-F238E27FC236}">
                <a16:creationId xmlns:a16="http://schemas.microsoft.com/office/drawing/2014/main" id="{CE3B2492-9A88-D6D2-D9B4-74E94B1915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E7E36-3781-F654-1063-93ABFB323FF4}"/>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1084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FFFA-F2B6-0C45-A940-653C65D36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5999F-7C35-9D38-1231-868FFD763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E7BCD-F7AE-ED3E-7462-F188C26B5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063A0-A9E0-4090-CBCB-0271B72D4F0A}"/>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6" name="Footer Placeholder 5">
            <a:extLst>
              <a:ext uri="{FF2B5EF4-FFF2-40B4-BE49-F238E27FC236}">
                <a16:creationId xmlns:a16="http://schemas.microsoft.com/office/drawing/2014/main" id="{D7107A5E-9223-D497-F9B3-930C1BDD0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6C61B-3CB2-FE80-B458-3AD3B5854D06}"/>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342235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A1E3-150B-D7F5-F621-486DBD685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CAFE30-37E8-50D2-B9B0-CF5F18DC4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D16B34-2737-6737-8694-331798F7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399D0-07B6-9E6B-F04C-1D5C71344546}"/>
              </a:ext>
            </a:extLst>
          </p:cNvPr>
          <p:cNvSpPr>
            <a:spLocks noGrp="1"/>
          </p:cNvSpPr>
          <p:nvPr>
            <p:ph type="dt" sz="half" idx="10"/>
          </p:nvPr>
        </p:nvSpPr>
        <p:spPr/>
        <p:txBody>
          <a:bodyPr/>
          <a:lstStyle/>
          <a:p>
            <a:fld id="{1DB9C8C3-EC59-45B9-A463-B957E770F673}" type="datetimeFigureOut">
              <a:rPr lang="en-US" smtClean="0"/>
              <a:t>10/26/2022</a:t>
            </a:fld>
            <a:endParaRPr lang="en-US"/>
          </a:p>
        </p:txBody>
      </p:sp>
      <p:sp>
        <p:nvSpPr>
          <p:cNvPr id="6" name="Footer Placeholder 5">
            <a:extLst>
              <a:ext uri="{FF2B5EF4-FFF2-40B4-BE49-F238E27FC236}">
                <a16:creationId xmlns:a16="http://schemas.microsoft.com/office/drawing/2014/main" id="{F0951104-E1C1-462D-D326-5045AFD63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0D39A-615A-25C3-0DC4-D2A507D37CD0}"/>
              </a:ext>
            </a:extLst>
          </p:cNvPr>
          <p:cNvSpPr>
            <a:spLocks noGrp="1"/>
          </p:cNvSpPr>
          <p:nvPr>
            <p:ph type="sldNum" sz="quarter" idx="12"/>
          </p:nvPr>
        </p:nvSpPr>
        <p:spPr/>
        <p:txBody>
          <a:bodyPr/>
          <a:lstStyle/>
          <a:p>
            <a:fld id="{8B66ADD5-BE41-43AD-B127-0597D9464EDD}" type="slidenum">
              <a:rPr lang="en-US" smtClean="0"/>
              <a:t>‹#›</a:t>
            </a:fld>
            <a:endParaRPr lang="en-US"/>
          </a:p>
        </p:txBody>
      </p:sp>
    </p:spTree>
    <p:extLst>
      <p:ext uri="{BB962C8B-B14F-4D97-AF65-F5344CB8AC3E}">
        <p14:creationId xmlns:p14="http://schemas.microsoft.com/office/powerpoint/2010/main" val="318551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A630D-D1FF-9602-0EE7-B01CD13A3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341D3B-0AAF-30CF-ABB5-1255B5DC2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F6468-886A-1057-472F-99B581D07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9C8C3-EC59-45B9-A463-B957E770F673}" type="datetimeFigureOut">
              <a:rPr lang="en-US" smtClean="0"/>
              <a:t>10/26/2022</a:t>
            </a:fld>
            <a:endParaRPr lang="en-US"/>
          </a:p>
        </p:txBody>
      </p:sp>
      <p:sp>
        <p:nvSpPr>
          <p:cNvPr id="5" name="Footer Placeholder 4">
            <a:extLst>
              <a:ext uri="{FF2B5EF4-FFF2-40B4-BE49-F238E27FC236}">
                <a16:creationId xmlns:a16="http://schemas.microsoft.com/office/drawing/2014/main" id="{5C54CF14-71CD-6DB6-C761-9035F708E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38DE9-636C-42A7-7D95-AE0F445A0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6ADD5-BE41-43AD-B127-0597D9464EDD}" type="slidenum">
              <a:rPr lang="en-US" smtClean="0"/>
              <a:t>‹#›</a:t>
            </a:fld>
            <a:endParaRPr lang="en-US"/>
          </a:p>
        </p:txBody>
      </p:sp>
    </p:spTree>
    <p:extLst>
      <p:ext uri="{BB962C8B-B14F-4D97-AF65-F5344CB8AC3E}">
        <p14:creationId xmlns:p14="http://schemas.microsoft.com/office/powerpoint/2010/main" val="257402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373842120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mailto:jkrivelow@chcquotes.com" TargetMode="External"/><Relationship Id="rId3" Type="http://schemas.openxmlformats.org/officeDocument/2006/relationships/hyperlink" Target="mailto:pdoherty@chcquotes.com" TargetMode="External"/><Relationship Id="rId7" Type="http://schemas.openxmlformats.org/officeDocument/2006/relationships/hyperlink" Target="mailto:groupquotes@chcquotes.com" TargetMode="External"/><Relationship Id="rId2" Type="http://schemas.openxmlformats.org/officeDocument/2006/relationships/hyperlink" Target="http://www.chcagents.com/" TargetMode="External"/><Relationship Id="rId1" Type="http://schemas.openxmlformats.org/officeDocument/2006/relationships/slideLayout" Target="../slideLayouts/slideLayout2.xml"/><Relationship Id="rId6" Type="http://schemas.openxmlformats.org/officeDocument/2006/relationships/hyperlink" Target="mailto:tmosley@chcquotes.com" TargetMode="External"/><Relationship Id="rId5" Type="http://schemas.openxmlformats.org/officeDocument/2006/relationships/hyperlink" Target="mailto:kstansfield@chcquotes.com" TargetMode="External"/><Relationship Id="rId4" Type="http://schemas.openxmlformats.org/officeDocument/2006/relationships/hyperlink" Target="mailto:payroll@chcquotes.com"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acareferral@chcquotes.com"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meadowbrook.useindio.com/sign-up/K3M30Zg4dLC8_WkU8qu5" TargetMode="External"/><Relationship Id="rId10" Type="http://schemas.openxmlformats.org/officeDocument/2006/relationships/image" Target="../media/image10.png"/><Relationship Id="rId4" Type="http://schemas.openxmlformats.org/officeDocument/2006/relationships/hyperlink" Target="mailto:medicarereferral@chcquotes.com"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hyperlink" Target="http://www.beyondvirtualagentcenter.com/"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D34A-B8B4-9DD8-44DA-DAB17A86E175}"/>
              </a:ext>
            </a:extLst>
          </p:cNvPr>
          <p:cNvSpPr>
            <a:spLocks noGrp="1"/>
          </p:cNvSpPr>
          <p:nvPr>
            <p:ph type="title"/>
          </p:nvPr>
        </p:nvSpPr>
        <p:spPr>
          <a:xfrm>
            <a:off x="1146810" y="2160270"/>
            <a:ext cx="10515600" cy="1048385"/>
          </a:xfrm>
        </p:spPr>
        <p:txBody>
          <a:bodyPr>
            <a:normAutofit/>
          </a:bodyPr>
          <a:lstStyle/>
          <a:p>
            <a:pPr algn="ctr"/>
            <a:r>
              <a:rPr lang="en-US" b="1" dirty="0">
                <a:solidFill>
                  <a:schemeClr val="tx1">
                    <a:lumMod val="85000"/>
                    <a:lumOff val="15000"/>
                  </a:schemeClr>
                </a:solidFill>
                <a:latin typeface="Amasis MT Pro Black" panose="02040A04050005020304" pitchFamily="18" charset="0"/>
              </a:rPr>
              <a:t>COMPASS HEALTH CONSULTANTS</a:t>
            </a:r>
          </a:p>
        </p:txBody>
      </p:sp>
      <p:sp>
        <p:nvSpPr>
          <p:cNvPr id="4" name="Title 3">
            <a:extLst>
              <a:ext uri="{FF2B5EF4-FFF2-40B4-BE49-F238E27FC236}">
                <a16:creationId xmlns:a16="http://schemas.microsoft.com/office/drawing/2014/main" id="{61C82A65-017E-7489-150C-CFF5D4042724}"/>
              </a:ext>
            </a:extLst>
          </p:cNvPr>
          <p:cNvSpPr>
            <a:spLocks noGrp="1"/>
          </p:cNvSpPr>
          <p:nvPr>
            <p:ph idx="1"/>
          </p:nvPr>
        </p:nvSpPr>
        <p:spPr>
          <a:xfrm>
            <a:off x="838200" y="3514437"/>
            <a:ext cx="10515600" cy="4351338"/>
          </a:xfrm>
        </p:spPr>
        <p:txBody>
          <a:bodyPr>
            <a:normAutofit/>
          </a:bodyPr>
          <a:lstStyle/>
          <a:p>
            <a:pPr marL="0" indent="0" algn="ctr">
              <a:buNone/>
            </a:pPr>
            <a:r>
              <a:rPr lang="en-US" sz="6600" b="1" dirty="0">
                <a:solidFill>
                  <a:srgbClr val="FF0000"/>
                </a:solidFill>
                <a:latin typeface="Chiller" panose="04020404031007020602" pitchFamily="82" charset="0"/>
              </a:rPr>
              <a:t>JK Agent Sales Training Call</a:t>
            </a:r>
          </a:p>
        </p:txBody>
      </p:sp>
      <p:sp>
        <p:nvSpPr>
          <p:cNvPr id="6" name="TextBox 5">
            <a:extLst>
              <a:ext uri="{FF2B5EF4-FFF2-40B4-BE49-F238E27FC236}">
                <a16:creationId xmlns:a16="http://schemas.microsoft.com/office/drawing/2014/main" id="{4A66D2CB-6E71-55D9-8A80-29E0E84AED12}"/>
              </a:ext>
            </a:extLst>
          </p:cNvPr>
          <p:cNvSpPr txBox="1"/>
          <p:nvPr/>
        </p:nvSpPr>
        <p:spPr>
          <a:xfrm>
            <a:off x="2805331" y="4535890"/>
            <a:ext cx="6097904" cy="167840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Thursday, October </a:t>
            </a:r>
            <a:r>
              <a:rPr lang="en-US" sz="2400" dirty="0">
                <a:solidFill>
                  <a:prstClr val="white"/>
                </a:solidFill>
                <a:latin typeface="Calibri" panose="020F0502020204030204"/>
              </a:rPr>
              <a:t>27</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1PM CST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Join Zoom Link: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sng" strike="noStrike" kern="1200" cap="none" spc="0" normalizeH="0" baseline="0" noProof="0" dirty="0">
                <a:ln>
                  <a:noFill/>
                </a:ln>
                <a:solidFill>
                  <a:prstClr val="white"/>
                </a:solidFill>
                <a:effectLst/>
                <a:uLnTx/>
                <a:uFillTx/>
                <a:latin typeface="arial" panose="020B0604020202020204" pitchFamily="34" charset="0"/>
                <a:ea typeface="+mn-ea"/>
                <a:cs typeface="+mn-cs"/>
                <a:hlinkClick r:id="rId3"/>
              </a:rPr>
              <a:t>https://zoom.us/j/3738421209</a:t>
            </a:r>
            <a:endParaRPr kumimoji="0" lang="en-US" sz="2400" b="0" i="0" u="sng"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3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D48F890-E36C-B5E5-D668-0AF1BA7C6BFC}"/>
              </a:ext>
            </a:extLst>
          </p:cNvPr>
          <p:cNvPicPr>
            <a:picLocks noChangeAspect="1"/>
          </p:cNvPicPr>
          <p:nvPr/>
        </p:nvPicPr>
        <p:blipFill>
          <a:blip r:embed="rId2"/>
          <a:stretch>
            <a:fillRect/>
          </a:stretch>
        </p:blipFill>
        <p:spPr>
          <a:xfrm>
            <a:off x="641180" y="1115258"/>
            <a:ext cx="4974336" cy="2350373"/>
          </a:xfrm>
          <a:prstGeom prst="rect">
            <a:avLst/>
          </a:prstGeom>
        </p:spPr>
      </p:pic>
      <p:sp>
        <p:nvSpPr>
          <p:cNvPr id="16"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518D914-7FCF-34BE-23B3-D9AAE1252E4B}"/>
              </a:ext>
            </a:extLst>
          </p:cNvPr>
          <p:cNvPicPr>
            <a:picLocks noChangeAspect="1"/>
          </p:cNvPicPr>
          <p:nvPr/>
        </p:nvPicPr>
        <p:blipFill>
          <a:blip r:embed="rId3"/>
          <a:stretch>
            <a:fillRect/>
          </a:stretch>
        </p:blipFill>
        <p:spPr>
          <a:xfrm>
            <a:off x="6576484" y="648914"/>
            <a:ext cx="4974336" cy="932688"/>
          </a:xfrm>
          <a:prstGeom prst="rect">
            <a:avLst/>
          </a:prstGeom>
        </p:spPr>
      </p:pic>
      <p:sp>
        <p:nvSpPr>
          <p:cNvPr id="3" name="TextBox 2">
            <a:extLst>
              <a:ext uri="{FF2B5EF4-FFF2-40B4-BE49-F238E27FC236}">
                <a16:creationId xmlns:a16="http://schemas.microsoft.com/office/drawing/2014/main" id="{83022F2F-D777-9921-8094-1B58B93A7FC6}"/>
              </a:ext>
            </a:extLst>
          </p:cNvPr>
          <p:cNvSpPr txBox="1"/>
          <p:nvPr/>
        </p:nvSpPr>
        <p:spPr>
          <a:xfrm>
            <a:off x="321565" y="4572000"/>
            <a:ext cx="11229256" cy="22859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Welcome Bonus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Newly contracted producers/brokers are eligible for a Welcome Bonus, once their onboarding and training has been completed.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Please see the table below to see how much can be earned.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maximum bonus amount per writing producer will be $1500 and paid as a lump sum on March 1, 2023.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6800A"/>
                </a:solidFill>
                <a:effectLst/>
                <a:uLnTx/>
                <a:uFillTx/>
                <a:latin typeface="Calibri" panose="020F0502020204030204"/>
                <a:ea typeface="+mn-ea"/>
                <a:cs typeface="+mn-cs"/>
              </a:rPr>
              <a:t>EXAMPLE of BONUS: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If the writing producer achieves $500 of the premium by the end of the year, they will receive $50, if however, they write $30,000 in premium, the writing agent will receive $1,500.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Will have until December 31, 2022, to write premiums.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 qualify for payment by March, the persistency ratio should be more than 70%.</a:t>
            </a:r>
          </a:p>
        </p:txBody>
      </p:sp>
      <p:pic>
        <p:nvPicPr>
          <p:cNvPr id="9" name="Picture 8">
            <a:extLst>
              <a:ext uri="{FF2B5EF4-FFF2-40B4-BE49-F238E27FC236}">
                <a16:creationId xmlns:a16="http://schemas.microsoft.com/office/drawing/2014/main" id="{700A9691-B2BB-7544-1F34-A3DEA1AE7007}"/>
              </a:ext>
            </a:extLst>
          </p:cNvPr>
          <p:cNvPicPr>
            <a:picLocks noChangeAspect="1"/>
          </p:cNvPicPr>
          <p:nvPr/>
        </p:nvPicPr>
        <p:blipFill>
          <a:blip r:embed="rId4"/>
          <a:stretch>
            <a:fillRect/>
          </a:stretch>
        </p:blipFill>
        <p:spPr>
          <a:xfrm>
            <a:off x="7983967" y="1879684"/>
            <a:ext cx="2514600" cy="1819275"/>
          </a:xfrm>
          <a:prstGeom prst="rect">
            <a:avLst/>
          </a:prstGeom>
        </p:spPr>
      </p:pic>
    </p:spTree>
    <p:extLst>
      <p:ext uri="{BB962C8B-B14F-4D97-AF65-F5344CB8AC3E}">
        <p14:creationId xmlns:p14="http://schemas.microsoft.com/office/powerpoint/2010/main" val="93773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B1A5-9F31-854B-9279-489549FAF5D8}"/>
              </a:ext>
            </a:extLst>
          </p:cNvPr>
          <p:cNvSpPr>
            <a:spLocks noGrp="1"/>
          </p:cNvSpPr>
          <p:nvPr>
            <p:ph type="title"/>
          </p:nvPr>
        </p:nvSpPr>
        <p:spPr>
          <a:xfrm>
            <a:off x="3824469" y="298945"/>
            <a:ext cx="4960716" cy="1325563"/>
          </a:xfrm>
        </p:spPr>
        <p:txBody>
          <a:bodyPr/>
          <a:lstStyle/>
          <a:p>
            <a:pPr algn="ctr"/>
            <a:r>
              <a:rPr lang="en-US" b="1" i="1" dirty="0"/>
              <a:t>1</a:t>
            </a:r>
            <a:r>
              <a:rPr lang="en-US" b="1" i="1" baseline="30000" dirty="0"/>
              <a:t>ST</a:t>
            </a:r>
            <a:r>
              <a:rPr lang="en-US" b="1" i="1" dirty="0"/>
              <a:t> Application</a:t>
            </a:r>
          </a:p>
        </p:txBody>
      </p:sp>
      <p:graphicFrame>
        <p:nvGraphicFramePr>
          <p:cNvPr id="5" name="Table 4">
            <a:extLst>
              <a:ext uri="{FF2B5EF4-FFF2-40B4-BE49-F238E27FC236}">
                <a16:creationId xmlns:a16="http://schemas.microsoft.com/office/drawing/2014/main" id="{B387BFC9-7FBA-8CD5-C601-180A0EB94E72}"/>
              </a:ext>
            </a:extLst>
          </p:cNvPr>
          <p:cNvGraphicFramePr>
            <a:graphicFrameLocks noGrp="1"/>
          </p:cNvGraphicFramePr>
          <p:nvPr>
            <p:extLst>
              <p:ext uri="{D42A27DB-BD31-4B8C-83A1-F6EECF244321}">
                <p14:modId xmlns:p14="http://schemas.microsoft.com/office/powerpoint/2010/main" val="549621747"/>
              </p:ext>
            </p:extLst>
          </p:nvPr>
        </p:nvGraphicFramePr>
        <p:xfrm>
          <a:off x="2434856" y="1825624"/>
          <a:ext cx="7325831" cy="5032376"/>
        </p:xfrm>
        <a:graphic>
          <a:graphicData uri="http://schemas.openxmlformats.org/drawingml/2006/table">
            <a:tbl>
              <a:tblPr/>
              <a:tblGrid>
                <a:gridCol w="3365052">
                  <a:extLst>
                    <a:ext uri="{9D8B030D-6E8A-4147-A177-3AD203B41FA5}">
                      <a16:colId xmlns:a16="http://schemas.microsoft.com/office/drawing/2014/main" val="4197534102"/>
                    </a:ext>
                  </a:extLst>
                </a:gridCol>
                <a:gridCol w="3960779">
                  <a:extLst>
                    <a:ext uri="{9D8B030D-6E8A-4147-A177-3AD203B41FA5}">
                      <a16:colId xmlns:a16="http://schemas.microsoft.com/office/drawing/2014/main" val="3354977235"/>
                    </a:ext>
                  </a:extLst>
                </a:gridCol>
              </a:tblGrid>
              <a:tr h="629047">
                <a:tc>
                  <a:txBody>
                    <a:bodyPr/>
                    <a:lstStyle/>
                    <a:p>
                      <a:pPr algn="ctr" fontAlgn="b"/>
                      <a:r>
                        <a:rPr lang="en-US" sz="3200" b="1" i="1" u="none" strike="noStrike">
                          <a:solidFill>
                            <a:srgbClr val="FF0000"/>
                          </a:solidFill>
                          <a:effectLst/>
                          <a:latin typeface="Chiller" panose="04020404031007020602" pitchFamily="82" charset="0"/>
                        </a:rPr>
                        <a:t>AGENT</a:t>
                      </a:r>
                    </a:p>
                  </a:txBody>
                  <a:tcPr marL="8499" marR="8499" marT="8499" marB="0" anchor="b">
                    <a:lnL>
                      <a:noFill/>
                    </a:lnL>
                    <a:lnR>
                      <a:noFill/>
                    </a:lnR>
                    <a:lnT>
                      <a:noFill/>
                    </a:lnT>
                    <a:lnB>
                      <a:noFill/>
                    </a:lnB>
                    <a:solidFill>
                      <a:srgbClr val="0D0D0D"/>
                    </a:solidFill>
                  </a:tcPr>
                </a:tc>
                <a:tc>
                  <a:txBody>
                    <a:bodyPr/>
                    <a:lstStyle/>
                    <a:p>
                      <a:pPr algn="ctr" fontAlgn="b"/>
                      <a:r>
                        <a:rPr lang="en-US" sz="3200" b="1" i="1" u="none" strike="noStrike">
                          <a:solidFill>
                            <a:srgbClr val="FF0000"/>
                          </a:solidFill>
                          <a:effectLst/>
                          <a:latin typeface="Chiller" panose="04020404031007020602" pitchFamily="82" charset="0"/>
                        </a:rPr>
                        <a:t>MANAGER</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1656602715"/>
                  </a:ext>
                </a:extLst>
              </a:tr>
              <a:tr h="629047">
                <a:tc>
                  <a:txBody>
                    <a:bodyPr/>
                    <a:lstStyle/>
                    <a:p>
                      <a:pPr algn="ctr" fontAlgn="b"/>
                      <a:r>
                        <a:rPr lang="en-US" sz="3200" b="0" i="1" u="none" strike="noStrike">
                          <a:solidFill>
                            <a:srgbClr val="FF0000"/>
                          </a:solidFill>
                          <a:effectLst/>
                          <a:latin typeface="Chiller" panose="04020404031007020602" pitchFamily="82" charset="0"/>
                        </a:rPr>
                        <a:t>Jamie Brink</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Kimberly Stevens</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3145947576"/>
                  </a:ext>
                </a:extLst>
              </a:tr>
              <a:tr h="629047">
                <a:tc>
                  <a:txBody>
                    <a:bodyPr/>
                    <a:lstStyle/>
                    <a:p>
                      <a:pPr algn="ctr" fontAlgn="b"/>
                      <a:r>
                        <a:rPr lang="en-US" sz="3200" b="0" i="1" u="none" strike="noStrike">
                          <a:solidFill>
                            <a:srgbClr val="FF0000"/>
                          </a:solidFill>
                          <a:effectLst/>
                          <a:latin typeface="Chiller" panose="04020404031007020602" pitchFamily="82" charset="0"/>
                        </a:rPr>
                        <a:t>Anna Medrano</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Kim Kirsch</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520465045"/>
                  </a:ext>
                </a:extLst>
              </a:tr>
              <a:tr h="629047">
                <a:tc>
                  <a:txBody>
                    <a:bodyPr/>
                    <a:lstStyle/>
                    <a:p>
                      <a:pPr algn="ctr" fontAlgn="b"/>
                      <a:r>
                        <a:rPr lang="en-US" sz="3200" b="0" i="1" u="none" strike="noStrike">
                          <a:solidFill>
                            <a:srgbClr val="FF0000"/>
                          </a:solidFill>
                          <a:effectLst/>
                          <a:latin typeface="Chiller" panose="04020404031007020602" pitchFamily="82" charset="0"/>
                        </a:rPr>
                        <a:t>Josie Mescallado</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Brian Dixon</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2910758400"/>
                  </a:ext>
                </a:extLst>
              </a:tr>
              <a:tr h="629047">
                <a:tc>
                  <a:txBody>
                    <a:bodyPr/>
                    <a:lstStyle/>
                    <a:p>
                      <a:pPr algn="ctr" fontAlgn="b"/>
                      <a:r>
                        <a:rPr lang="en-US" sz="3200" b="0" i="1" u="none" strike="noStrike">
                          <a:solidFill>
                            <a:srgbClr val="FF0000"/>
                          </a:solidFill>
                          <a:effectLst/>
                          <a:latin typeface="Chiller" panose="04020404031007020602" pitchFamily="82" charset="0"/>
                        </a:rPr>
                        <a:t>Zandrae Mosley</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Faith Bratlie</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2118678272"/>
                  </a:ext>
                </a:extLst>
              </a:tr>
              <a:tr h="629047">
                <a:tc>
                  <a:txBody>
                    <a:bodyPr/>
                    <a:lstStyle/>
                    <a:p>
                      <a:pPr algn="ctr" fontAlgn="b"/>
                      <a:r>
                        <a:rPr lang="en-US" sz="3200" b="0" i="1" u="none" strike="noStrike">
                          <a:solidFill>
                            <a:srgbClr val="FF0000"/>
                          </a:solidFill>
                          <a:effectLst/>
                          <a:latin typeface="Chiller" panose="04020404031007020602" pitchFamily="82" charset="0"/>
                        </a:rPr>
                        <a:t>Rohan Beckford</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Ghaleb Zayed</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3249121640"/>
                  </a:ext>
                </a:extLst>
              </a:tr>
              <a:tr h="629047">
                <a:tc>
                  <a:txBody>
                    <a:bodyPr/>
                    <a:lstStyle/>
                    <a:p>
                      <a:pPr algn="ctr" fontAlgn="b"/>
                      <a:r>
                        <a:rPr lang="en-US" sz="3200" b="0" i="1" u="none" strike="noStrike">
                          <a:solidFill>
                            <a:srgbClr val="FF0000"/>
                          </a:solidFill>
                          <a:effectLst/>
                          <a:latin typeface="Chiller" panose="04020404031007020602" pitchFamily="82" charset="0"/>
                        </a:rPr>
                        <a:t>Matthew Platnico</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a:solidFill>
                            <a:srgbClr val="FF0000"/>
                          </a:solidFill>
                          <a:effectLst/>
                          <a:latin typeface="Chiller" panose="04020404031007020602" pitchFamily="82" charset="0"/>
                        </a:rPr>
                        <a:t>Anthony McLaughlin</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2181528220"/>
                  </a:ext>
                </a:extLst>
              </a:tr>
              <a:tr h="629047">
                <a:tc>
                  <a:txBody>
                    <a:bodyPr/>
                    <a:lstStyle/>
                    <a:p>
                      <a:pPr algn="ctr" fontAlgn="b"/>
                      <a:r>
                        <a:rPr lang="en-US" sz="3200" b="0" i="1" u="none" strike="noStrike">
                          <a:solidFill>
                            <a:srgbClr val="FF0000"/>
                          </a:solidFill>
                          <a:effectLst/>
                          <a:latin typeface="Chiller" panose="04020404031007020602" pitchFamily="82" charset="0"/>
                        </a:rPr>
                        <a:t>Jessica Mealer</a:t>
                      </a:r>
                    </a:p>
                  </a:txBody>
                  <a:tcPr marL="8499" marR="8499" marT="8499" marB="0" anchor="b">
                    <a:lnL>
                      <a:noFill/>
                    </a:lnL>
                    <a:lnR>
                      <a:noFill/>
                    </a:lnR>
                    <a:lnT>
                      <a:noFill/>
                    </a:lnT>
                    <a:lnB>
                      <a:noFill/>
                    </a:lnB>
                    <a:solidFill>
                      <a:srgbClr val="0D0D0D"/>
                    </a:solidFill>
                  </a:tcPr>
                </a:tc>
                <a:tc>
                  <a:txBody>
                    <a:bodyPr/>
                    <a:lstStyle/>
                    <a:p>
                      <a:pPr algn="ctr" fontAlgn="b"/>
                      <a:r>
                        <a:rPr lang="en-US" sz="3200" b="0" i="1" u="none" strike="noStrike" dirty="0">
                          <a:solidFill>
                            <a:srgbClr val="FF0000"/>
                          </a:solidFill>
                          <a:effectLst/>
                          <a:latin typeface="Chiller" panose="04020404031007020602" pitchFamily="82" charset="0"/>
                        </a:rPr>
                        <a:t>Phil Vogt</a:t>
                      </a:r>
                    </a:p>
                  </a:txBody>
                  <a:tcPr marL="8499" marR="8499" marT="8499" marB="0" anchor="b">
                    <a:lnL>
                      <a:noFill/>
                    </a:lnL>
                    <a:lnR>
                      <a:noFill/>
                    </a:lnR>
                    <a:lnT>
                      <a:noFill/>
                    </a:lnT>
                    <a:lnB>
                      <a:noFill/>
                    </a:lnB>
                    <a:solidFill>
                      <a:srgbClr val="0D0D0D"/>
                    </a:solidFill>
                  </a:tcPr>
                </a:tc>
                <a:extLst>
                  <a:ext uri="{0D108BD9-81ED-4DB2-BD59-A6C34878D82A}">
                    <a16:rowId xmlns:a16="http://schemas.microsoft.com/office/drawing/2014/main" val="2978719613"/>
                  </a:ext>
                </a:extLst>
              </a:tr>
            </a:tbl>
          </a:graphicData>
        </a:graphic>
      </p:graphicFrame>
      <p:sp>
        <p:nvSpPr>
          <p:cNvPr id="6" name="Rectangle 5">
            <a:extLst>
              <a:ext uri="{FF2B5EF4-FFF2-40B4-BE49-F238E27FC236}">
                <a16:creationId xmlns:a16="http://schemas.microsoft.com/office/drawing/2014/main" id="{7B5F5B26-E357-FF46-6672-E2F26C70D70F}"/>
              </a:ext>
            </a:extLst>
          </p:cNvPr>
          <p:cNvSpPr/>
          <p:nvPr/>
        </p:nvSpPr>
        <p:spPr>
          <a:xfrm>
            <a:off x="3145256" y="1067150"/>
            <a:ext cx="590148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CONGRATULATIONS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8341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1041-2EEE-90BF-3F08-9BEE7E8B2FBE}"/>
              </a:ext>
            </a:extLst>
          </p:cNvPr>
          <p:cNvSpPr>
            <a:spLocks noGrp="1"/>
          </p:cNvSpPr>
          <p:nvPr>
            <p:ph type="title"/>
          </p:nvPr>
        </p:nvSpPr>
        <p:spPr>
          <a:xfrm>
            <a:off x="245470" y="106682"/>
            <a:ext cx="3348331" cy="1668221"/>
          </a:xfrm>
        </p:spPr>
        <p:txBody>
          <a:bodyPr>
            <a:normAutofit/>
          </a:bodyPr>
          <a:lstStyle/>
          <a:p>
            <a:r>
              <a:rPr lang="en-US" dirty="0"/>
              <a:t>CHC 2023 CALENDAR!</a:t>
            </a:r>
            <a:br>
              <a:rPr lang="en-US" dirty="0"/>
            </a:br>
            <a:endParaRPr lang="en-US" sz="2400" i="1" dirty="0"/>
          </a:p>
        </p:txBody>
      </p:sp>
      <p:pic>
        <p:nvPicPr>
          <p:cNvPr id="3" name="Picture 2">
            <a:extLst>
              <a:ext uri="{FF2B5EF4-FFF2-40B4-BE49-F238E27FC236}">
                <a16:creationId xmlns:a16="http://schemas.microsoft.com/office/drawing/2014/main" id="{F0B7C7D1-9C51-88FE-223A-E67EC4ACD56E}"/>
              </a:ext>
            </a:extLst>
          </p:cNvPr>
          <p:cNvPicPr>
            <a:picLocks noChangeAspect="1"/>
          </p:cNvPicPr>
          <p:nvPr/>
        </p:nvPicPr>
        <p:blipFill>
          <a:blip r:embed="rId2"/>
          <a:stretch>
            <a:fillRect/>
          </a:stretch>
        </p:blipFill>
        <p:spPr>
          <a:xfrm>
            <a:off x="3475930" y="307509"/>
            <a:ext cx="8214500" cy="6237974"/>
          </a:xfrm>
          <a:prstGeom prst="rect">
            <a:avLst/>
          </a:prstGeom>
        </p:spPr>
      </p:pic>
      <p:pic>
        <p:nvPicPr>
          <p:cNvPr id="6" name="Picture 5">
            <a:extLst>
              <a:ext uri="{FF2B5EF4-FFF2-40B4-BE49-F238E27FC236}">
                <a16:creationId xmlns:a16="http://schemas.microsoft.com/office/drawing/2014/main" id="{8A6F8E5B-AE5E-1550-54A4-5659DB4A59EF}"/>
              </a:ext>
            </a:extLst>
          </p:cNvPr>
          <p:cNvPicPr>
            <a:picLocks noChangeAspect="1"/>
          </p:cNvPicPr>
          <p:nvPr/>
        </p:nvPicPr>
        <p:blipFill>
          <a:blip r:embed="rId3"/>
          <a:stretch>
            <a:fillRect/>
          </a:stretch>
        </p:blipFill>
        <p:spPr>
          <a:xfrm>
            <a:off x="5041086" y="3206187"/>
            <a:ext cx="5237233" cy="2629603"/>
          </a:xfrm>
          <a:prstGeom prst="rect">
            <a:avLst/>
          </a:prstGeom>
        </p:spPr>
      </p:pic>
      <p:sp>
        <p:nvSpPr>
          <p:cNvPr id="10" name="TextBox 9">
            <a:extLst>
              <a:ext uri="{FF2B5EF4-FFF2-40B4-BE49-F238E27FC236}">
                <a16:creationId xmlns:a16="http://schemas.microsoft.com/office/drawing/2014/main" id="{13DC3147-80AC-775D-BF94-3FDB3E5287B2}"/>
              </a:ext>
            </a:extLst>
          </p:cNvPr>
          <p:cNvSpPr txBox="1"/>
          <p:nvPr/>
        </p:nvSpPr>
        <p:spPr>
          <a:xfrm>
            <a:off x="5283134" y="2134532"/>
            <a:ext cx="4636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CHC 2023 Calendar Project</a:t>
            </a:r>
          </a:p>
        </p:txBody>
      </p:sp>
      <p:pic>
        <p:nvPicPr>
          <p:cNvPr id="8" name="Picture 7">
            <a:extLst>
              <a:ext uri="{FF2B5EF4-FFF2-40B4-BE49-F238E27FC236}">
                <a16:creationId xmlns:a16="http://schemas.microsoft.com/office/drawing/2014/main" id="{92A91447-DD44-50EC-C947-ADAF01C474C7}"/>
              </a:ext>
            </a:extLst>
          </p:cNvPr>
          <p:cNvPicPr>
            <a:picLocks noChangeAspect="1"/>
          </p:cNvPicPr>
          <p:nvPr/>
        </p:nvPicPr>
        <p:blipFill>
          <a:blip r:embed="rId4"/>
          <a:stretch>
            <a:fillRect/>
          </a:stretch>
        </p:blipFill>
        <p:spPr>
          <a:xfrm>
            <a:off x="163662" y="1956122"/>
            <a:ext cx="3348331" cy="4464441"/>
          </a:xfrm>
          <a:prstGeom prst="rect">
            <a:avLst/>
          </a:prstGeom>
        </p:spPr>
      </p:pic>
      <p:pic>
        <p:nvPicPr>
          <p:cNvPr id="4" name="Picture 3">
            <a:extLst>
              <a:ext uri="{FF2B5EF4-FFF2-40B4-BE49-F238E27FC236}">
                <a16:creationId xmlns:a16="http://schemas.microsoft.com/office/drawing/2014/main" id="{1B64B104-DE83-5EBD-1E01-EF5EFB30BC12}"/>
              </a:ext>
            </a:extLst>
          </p:cNvPr>
          <p:cNvPicPr>
            <a:picLocks noChangeAspect="1"/>
          </p:cNvPicPr>
          <p:nvPr/>
        </p:nvPicPr>
        <p:blipFill>
          <a:blip r:embed="rId5"/>
          <a:stretch>
            <a:fillRect/>
          </a:stretch>
        </p:blipFill>
        <p:spPr>
          <a:xfrm>
            <a:off x="163662" y="4971084"/>
            <a:ext cx="3348331" cy="1511939"/>
          </a:xfrm>
          <a:prstGeom prst="rect">
            <a:avLst/>
          </a:prstGeom>
        </p:spPr>
      </p:pic>
      <p:pic>
        <p:nvPicPr>
          <p:cNvPr id="7" name="Picture 6">
            <a:extLst>
              <a:ext uri="{FF2B5EF4-FFF2-40B4-BE49-F238E27FC236}">
                <a16:creationId xmlns:a16="http://schemas.microsoft.com/office/drawing/2014/main" id="{64CBF693-9C48-440A-7A4F-B9F377C21BC2}"/>
              </a:ext>
            </a:extLst>
          </p:cNvPr>
          <p:cNvPicPr>
            <a:picLocks noChangeAspect="1"/>
          </p:cNvPicPr>
          <p:nvPr/>
        </p:nvPicPr>
        <p:blipFill>
          <a:blip r:embed="rId6"/>
          <a:stretch>
            <a:fillRect/>
          </a:stretch>
        </p:blipFill>
        <p:spPr>
          <a:xfrm>
            <a:off x="10156200" y="5167423"/>
            <a:ext cx="2020046" cy="1632569"/>
          </a:xfrm>
          <a:prstGeom prst="rect">
            <a:avLst/>
          </a:prstGeom>
        </p:spPr>
      </p:pic>
    </p:spTree>
    <p:extLst>
      <p:ext uri="{BB962C8B-B14F-4D97-AF65-F5344CB8AC3E}">
        <p14:creationId xmlns:p14="http://schemas.microsoft.com/office/powerpoint/2010/main" val="32417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8B6E0-D559-2E19-6710-1714D7027940}"/>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COMPASS HEALTH CONSULTANTS</a:t>
            </a:r>
            <a:br>
              <a:rPr lang="en-US" kern="1200">
                <a:solidFill>
                  <a:schemeClr val="accent1"/>
                </a:solidFill>
                <a:latin typeface="+mj-lt"/>
                <a:ea typeface="+mj-ea"/>
                <a:cs typeface="+mj-cs"/>
              </a:rPr>
            </a:br>
            <a:r>
              <a:rPr lang="en-US" kern="1200">
                <a:solidFill>
                  <a:schemeClr val="accent1"/>
                </a:solidFill>
                <a:latin typeface="+mj-lt"/>
                <a:ea typeface="+mj-ea"/>
                <a:cs typeface="+mj-cs"/>
              </a:rPr>
              <a:t>TRAINING &amp; EVENTS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7882F9-ADAB-3A68-0B1C-CF38BBD57FFD}"/>
              </a:ext>
            </a:extLst>
          </p:cNvPr>
          <p:cNvSpPr>
            <a:spLocks noGrp="1"/>
          </p:cNvSpPr>
          <p:nvPr>
            <p:ph idx="1"/>
          </p:nvPr>
        </p:nvSpPr>
        <p:spPr>
          <a:xfrm>
            <a:off x="4976030" y="963507"/>
            <a:ext cx="6250940" cy="2304627"/>
          </a:xfrm>
        </p:spPr>
        <p:txBody>
          <a:bodyPr vert="horz" lIns="91440" tIns="45720" rIns="91440" bIns="45720" rtlCol="0" anchor="b">
            <a:normAutofit/>
          </a:bodyPr>
          <a:lstStyle/>
          <a:p>
            <a:r>
              <a:rPr lang="en-US" sz="2000" dirty="0"/>
              <a:t>ACA Open Enrollment November 1st – January 15</a:t>
            </a:r>
            <a:r>
              <a:rPr lang="en-US" sz="2000" baseline="30000" dirty="0"/>
              <a:t>th</a:t>
            </a:r>
            <a:endParaRPr lang="en-US" sz="2000" dirty="0"/>
          </a:p>
          <a:p>
            <a:r>
              <a:rPr lang="en-US" sz="2000" dirty="0"/>
              <a:t>Virtual HST New Agent Training November 15</a:t>
            </a:r>
            <a:r>
              <a:rPr lang="en-US" sz="2000" baseline="30000" dirty="0"/>
              <a:t>th</a:t>
            </a:r>
            <a:r>
              <a:rPr lang="en-US" sz="2000" dirty="0"/>
              <a:t> &amp; 16</a:t>
            </a:r>
            <a:r>
              <a:rPr lang="en-US" sz="2000" baseline="30000" dirty="0"/>
              <a:t>th</a:t>
            </a:r>
            <a:r>
              <a:rPr lang="en-US" sz="2000" dirty="0"/>
              <a:t> </a:t>
            </a:r>
          </a:p>
          <a:p>
            <a:r>
              <a:rPr lang="en-US" sz="2000" dirty="0"/>
              <a:t>JK Agent Sales Training Call November 17</a:t>
            </a:r>
            <a:r>
              <a:rPr lang="en-US" sz="2000" baseline="30000" dirty="0"/>
              <a:t>th</a:t>
            </a:r>
            <a:endParaRPr lang="en-US" sz="2000" dirty="0"/>
          </a:p>
          <a:p>
            <a:r>
              <a:rPr lang="en-US" sz="2000" dirty="0"/>
              <a:t>JK Weekly Open Enrollment Follow-up Every Wednesday, 8:30 AM CST</a:t>
            </a:r>
          </a:p>
          <a:p>
            <a:r>
              <a:rPr lang="en-US" sz="2000" dirty="0"/>
              <a:t>TopBroker Training Every Tuesday 1PM</a:t>
            </a:r>
          </a:p>
        </p:txBody>
      </p:sp>
      <p:sp>
        <p:nvSpPr>
          <p:cNvPr id="4" name="Title 1">
            <a:extLst>
              <a:ext uri="{FF2B5EF4-FFF2-40B4-BE49-F238E27FC236}">
                <a16:creationId xmlns:a16="http://schemas.microsoft.com/office/drawing/2014/main" id="{0292BCD3-F0F4-2670-87F5-561A84A11E13}"/>
              </a:ext>
            </a:extLst>
          </p:cNvPr>
          <p:cNvSpPr txBox="1">
            <a:spLocks/>
          </p:cNvSpPr>
          <p:nvPr/>
        </p:nvSpPr>
        <p:spPr>
          <a:xfrm>
            <a:off x="4976030" y="3589866"/>
            <a:ext cx="6250940" cy="230462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400" b="1" dirty="0">
                <a:latin typeface="+mn-lt"/>
                <a:ea typeface="+mn-ea"/>
                <a:cs typeface="+mn-cs"/>
              </a:rPr>
              <a:t>CHC Support </a:t>
            </a:r>
          </a:p>
          <a:p>
            <a:pPr marL="285750" indent="-228600">
              <a:spcAft>
                <a:spcPts val="600"/>
              </a:spcAft>
              <a:buFont typeface="Arial" panose="020B0604020202020204" pitchFamily="34" charset="0"/>
              <a:buChar char="•"/>
            </a:pPr>
            <a:r>
              <a:rPr lang="en-US" sz="1400" dirty="0">
                <a:latin typeface="+mn-lt"/>
                <a:ea typeface="+mn-ea"/>
                <a:cs typeface="+mn-cs"/>
              </a:rPr>
              <a:t>Agent Portal, </a:t>
            </a:r>
            <a:r>
              <a:rPr lang="en-US" sz="1400" dirty="0">
                <a:latin typeface="+mn-lt"/>
                <a:ea typeface="+mn-ea"/>
                <a:cs typeface="+mn-cs"/>
                <a:hlinkClick r:id="rId2"/>
              </a:rPr>
              <a:t>www.chcagents.com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Leads/Lead Referrals/Billing, Peggy Doherty, </a:t>
            </a:r>
            <a:r>
              <a:rPr lang="en-US" sz="1400" dirty="0">
                <a:latin typeface="+mn-lt"/>
                <a:ea typeface="+mn-ea"/>
                <a:cs typeface="+mn-cs"/>
                <a:hlinkClick r:id="rId3"/>
              </a:rPr>
              <a:t>pdoherty@chcquotes.com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Payroll &amp; Commissions, Christina </a:t>
            </a:r>
            <a:r>
              <a:rPr lang="en-US" sz="1400" dirty="0" err="1">
                <a:latin typeface="+mn-lt"/>
                <a:ea typeface="+mn-ea"/>
                <a:cs typeface="+mn-cs"/>
              </a:rPr>
              <a:t>Kluber</a:t>
            </a:r>
            <a:r>
              <a:rPr lang="en-US" sz="1400" dirty="0">
                <a:latin typeface="+mn-lt"/>
                <a:ea typeface="+mn-ea"/>
                <a:cs typeface="+mn-cs"/>
              </a:rPr>
              <a:t>, </a:t>
            </a:r>
            <a:r>
              <a:rPr lang="en-US" sz="1400" dirty="0">
                <a:latin typeface="+mn-lt"/>
                <a:ea typeface="+mn-ea"/>
                <a:cs typeface="+mn-cs"/>
                <a:hlinkClick r:id="rId4"/>
              </a:rPr>
              <a:t>payroll@chcquotes.com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CHC Carrier Sales, Kent Stansfield, </a:t>
            </a:r>
            <a:r>
              <a:rPr lang="en-US" sz="1400" dirty="0">
                <a:latin typeface="+mn-lt"/>
                <a:ea typeface="+mn-ea"/>
                <a:cs typeface="+mn-cs"/>
                <a:hlinkClick r:id="rId5"/>
              </a:rPr>
              <a:t>kstansfield@chcquotes.com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CHC Carrier Contracting &amp; TopBroker, Tanya Mosley, </a:t>
            </a:r>
            <a:r>
              <a:rPr lang="en-US" sz="1400" dirty="0">
                <a:latin typeface="+mn-lt"/>
                <a:ea typeface="+mn-ea"/>
                <a:cs typeface="+mn-cs"/>
                <a:hlinkClick r:id="rId6"/>
              </a:rPr>
              <a:t>tmosley@chcquotes.com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CHC Group Sales, Bill Morrissey, </a:t>
            </a:r>
            <a:r>
              <a:rPr lang="en-US" sz="1400" dirty="0">
                <a:latin typeface="+mn-lt"/>
                <a:ea typeface="+mn-ea"/>
                <a:cs typeface="+mn-cs"/>
                <a:hlinkClick r:id="rId7"/>
              </a:rPr>
              <a:t>groupquotes@chcquotes.com</a:t>
            </a:r>
            <a:endParaRPr lang="en-US" sz="1400" dirty="0">
              <a:latin typeface="+mn-lt"/>
              <a:ea typeface="+mn-ea"/>
              <a:cs typeface="+mn-cs"/>
            </a:endParaRPr>
          </a:p>
          <a:p>
            <a:pPr marL="285750" indent="-228600">
              <a:spcAft>
                <a:spcPts val="600"/>
              </a:spcAft>
              <a:buFont typeface="Arial" panose="020B0604020202020204" pitchFamily="34" charset="0"/>
              <a:buChar char="•"/>
            </a:pPr>
            <a:r>
              <a:rPr lang="en-US" sz="1400" dirty="0">
                <a:latin typeface="+mn-lt"/>
                <a:ea typeface="+mn-ea"/>
                <a:cs typeface="+mn-cs"/>
              </a:rPr>
              <a:t>Compass Health Consultants Founder Joe Krivelow, </a:t>
            </a:r>
            <a:r>
              <a:rPr lang="en-US" sz="1400" dirty="0">
                <a:latin typeface="+mn-lt"/>
                <a:ea typeface="+mn-ea"/>
                <a:cs typeface="+mn-cs"/>
                <a:hlinkClick r:id="rId8"/>
              </a:rPr>
              <a:t>jkrivelow@chcquotes.com</a:t>
            </a:r>
            <a:r>
              <a:rPr lang="en-US" sz="1400" dirty="0">
                <a:latin typeface="+mn-lt"/>
                <a:ea typeface="+mn-ea"/>
                <a:cs typeface="+mn-cs"/>
              </a:rPr>
              <a:t>.</a:t>
            </a:r>
          </a:p>
          <a:p>
            <a:pPr marL="285750" indent="-228600">
              <a:spcAft>
                <a:spcPts val="600"/>
              </a:spcAft>
              <a:buFont typeface="Arial" panose="020B0604020202020204" pitchFamily="34" charset="0"/>
              <a:buChar char="•"/>
            </a:pPr>
            <a:endParaRPr lang="en-US" sz="1400" dirty="0">
              <a:latin typeface="+mn-lt"/>
              <a:ea typeface="+mn-ea"/>
              <a:cs typeface="+mn-cs"/>
            </a:endParaRPr>
          </a:p>
          <a:p>
            <a:pPr marL="285750" indent="-228600">
              <a:spcAft>
                <a:spcPts val="600"/>
              </a:spcAft>
              <a:buFont typeface="Arial" panose="020B0604020202020204" pitchFamily="34" charset="0"/>
              <a:buChar char="•"/>
            </a:pPr>
            <a:endParaRPr lang="en-US" sz="1400" dirty="0">
              <a:latin typeface="+mn-lt"/>
              <a:ea typeface="+mn-ea"/>
              <a:cs typeface="+mn-cs"/>
            </a:endParaRPr>
          </a:p>
        </p:txBody>
      </p:sp>
      <p:pic>
        <p:nvPicPr>
          <p:cNvPr id="5" name="Picture 4">
            <a:extLst>
              <a:ext uri="{FF2B5EF4-FFF2-40B4-BE49-F238E27FC236}">
                <a16:creationId xmlns:a16="http://schemas.microsoft.com/office/drawing/2014/main" id="{51597AB2-4513-5777-E227-55886991F070}"/>
              </a:ext>
            </a:extLst>
          </p:cNvPr>
          <p:cNvPicPr>
            <a:picLocks noChangeAspect="1"/>
          </p:cNvPicPr>
          <p:nvPr/>
        </p:nvPicPr>
        <p:blipFill>
          <a:blip r:embed="rId9"/>
          <a:stretch>
            <a:fillRect/>
          </a:stretch>
        </p:blipFill>
        <p:spPr>
          <a:xfrm rot="2655602">
            <a:off x="9952880" y="2240276"/>
            <a:ext cx="557330" cy="496445"/>
          </a:xfrm>
          <a:prstGeom prst="rect">
            <a:avLst/>
          </a:prstGeom>
        </p:spPr>
      </p:pic>
    </p:spTree>
    <p:extLst>
      <p:ext uri="{BB962C8B-B14F-4D97-AF65-F5344CB8AC3E}">
        <p14:creationId xmlns:p14="http://schemas.microsoft.com/office/powerpoint/2010/main" val="54176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CB2043-D5A9-85ED-3889-0D555392573D}"/>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a:lnSpc>
                <a:spcPct val="90000"/>
              </a:lnSpc>
              <a:spcAft>
                <a:spcPts val="600"/>
              </a:spcAft>
            </a:pPr>
            <a:endParaRPr lang="en-US" sz="2000" dirty="0"/>
          </a:p>
        </p:txBody>
      </p:sp>
      <p:pic>
        <p:nvPicPr>
          <p:cNvPr id="3" name="Picture 2">
            <a:extLst>
              <a:ext uri="{FF2B5EF4-FFF2-40B4-BE49-F238E27FC236}">
                <a16:creationId xmlns:a16="http://schemas.microsoft.com/office/drawing/2014/main" id="{6060C450-6AEF-FDB1-EC11-405C349C586B}"/>
              </a:ext>
            </a:extLst>
          </p:cNvPr>
          <p:cNvPicPr>
            <a:picLocks noChangeAspect="1"/>
          </p:cNvPicPr>
          <p:nvPr/>
        </p:nvPicPr>
        <p:blipFill>
          <a:blip r:embed="rId2"/>
          <a:stretch>
            <a:fillRect/>
          </a:stretch>
        </p:blipFill>
        <p:spPr>
          <a:xfrm>
            <a:off x="457347" y="254643"/>
            <a:ext cx="5178960" cy="5832128"/>
          </a:xfrm>
          <a:prstGeom prst="rect">
            <a:avLst/>
          </a:prstGeom>
        </p:spPr>
      </p:pic>
      <p:graphicFrame>
        <p:nvGraphicFramePr>
          <p:cNvPr id="2" name="Table 1">
            <a:extLst>
              <a:ext uri="{FF2B5EF4-FFF2-40B4-BE49-F238E27FC236}">
                <a16:creationId xmlns:a16="http://schemas.microsoft.com/office/drawing/2014/main" id="{C06CA55E-2618-8620-4AC7-E04B42ECC00F}"/>
              </a:ext>
            </a:extLst>
          </p:cNvPr>
          <p:cNvGraphicFramePr>
            <a:graphicFrameLocks noGrp="1"/>
          </p:cNvGraphicFramePr>
          <p:nvPr>
            <p:extLst>
              <p:ext uri="{D42A27DB-BD31-4B8C-83A1-F6EECF244321}">
                <p14:modId xmlns:p14="http://schemas.microsoft.com/office/powerpoint/2010/main" val="2344438751"/>
              </p:ext>
            </p:extLst>
          </p:nvPr>
        </p:nvGraphicFramePr>
        <p:xfrm>
          <a:off x="6198394" y="2683999"/>
          <a:ext cx="5167185" cy="3196928"/>
        </p:xfrm>
        <a:graphic>
          <a:graphicData uri="http://schemas.openxmlformats.org/drawingml/2006/table">
            <a:tbl>
              <a:tblPr/>
              <a:tblGrid>
                <a:gridCol w="5167185">
                  <a:extLst>
                    <a:ext uri="{9D8B030D-6E8A-4147-A177-3AD203B41FA5}">
                      <a16:colId xmlns:a16="http://schemas.microsoft.com/office/drawing/2014/main" val="2962518827"/>
                    </a:ext>
                  </a:extLst>
                </a:gridCol>
              </a:tblGrid>
              <a:tr h="299483">
                <a:tc>
                  <a:txBody>
                    <a:bodyPr/>
                    <a:lstStyle/>
                    <a:p>
                      <a:endParaRPr lang="en-US" sz="1500"/>
                    </a:p>
                  </a:txBody>
                  <a:tcPr marL="0" marR="0" marT="0" marB="0" anchor="ctr">
                    <a:lnL>
                      <a:noFill/>
                    </a:lnL>
                    <a:lnR>
                      <a:noFill/>
                    </a:lnR>
                    <a:lnT>
                      <a:noFill/>
                    </a:lnT>
                    <a:lnB>
                      <a:noFill/>
                    </a:lnB>
                    <a:solidFill>
                      <a:srgbClr val="F0F0F0"/>
                    </a:solidFill>
                  </a:tcPr>
                </a:tc>
                <a:extLst>
                  <a:ext uri="{0D108BD9-81ED-4DB2-BD59-A6C34878D82A}">
                    <a16:rowId xmlns:a16="http://schemas.microsoft.com/office/drawing/2014/main" val="1825455356"/>
                  </a:ext>
                </a:extLst>
              </a:tr>
              <a:tr h="299483">
                <a:tc>
                  <a:txBody>
                    <a:bodyPr/>
                    <a:lstStyle/>
                    <a:p>
                      <a:endParaRPr lang="en-US" sz="1500"/>
                    </a:p>
                  </a:txBody>
                  <a:tcPr marL="0" marR="0" marT="0" marB="0" anchor="ctr">
                    <a:lnL>
                      <a:noFill/>
                    </a:lnL>
                    <a:lnR>
                      <a:noFill/>
                    </a:lnR>
                    <a:lnT>
                      <a:noFill/>
                    </a:lnT>
                    <a:lnB>
                      <a:noFill/>
                    </a:lnB>
                    <a:solidFill>
                      <a:srgbClr val="F0F0F0"/>
                    </a:solidFill>
                  </a:tcPr>
                </a:tc>
                <a:extLst>
                  <a:ext uri="{0D108BD9-81ED-4DB2-BD59-A6C34878D82A}">
                    <a16:rowId xmlns:a16="http://schemas.microsoft.com/office/drawing/2014/main" val="3865429001"/>
                  </a:ext>
                </a:extLst>
              </a:tr>
              <a:tr h="2588031">
                <a:tc>
                  <a:txBody>
                    <a:bodyPr/>
                    <a:lstStyle/>
                    <a:p>
                      <a:pPr algn="l"/>
                      <a:r>
                        <a:rPr lang="en-US" sz="1500" dirty="0">
                          <a:solidFill>
                            <a:srgbClr val="333333"/>
                          </a:solidFill>
                          <a:effectLst/>
                          <a:latin typeface="georgia" panose="02040502050405020303" pitchFamily="18" charset="0"/>
                        </a:rPr>
                        <a:t>Beginning in 2023, if a consumer has an offer of employer-sponsored coverage that extends to the employee’s family members, the affordability of that offer of coverage for the family members (of the employee) will be based on the family premium amount, not the amount the employee must pay for self-only coverage. Since the IRS’s new regulations take effect for Plan Year 2023, consumers will see changes to the 2023 Marketplace application when Open Enrollment begins on November 1, 2022.​</a:t>
                      </a:r>
                    </a:p>
                  </a:txBody>
                  <a:tcPr marL="155981" marR="155981" marT="155981" marB="155981" anchor="ctr">
                    <a:lnL>
                      <a:noFill/>
                    </a:lnL>
                    <a:lnR>
                      <a:noFill/>
                    </a:lnR>
                    <a:lnT>
                      <a:noFill/>
                    </a:lnT>
                    <a:lnB>
                      <a:noFill/>
                    </a:lnB>
                    <a:solidFill>
                      <a:srgbClr val="FFFFFF"/>
                    </a:solidFill>
                  </a:tcPr>
                </a:tc>
                <a:extLst>
                  <a:ext uri="{0D108BD9-81ED-4DB2-BD59-A6C34878D82A}">
                    <a16:rowId xmlns:a16="http://schemas.microsoft.com/office/drawing/2014/main" val="1928449901"/>
                  </a:ext>
                </a:extLst>
              </a:tr>
            </a:tbl>
          </a:graphicData>
        </a:graphic>
      </p:graphicFrame>
      <p:pic>
        <p:nvPicPr>
          <p:cNvPr id="6" name="Picture 5">
            <a:extLst>
              <a:ext uri="{FF2B5EF4-FFF2-40B4-BE49-F238E27FC236}">
                <a16:creationId xmlns:a16="http://schemas.microsoft.com/office/drawing/2014/main" id="{90F97E3E-50FC-BA7D-D120-DA843B532147}"/>
              </a:ext>
            </a:extLst>
          </p:cNvPr>
          <p:cNvPicPr>
            <a:picLocks noChangeAspect="1"/>
          </p:cNvPicPr>
          <p:nvPr/>
        </p:nvPicPr>
        <p:blipFill>
          <a:blip r:embed="rId3"/>
          <a:stretch>
            <a:fillRect/>
          </a:stretch>
        </p:blipFill>
        <p:spPr>
          <a:xfrm>
            <a:off x="6471272" y="313041"/>
            <a:ext cx="2143125" cy="2143125"/>
          </a:xfrm>
          <a:prstGeom prst="rect">
            <a:avLst/>
          </a:prstGeom>
        </p:spPr>
      </p:pic>
      <p:sp>
        <p:nvSpPr>
          <p:cNvPr id="7" name="Rectangle 6">
            <a:extLst>
              <a:ext uri="{FF2B5EF4-FFF2-40B4-BE49-F238E27FC236}">
                <a16:creationId xmlns:a16="http://schemas.microsoft.com/office/drawing/2014/main" id="{E63C89E0-C6C2-EF92-E536-5C662E9A457B}"/>
              </a:ext>
            </a:extLst>
          </p:cNvPr>
          <p:cNvSpPr/>
          <p:nvPr/>
        </p:nvSpPr>
        <p:spPr>
          <a:xfrm>
            <a:off x="7761301" y="1646752"/>
            <a:ext cx="37932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Family Glitch</a:t>
            </a:r>
          </a:p>
        </p:txBody>
      </p:sp>
    </p:spTree>
    <p:extLst>
      <p:ext uri="{BB962C8B-B14F-4D97-AF65-F5344CB8AC3E}">
        <p14:creationId xmlns:p14="http://schemas.microsoft.com/office/powerpoint/2010/main" val="41857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60A3B3A-5E74-9CCC-2C52-CF0748895CCB}"/>
              </a:ext>
            </a:extLst>
          </p:cNvPr>
          <p:cNvPicPr>
            <a:picLocks noChangeAspect="1"/>
          </p:cNvPicPr>
          <p:nvPr/>
        </p:nvPicPr>
        <p:blipFill>
          <a:blip r:embed="rId2"/>
          <a:stretch>
            <a:fillRect/>
          </a:stretch>
        </p:blipFill>
        <p:spPr>
          <a:xfrm>
            <a:off x="2596235" y="134345"/>
            <a:ext cx="1378667" cy="1084900"/>
          </a:xfrm>
          <a:prstGeom prst="rect">
            <a:avLst/>
          </a:prstGeom>
        </p:spPr>
      </p:pic>
      <p:sp>
        <p:nvSpPr>
          <p:cNvPr id="2" name="Title 1">
            <a:extLst>
              <a:ext uri="{FF2B5EF4-FFF2-40B4-BE49-F238E27FC236}">
                <a16:creationId xmlns:a16="http://schemas.microsoft.com/office/drawing/2014/main" id="{12835C01-CBEA-484D-D9A7-3E413348476F}"/>
              </a:ext>
            </a:extLst>
          </p:cNvPr>
          <p:cNvSpPr>
            <a:spLocks noGrp="1"/>
          </p:cNvSpPr>
          <p:nvPr>
            <p:ph type="title"/>
          </p:nvPr>
        </p:nvSpPr>
        <p:spPr>
          <a:xfrm>
            <a:off x="68636" y="117778"/>
            <a:ext cx="2982512" cy="2113099"/>
          </a:xfrm>
        </p:spPr>
        <p:txBody>
          <a:bodyPr>
            <a:normAutofit/>
          </a:bodyPr>
          <a:lstStyle/>
          <a:p>
            <a:pPr algn="ctr"/>
            <a:r>
              <a:rPr lang="en-US" sz="3200" b="1" i="1" dirty="0"/>
              <a:t>CHC </a:t>
            </a:r>
            <a:br>
              <a:rPr lang="en-US" sz="3200" b="1" i="1" dirty="0"/>
            </a:br>
            <a:r>
              <a:rPr lang="en-US" sz="3200" b="1" i="1" dirty="0"/>
              <a:t>Open Enrollment Referral Program</a:t>
            </a:r>
          </a:p>
        </p:txBody>
      </p:sp>
      <p:sp>
        <p:nvSpPr>
          <p:cNvPr id="4" name="Content Placeholder 3">
            <a:extLst>
              <a:ext uri="{FF2B5EF4-FFF2-40B4-BE49-F238E27FC236}">
                <a16:creationId xmlns:a16="http://schemas.microsoft.com/office/drawing/2014/main" id="{6C43E1EB-FFD3-F18F-C9AD-852B48A5BE35}"/>
              </a:ext>
            </a:extLst>
          </p:cNvPr>
          <p:cNvSpPr>
            <a:spLocks noGrp="1"/>
          </p:cNvSpPr>
          <p:nvPr>
            <p:ph sz="half" idx="1"/>
          </p:nvPr>
        </p:nvSpPr>
        <p:spPr>
          <a:xfrm>
            <a:off x="2214781" y="158748"/>
            <a:ext cx="8537944" cy="2535921"/>
          </a:xfrm>
        </p:spPr>
        <p:txBody>
          <a:bodyPr>
            <a:noAutofit/>
          </a:bodyPr>
          <a:lstStyle/>
          <a:p>
            <a:pPr marL="0" indent="0" algn="ctr">
              <a:buNone/>
            </a:pPr>
            <a:r>
              <a:rPr lang="en-US" sz="2000" b="1" dirty="0">
                <a:solidFill>
                  <a:schemeClr val="tx1">
                    <a:alpha val="60000"/>
                  </a:schemeClr>
                </a:solidFill>
              </a:rPr>
              <a:t>ACA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3"/>
              </a:rPr>
              <a:t>acareferral@chcquotes.com</a:t>
            </a:r>
            <a:endParaRPr lang="en-US" sz="1600" dirty="0">
              <a:solidFill>
                <a:schemeClr val="tx1">
                  <a:alpha val="60000"/>
                </a:schemeClr>
              </a:solidFill>
            </a:endParaRPr>
          </a:p>
          <a:p>
            <a:pPr algn="ctr"/>
            <a:r>
              <a:rPr lang="en-US" sz="1600" dirty="0">
                <a:solidFill>
                  <a:schemeClr val="tx1">
                    <a:alpha val="60000"/>
                  </a:schemeClr>
                </a:solidFill>
              </a:rPr>
              <a:t>Agent will be paid $100 per submission.</a:t>
            </a:r>
          </a:p>
          <a:p>
            <a:pPr marL="0" indent="0" algn="ctr">
              <a:buNone/>
            </a:pPr>
            <a:r>
              <a:rPr lang="en-US" sz="2000" b="1" dirty="0">
                <a:solidFill>
                  <a:schemeClr val="tx1">
                    <a:alpha val="60000"/>
                  </a:schemeClr>
                </a:solidFill>
              </a:rPr>
              <a:t>Medicare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4"/>
              </a:rPr>
              <a:t>medicarereferral@chcquotes.com</a:t>
            </a:r>
            <a:endParaRPr lang="en-US" sz="1600" dirty="0">
              <a:solidFill>
                <a:schemeClr val="tx1">
                  <a:alpha val="60000"/>
                </a:schemeClr>
              </a:solidFill>
            </a:endParaRPr>
          </a:p>
          <a:p>
            <a:pPr algn="ctr"/>
            <a:r>
              <a:rPr lang="en-US" sz="1600" dirty="0">
                <a:solidFill>
                  <a:schemeClr val="tx1">
                    <a:alpha val="60000"/>
                  </a:schemeClr>
                </a:solidFill>
              </a:rPr>
              <a:t>Agents will be paid $100 per submission.</a:t>
            </a:r>
          </a:p>
          <a:p>
            <a:pPr marL="0" indent="0" algn="ctr">
              <a:buNone/>
            </a:pPr>
            <a:r>
              <a:rPr lang="en-US" sz="1600" b="1" dirty="0">
                <a:solidFill>
                  <a:srgbClr val="FF0000"/>
                </a:solidFill>
              </a:rPr>
              <a:t>*The more information provided for a client, increases the likelihood of a sale and referral payout.</a:t>
            </a:r>
          </a:p>
        </p:txBody>
      </p:sp>
      <p:sp>
        <p:nvSpPr>
          <p:cNvPr id="7" name="Content Placeholder 6">
            <a:extLst>
              <a:ext uri="{FF2B5EF4-FFF2-40B4-BE49-F238E27FC236}">
                <a16:creationId xmlns:a16="http://schemas.microsoft.com/office/drawing/2014/main" id="{627DBABE-B4FB-5336-9BE8-1F1CE9B6814D}"/>
              </a:ext>
            </a:extLst>
          </p:cNvPr>
          <p:cNvSpPr>
            <a:spLocks noGrp="1"/>
          </p:cNvSpPr>
          <p:nvPr>
            <p:ph sz="half" idx="2"/>
          </p:nvPr>
        </p:nvSpPr>
        <p:spPr>
          <a:xfrm>
            <a:off x="295833" y="2872167"/>
            <a:ext cx="11828611" cy="82309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en-US" b="1" dirty="0"/>
              <a:t>FL Blue Referral Program</a:t>
            </a:r>
          </a:p>
          <a:p>
            <a:pPr marL="0" indent="0" algn="ctr">
              <a:buNone/>
            </a:pPr>
            <a:r>
              <a:rPr lang="en-US" sz="1400" dirty="0"/>
              <a:t>Use the following link to create your referral. </a:t>
            </a:r>
            <a:r>
              <a:rPr lang="en-US" sz="1400" b="0" i="0" u="sng" dirty="0">
                <a:solidFill>
                  <a:srgbClr val="0563C1"/>
                </a:solidFill>
                <a:effectLst/>
                <a:latin typeface="Calibri" panose="020F0502020204030204" pitchFamily="34" charset="0"/>
                <a:hlinkClick r:id="rId5" tooltip="This external link will open in a new window"/>
              </a:rPr>
              <a:t>https://meadowbrook.useindio.com/sign-up/K3M30Zg4dLC8_WkU8qu5</a:t>
            </a:r>
            <a:endParaRPr lang="en-US" sz="1400" b="0" i="0" u="sng" dirty="0">
              <a:solidFill>
                <a:srgbClr val="0563C1"/>
              </a:solidFill>
              <a:effectLst/>
              <a:latin typeface="Calibri" panose="020F0502020204030204" pitchFamily="34" charset="0"/>
            </a:endParaRPr>
          </a:p>
          <a:p>
            <a:pPr marL="0" indent="0">
              <a:buNone/>
            </a:pPr>
            <a:endParaRPr lang="en-US" b="0" i="0" u="sng" dirty="0">
              <a:solidFill>
                <a:srgbClr val="0563C1"/>
              </a:solidFill>
              <a:effectLst/>
              <a:latin typeface="Calibri" panose="020F050202020403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b="0" i="0" u="sng" dirty="0">
              <a:solidFill>
                <a:srgbClr val="0563C1"/>
              </a:solidFill>
              <a:effectLst/>
              <a:latin typeface="Calibri" panose="020F0502020204030204" pitchFamily="34" charset="0"/>
            </a:endParaRPr>
          </a:p>
          <a:p>
            <a:pPr marL="0" indent="0">
              <a:buNone/>
            </a:pPr>
            <a:endParaRPr lang="en-US" u="sng" dirty="0">
              <a:solidFill>
                <a:srgbClr val="0563C1"/>
              </a:solidFill>
              <a:latin typeface="Calibri" panose="020F0502020204030204" pitchFamily="34" charset="0"/>
            </a:endParaRPr>
          </a:p>
          <a:p>
            <a:pPr marL="0" indent="0">
              <a:buNone/>
            </a:pPr>
            <a:endParaRPr lang="en-US" dirty="0"/>
          </a:p>
        </p:txBody>
      </p:sp>
      <p:pic>
        <p:nvPicPr>
          <p:cNvPr id="9" name="Picture 8">
            <a:extLst>
              <a:ext uri="{FF2B5EF4-FFF2-40B4-BE49-F238E27FC236}">
                <a16:creationId xmlns:a16="http://schemas.microsoft.com/office/drawing/2014/main" id="{0963F583-392C-0FEC-8B96-3276E5FFD512}"/>
              </a:ext>
            </a:extLst>
          </p:cNvPr>
          <p:cNvPicPr>
            <a:picLocks noChangeAspect="1"/>
          </p:cNvPicPr>
          <p:nvPr/>
        </p:nvPicPr>
        <p:blipFill>
          <a:blip r:embed="rId6"/>
          <a:stretch>
            <a:fillRect/>
          </a:stretch>
        </p:blipFill>
        <p:spPr>
          <a:xfrm>
            <a:off x="9079201" y="3753692"/>
            <a:ext cx="1285875" cy="1609725"/>
          </a:xfrm>
          <a:prstGeom prst="rect">
            <a:avLst/>
          </a:prstGeom>
        </p:spPr>
      </p:pic>
      <p:pic>
        <p:nvPicPr>
          <p:cNvPr id="11" name="Picture 10">
            <a:extLst>
              <a:ext uri="{FF2B5EF4-FFF2-40B4-BE49-F238E27FC236}">
                <a16:creationId xmlns:a16="http://schemas.microsoft.com/office/drawing/2014/main" id="{134A83C9-5A93-C5C7-B5BA-0A911E007400}"/>
              </a:ext>
            </a:extLst>
          </p:cNvPr>
          <p:cNvPicPr>
            <a:picLocks noChangeAspect="1"/>
          </p:cNvPicPr>
          <p:nvPr/>
        </p:nvPicPr>
        <p:blipFill>
          <a:blip r:embed="rId7"/>
          <a:stretch>
            <a:fillRect/>
          </a:stretch>
        </p:blipFill>
        <p:spPr>
          <a:xfrm>
            <a:off x="175545" y="4336555"/>
            <a:ext cx="3492687" cy="2359621"/>
          </a:xfrm>
          <a:prstGeom prst="rect">
            <a:avLst/>
          </a:prstGeom>
        </p:spPr>
      </p:pic>
      <p:pic>
        <p:nvPicPr>
          <p:cNvPr id="13" name="Picture 12">
            <a:extLst>
              <a:ext uri="{FF2B5EF4-FFF2-40B4-BE49-F238E27FC236}">
                <a16:creationId xmlns:a16="http://schemas.microsoft.com/office/drawing/2014/main" id="{9BF283F0-A564-07FE-5B0A-42C2B78A0F9F}"/>
              </a:ext>
            </a:extLst>
          </p:cNvPr>
          <p:cNvPicPr>
            <a:picLocks noChangeAspect="1"/>
          </p:cNvPicPr>
          <p:nvPr/>
        </p:nvPicPr>
        <p:blipFill>
          <a:blip r:embed="rId8"/>
          <a:stretch>
            <a:fillRect/>
          </a:stretch>
        </p:blipFill>
        <p:spPr>
          <a:xfrm>
            <a:off x="23977" y="3830797"/>
            <a:ext cx="1116418" cy="370226"/>
          </a:xfrm>
          <a:prstGeom prst="rect">
            <a:avLst/>
          </a:prstGeom>
        </p:spPr>
      </p:pic>
      <p:sp>
        <p:nvSpPr>
          <p:cNvPr id="14" name="TextBox 13">
            <a:extLst>
              <a:ext uri="{FF2B5EF4-FFF2-40B4-BE49-F238E27FC236}">
                <a16:creationId xmlns:a16="http://schemas.microsoft.com/office/drawing/2014/main" id="{373367C8-CE1F-0C9A-96D1-B70A67DA2CE7}"/>
              </a:ext>
            </a:extLst>
          </p:cNvPr>
          <p:cNvSpPr txBox="1"/>
          <p:nvPr/>
        </p:nvSpPr>
        <p:spPr>
          <a:xfrm>
            <a:off x="4425854" y="4113929"/>
            <a:ext cx="332799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Submission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Thank you for your referral, it is much appreciated.  Please allow 24-48 hours for a response.  Complete the link below with the client’s information and please respond to this email with all necessary supporting documents. Should you have any questions, please feel free to reach out to me.</a:t>
            </a:r>
            <a:endParaRPr kumimoji="0" lang="en-US" sz="16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D8842F4-2C67-1E85-B2C6-F51372D5766A}"/>
              </a:ext>
            </a:extLst>
          </p:cNvPr>
          <p:cNvSpPr txBox="1"/>
          <p:nvPr/>
        </p:nvSpPr>
        <p:spPr>
          <a:xfrm>
            <a:off x="8785856" y="5363417"/>
            <a:ext cx="3076425" cy="14362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Robin Deck Hutchison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Personal Lines Agent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941-376-8460 </a:t>
            </a:r>
            <a:r>
              <a:rPr kumimoji="0" lang="en-US" sz="1800" b="1" i="0" u="none" strike="noStrike" kern="1200" cap="none" spc="0" normalizeH="0" baseline="0" noProof="0" dirty="0">
                <a:ln>
                  <a:noFill/>
                </a:ln>
                <a:solidFill>
                  <a:srgbClr val="57B847"/>
                </a:solidFill>
                <a:effectLst/>
                <a:uLnTx/>
                <a:uFillTx/>
                <a:latin typeface="Calibri" panose="020F0502020204030204" pitchFamily="34" charset="0"/>
                <a:ea typeface="+mn-ea"/>
                <a:cs typeface="Calibri" panose="020F0502020204030204" pitchFamily="34" charset="0"/>
              </a:rPr>
              <a:t>Work</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941-724-8856 </a:t>
            </a:r>
            <a:r>
              <a:rPr kumimoji="0" lang="en-US" sz="1800" b="1" i="0" u="none" strike="noStrike" kern="1200" cap="none" spc="0" normalizeH="0" baseline="0" noProof="0" dirty="0">
                <a:ln>
                  <a:noFill/>
                </a:ln>
                <a:solidFill>
                  <a:srgbClr val="57B847"/>
                </a:solidFill>
                <a:effectLst/>
                <a:uLnTx/>
                <a:uFillTx/>
                <a:latin typeface="Calibri" panose="020F0502020204030204" pitchFamily="34" charset="0"/>
                <a:ea typeface="+mn-ea"/>
                <a:cs typeface="Calibri" panose="020F0502020204030204" pitchFamily="34" charset="0"/>
              </a:rPr>
              <a:t>Fax</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FF"/>
                </a:solidFill>
                <a:effectLst/>
                <a:uLnTx/>
                <a:uFillTx/>
                <a:latin typeface="Arial Nova" panose="020B0504020202020204" pitchFamily="34" charset="0"/>
                <a:ea typeface="+mn-ea"/>
                <a:cs typeface="+mn-cs"/>
              </a:rPr>
              <a:t>Robin.deck-hutchison@meadowbrook.com</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Star: 5 Points 17">
            <a:extLst>
              <a:ext uri="{FF2B5EF4-FFF2-40B4-BE49-F238E27FC236}">
                <a16:creationId xmlns:a16="http://schemas.microsoft.com/office/drawing/2014/main" id="{EA1AFBB3-C93F-F2EA-3060-ADF401B1FE9C}"/>
              </a:ext>
            </a:extLst>
          </p:cNvPr>
          <p:cNvSpPr/>
          <p:nvPr/>
        </p:nvSpPr>
        <p:spPr>
          <a:xfrm>
            <a:off x="2480206" y="2872167"/>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tar: 5 Points 18">
            <a:extLst>
              <a:ext uri="{FF2B5EF4-FFF2-40B4-BE49-F238E27FC236}">
                <a16:creationId xmlns:a16="http://schemas.microsoft.com/office/drawing/2014/main" id="{E7B45002-3C04-2989-B74E-723904813EA0}"/>
              </a:ext>
            </a:extLst>
          </p:cNvPr>
          <p:cNvSpPr/>
          <p:nvPr/>
        </p:nvSpPr>
        <p:spPr>
          <a:xfrm>
            <a:off x="3110132" y="2859790"/>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tar: 5 Points 19">
            <a:extLst>
              <a:ext uri="{FF2B5EF4-FFF2-40B4-BE49-F238E27FC236}">
                <a16:creationId xmlns:a16="http://schemas.microsoft.com/office/drawing/2014/main" id="{54D01672-2EC7-D046-F463-3176681DF388}"/>
              </a:ext>
            </a:extLst>
          </p:cNvPr>
          <p:cNvSpPr/>
          <p:nvPr/>
        </p:nvSpPr>
        <p:spPr>
          <a:xfrm>
            <a:off x="3668234" y="2872167"/>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tar: 5 Points 20">
            <a:extLst>
              <a:ext uri="{FF2B5EF4-FFF2-40B4-BE49-F238E27FC236}">
                <a16:creationId xmlns:a16="http://schemas.microsoft.com/office/drawing/2014/main" id="{A70A8242-CEF7-FFE1-954D-96896C4C6902}"/>
              </a:ext>
            </a:extLst>
          </p:cNvPr>
          <p:cNvSpPr/>
          <p:nvPr/>
        </p:nvSpPr>
        <p:spPr>
          <a:xfrm>
            <a:off x="9242090"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tar: 5 Points 21">
            <a:extLst>
              <a:ext uri="{FF2B5EF4-FFF2-40B4-BE49-F238E27FC236}">
                <a16:creationId xmlns:a16="http://schemas.microsoft.com/office/drawing/2014/main" id="{F5B07C9B-41E2-C74B-25FC-08A2A2DB1DF5}"/>
              </a:ext>
            </a:extLst>
          </p:cNvPr>
          <p:cNvSpPr/>
          <p:nvPr/>
        </p:nvSpPr>
        <p:spPr>
          <a:xfrm>
            <a:off x="8730993"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tar: 5 Points 22">
            <a:extLst>
              <a:ext uri="{FF2B5EF4-FFF2-40B4-BE49-F238E27FC236}">
                <a16:creationId xmlns:a16="http://schemas.microsoft.com/office/drawing/2014/main" id="{A5AFD75A-C428-08D2-7AA2-CBEA48B93C6B}"/>
              </a:ext>
            </a:extLst>
          </p:cNvPr>
          <p:cNvSpPr/>
          <p:nvPr/>
        </p:nvSpPr>
        <p:spPr>
          <a:xfrm>
            <a:off x="8172892"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BE7E8700-A869-5508-77EC-CAB260992B80}"/>
              </a:ext>
            </a:extLst>
          </p:cNvPr>
          <p:cNvPicPr>
            <a:picLocks noChangeAspect="1"/>
          </p:cNvPicPr>
          <p:nvPr/>
        </p:nvPicPr>
        <p:blipFill>
          <a:blip r:embed="rId9"/>
          <a:stretch>
            <a:fillRect/>
          </a:stretch>
        </p:blipFill>
        <p:spPr>
          <a:xfrm>
            <a:off x="9413785" y="63345"/>
            <a:ext cx="1261981" cy="1261981"/>
          </a:xfrm>
          <a:prstGeom prst="rect">
            <a:avLst/>
          </a:prstGeom>
        </p:spPr>
      </p:pic>
      <p:pic>
        <p:nvPicPr>
          <p:cNvPr id="25" name="Picture 24">
            <a:extLst>
              <a:ext uri="{FF2B5EF4-FFF2-40B4-BE49-F238E27FC236}">
                <a16:creationId xmlns:a16="http://schemas.microsoft.com/office/drawing/2014/main" id="{866FD59A-3DD6-340F-B9E6-8EC0D514C6D2}"/>
              </a:ext>
            </a:extLst>
          </p:cNvPr>
          <p:cNvPicPr>
            <a:picLocks noChangeAspect="1"/>
          </p:cNvPicPr>
          <p:nvPr/>
        </p:nvPicPr>
        <p:blipFill>
          <a:blip r:embed="rId10"/>
          <a:stretch>
            <a:fillRect/>
          </a:stretch>
        </p:blipFill>
        <p:spPr>
          <a:xfrm>
            <a:off x="9140853" y="1382612"/>
            <a:ext cx="1672731" cy="838549"/>
          </a:xfrm>
          <a:prstGeom prst="rect">
            <a:avLst/>
          </a:prstGeom>
        </p:spPr>
      </p:pic>
      <p:pic>
        <p:nvPicPr>
          <p:cNvPr id="28" name="Picture 27">
            <a:extLst>
              <a:ext uri="{FF2B5EF4-FFF2-40B4-BE49-F238E27FC236}">
                <a16:creationId xmlns:a16="http://schemas.microsoft.com/office/drawing/2014/main" id="{66FC9F21-BE71-8C65-9D1F-4ECC21B2248E}"/>
              </a:ext>
            </a:extLst>
          </p:cNvPr>
          <p:cNvPicPr>
            <a:picLocks noChangeAspect="1"/>
          </p:cNvPicPr>
          <p:nvPr/>
        </p:nvPicPr>
        <p:blipFill>
          <a:blip r:embed="rId11"/>
          <a:stretch>
            <a:fillRect/>
          </a:stretch>
        </p:blipFill>
        <p:spPr>
          <a:xfrm>
            <a:off x="67556" y="2811543"/>
            <a:ext cx="1373268" cy="895929"/>
          </a:xfrm>
          <a:prstGeom prst="rect">
            <a:avLst/>
          </a:prstGeom>
        </p:spPr>
      </p:pic>
      <p:pic>
        <p:nvPicPr>
          <p:cNvPr id="29" name="Picture 28">
            <a:extLst>
              <a:ext uri="{FF2B5EF4-FFF2-40B4-BE49-F238E27FC236}">
                <a16:creationId xmlns:a16="http://schemas.microsoft.com/office/drawing/2014/main" id="{F7A1F7F2-5308-70B5-944F-DC4495419C78}"/>
              </a:ext>
            </a:extLst>
          </p:cNvPr>
          <p:cNvPicPr>
            <a:picLocks noChangeAspect="1"/>
          </p:cNvPicPr>
          <p:nvPr/>
        </p:nvPicPr>
        <p:blipFill>
          <a:blip r:embed="rId12"/>
          <a:stretch>
            <a:fillRect/>
          </a:stretch>
        </p:blipFill>
        <p:spPr>
          <a:xfrm>
            <a:off x="10752725" y="2811282"/>
            <a:ext cx="1439275" cy="896190"/>
          </a:xfrm>
          <a:prstGeom prst="rect">
            <a:avLst/>
          </a:prstGeom>
        </p:spPr>
      </p:pic>
    </p:spTree>
    <p:extLst>
      <p:ext uri="{BB962C8B-B14F-4D97-AF65-F5344CB8AC3E}">
        <p14:creationId xmlns:p14="http://schemas.microsoft.com/office/powerpoint/2010/main" val="387551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45E18-6F2D-ED5F-E8D6-A657625646C9}"/>
              </a:ext>
            </a:extLst>
          </p:cNvPr>
          <p:cNvSpPr>
            <a:spLocks noGrp="1"/>
          </p:cNvSpPr>
          <p:nvPr>
            <p:ph type="title"/>
          </p:nvPr>
        </p:nvSpPr>
        <p:spPr>
          <a:xfrm>
            <a:off x="838200" y="132881"/>
            <a:ext cx="10515600" cy="912344"/>
          </a:xfrm>
        </p:spPr>
        <p:txBody>
          <a:bodyPr>
            <a:normAutofit fontScale="90000"/>
          </a:bodyPr>
          <a:lstStyle/>
          <a:p>
            <a:pPr algn="ctr"/>
            <a:r>
              <a:rPr lang="en-US" sz="4400" b="1" kern="1200" cap="none" spc="0" dirty="0">
                <a:ln w="9525">
                  <a:solidFill>
                    <a:schemeClr val="bg1"/>
                  </a:solidFill>
                  <a:prstDash val="solid"/>
                </a:ln>
                <a:solidFill>
                  <a:srgbClr val="FF66FF"/>
                </a:solidFill>
                <a:effectLst>
                  <a:outerShdw blurRad="12700" dist="38100" dir="2700000" algn="tl" rotWithShape="0">
                    <a:schemeClr val="accent5">
                      <a:lumMod val="60000"/>
                      <a:lumOff val="40000"/>
                    </a:schemeClr>
                  </a:outerShdw>
                </a:effectLst>
                <a:latin typeface="+mj-lt"/>
                <a:ea typeface="+mj-ea"/>
                <a:cs typeface="+mj-cs"/>
              </a:rPr>
              <a:t>CHC Business Tool – VA Virtual Assistants</a:t>
            </a:r>
            <a:br>
              <a:rPr lang="en-US" sz="4400" b="1" kern="1200"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br>
            <a:endParaRPr lang="en-US" dirty="0"/>
          </a:p>
        </p:txBody>
      </p:sp>
      <p:graphicFrame>
        <p:nvGraphicFramePr>
          <p:cNvPr id="10" name="Content Placeholder 3">
            <a:extLst>
              <a:ext uri="{FF2B5EF4-FFF2-40B4-BE49-F238E27FC236}">
                <a16:creationId xmlns:a16="http://schemas.microsoft.com/office/drawing/2014/main" id="{999450A1-BBEA-CD83-1324-A2E75193B5DF}"/>
              </a:ext>
            </a:extLst>
          </p:cNvPr>
          <p:cNvGraphicFramePr>
            <a:graphicFrameLocks noGrp="1"/>
          </p:cNvGraphicFramePr>
          <p:nvPr>
            <p:ph sz="half" idx="1"/>
          </p:nvPr>
        </p:nvGraphicFramePr>
        <p:xfrm>
          <a:off x="38693" y="2517199"/>
          <a:ext cx="5181600" cy="4029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97968440-4E6F-E8A6-BC1B-2A15955B8CD6}"/>
              </a:ext>
            </a:extLst>
          </p:cNvPr>
          <p:cNvSpPr>
            <a:spLocks noGrp="1"/>
          </p:cNvSpPr>
          <p:nvPr>
            <p:ph sz="half" idx="2"/>
          </p:nvPr>
        </p:nvSpPr>
        <p:spPr>
          <a:xfrm>
            <a:off x="5957777" y="1899795"/>
            <a:ext cx="5181600" cy="3437492"/>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a VA will buy back your time to do what you do best,  Help Others, CLOSE DEALS and make more Income.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Days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40-hour week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 month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$150 Upfront Deposit to secure your VA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Weekends Available </a:t>
            </a:r>
          </a:p>
          <a:p>
            <a:endParaRPr lang="en-US" dirty="0"/>
          </a:p>
        </p:txBody>
      </p:sp>
      <p:sp>
        <p:nvSpPr>
          <p:cNvPr id="7" name="TextBox 6">
            <a:extLst>
              <a:ext uri="{FF2B5EF4-FFF2-40B4-BE49-F238E27FC236}">
                <a16:creationId xmlns:a16="http://schemas.microsoft.com/office/drawing/2014/main" id="{B2310A20-D2AB-75FE-5B8F-4A8BE4B7C71E}"/>
              </a:ext>
            </a:extLst>
          </p:cNvPr>
          <p:cNvSpPr txBox="1"/>
          <p:nvPr/>
        </p:nvSpPr>
        <p:spPr>
          <a:xfrm>
            <a:off x="6298905" y="5345953"/>
            <a:ext cx="449934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50000"/>
                  </a:prstClr>
                </a:solidFill>
                <a:effectLst/>
                <a:uLnTx/>
                <a:uFillTx/>
                <a:latin typeface="Abadi" panose="020B0604020104020204" pitchFamily="34" charset="0"/>
                <a:ea typeface="Calibri" panose="020F0502020204030204" pitchFamily="34" charset="0"/>
                <a:cs typeface="Times New Roman" panose="02020603050405020304" pitchFamily="18" charset="0"/>
              </a:rPr>
              <a:t>For More Information contact Kate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50000"/>
                  </a:prstClr>
                </a:solidFill>
                <a:effectLst/>
                <a:uLnTx/>
                <a:uFillTx/>
                <a:latin typeface="Abadi" panose="020B0604020104020204" pitchFamily="34" charset="0"/>
                <a:ea typeface="Calibri" panose="020F0502020204030204" pitchFamily="34" charset="0"/>
                <a:cs typeface="Times New Roman" panose="02020603050405020304" pitchFamily="18" charset="0"/>
              </a:rPr>
              <a:t>1-(561) 835-5578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0563C1"/>
                </a:solidFill>
                <a:effectLst/>
                <a:uLnTx/>
                <a:uFillTx/>
                <a:latin typeface="Abadi" panose="020B0604020104020204" pitchFamily="34" charset="0"/>
                <a:ea typeface="Calibri" panose="020F0502020204030204" pitchFamily="34" charset="0"/>
                <a:cs typeface="Times New Roman" panose="02020603050405020304" pitchFamily="18" charset="0"/>
              </a:rPr>
              <a:t>contact@beyondvirtualagentcenter.com</a:t>
            </a:r>
            <a:endParaRPr kumimoji="0" lang="en-US" sz="1800" b="0" i="1"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0563C1"/>
                </a:solidFill>
                <a:effectLst/>
                <a:uLnTx/>
                <a:uFillTx/>
                <a:latin typeface="Abadi" panose="020B0604020104020204" pitchFamily="34" charset="0"/>
                <a:ea typeface="Calibri" panose="020F0502020204030204" pitchFamily="34" charset="0"/>
                <a:cs typeface="Times New Roman" panose="02020603050405020304" pitchFamily="18" charset="0"/>
                <a:hlinkClick r:id="rId7" tooltip="This external link will open in a new window"/>
              </a:rPr>
              <a:t>www.beyondvirtualagentcenter.com</a:t>
            </a:r>
            <a:endParaRPr kumimoji="0" lang="en-US" sz="1800" b="0" i="1"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9211FCD-75EF-CB40-48A6-8F37B6ED38DA}"/>
              </a:ext>
            </a:extLst>
          </p:cNvPr>
          <p:cNvPicPr>
            <a:picLocks noChangeAspect="1"/>
          </p:cNvPicPr>
          <p:nvPr/>
        </p:nvPicPr>
        <p:blipFill>
          <a:blip r:embed="rId8"/>
          <a:stretch>
            <a:fillRect/>
          </a:stretch>
        </p:blipFill>
        <p:spPr>
          <a:xfrm>
            <a:off x="5957777" y="619833"/>
            <a:ext cx="4954772" cy="1306657"/>
          </a:xfrm>
          <a:prstGeom prst="rect">
            <a:avLst/>
          </a:prstGeom>
        </p:spPr>
      </p:pic>
      <p:grpSp>
        <p:nvGrpSpPr>
          <p:cNvPr id="9" name="Group 8">
            <a:extLst>
              <a:ext uri="{FF2B5EF4-FFF2-40B4-BE49-F238E27FC236}">
                <a16:creationId xmlns:a16="http://schemas.microsoft.com/office/drawing/2014/main" id="{9539F327-57C4-8851-E28F-90EA2DD57D9A}"/>
              </a:ext>
            </a:extLst>
          </p:cNvPr>
          <p:cNvGrpSpPr/>
          <p:nvPr/>
        </p:nvGrpSpPr>
        <p:grpSpPr>
          <a:xfrm>
            <a:off x="911545" y="865323"/>
            <a:ext cx="3571264" cy="1526912"/>
            <a:chOff x="1185033" y="344"/>
            <a:chExt cx="2811532" cy="551834"/>
          </a:xfrm>
        </p:grpSpPr>
        <p:sp>
          <p:nvSpPr>
            <p:cNvPr id="11" name="Rectangle: Rounded Corners 10">
              <a:extLst>
                <a:ext uri="{FF2B5EF4-FFF2-40B4-BE49-F238E27FC236}">
                  <a16:creationId xmlns:a16="http://schemas.microsoft.com/office/drawing/2014/main" id="{57CAA267-32CF-783A-4AD4-40AAEF0D86B7}"/>
                </a:ext>
              </a:extLst>
            </p:cNvPr>
            <p:cNvSpPr/>
            <p:nvPr/>
          </p:nvSpPr>
          <p:spPr>
            <a:xfrm>
              <a:off x="1185033" y="344"/>
              <a:ext cx="2811532" cy="5518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E15EA12-00F4-4D2C-C03F-2DA308A60BF3}"/>
                </a:ext>
              </a:extLst>
            </p:cNvPr>
            <p:cNvSpPr txBox="1"/>
            <p:nvPr/>
          </p:nvSpPr>
          <p:spPr>
            <a:xfrm>
              <a:off x="1211971" y="27282"/>
              <a:ext cx="2757656" cy="497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Dedicated VA's will work with you regularly as you delegate tasks during their 40-hour work week.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Tree>
    <p:extLst>
      <p:ext uri="{BB962C8B-B14F-4D97-AF65-F5344CB8AC3E}">
        <p14:creationId xmlns:p14="http://schemas.microsoft.com/office/powerpoint/2010/main" val="76459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25D8E35-09C4-DED8-1C21-4EC6F997803F}"/>
              </a:ext>
            </a:extLst>
          </p:cNvPr>
          <p:cNvPicPr>
            <a:picLocks noChangeAspect="1"/>
          </p:cNvPicPr>
          <p:nvPr/>
        </p:nvPicPr>
        <p:blipFill rotWithShape="1">
          <a:blip r:embed="rId2"/>
          <a:srcRect r="2330" b="1"/>
          <a:stretch/>
        </p:blipFill>
        <p:spPr>
          <a:xfrm>
            <a:off x="20" y="10"/>
            <a:ext cx="12191980" cy="3994473"/>
          </a:xfrm>
          <a:prstGeom prst="rect">
            <a:avLst/>
          </a:prstGeom>
        </p:spPr>
      </p:pic>
      <p:sp>
        <p:nvSpPr>
          <p:cNvPr id="21" name="Rectangle 20">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0938128-5E08-B838-3F18-1A9AC6803090}"/>
              </a:ext>
            </a:extLst>
          </p:cNvPr>
          <p:cNvSpPr txBox="1"/>
          <p:nvPr/>
        </p:nvSpPr>
        <p:spPr>
          <a:xfrm>
            <a:off x="5002493" y="4266929"/>
            <a:ext cx="6783378" cy="1993265"/>
          </a:xfrm>
          <a:prstGeom prst="rect">
            <a:avLst/>
          </a:prstGeom>
        </p:spPr>
        <p:txBody>
          <a:bodyPr vert="horz" lIns="91440" tIns="45720" rIns="91440" bIns="45720" rtlCol="0" anchor="ctr">
            <a:noAutofit/>
          </a:bodyPr>
          <a:lstStyle/>
          <a:p>
            <a:pPr marR="0">
              <a:lnSpc>
                <a:spcPct val="90000"/>
              </a:lnSpc>
              <a:spcBef>
                <a:spcPts val="0"/>
              </a:spcBef>
              <a:spcAft>
                <a:spcPts val="600"/>
              </a:spcAft>
            </a:pPr>
            <a:r>
              <a:rPr lang="en-US" sz="2400" b="0" i="0" dirty="0">
                <a:solidFill>
                  <a:schemeClr val="accent1">
                    <a:lumMod val="75000"/>
                  </a:schemeClr>
                </a:solidFill>
                <a:effectLst/>
                <a:latin typeface="Calibri" panose="020F0502020204030204" pitchFamily="34" charset="0"/>
              </a:rPr>
              <a:t>Agents currently have access to Humana group Dental Vision and life If they have 100 per month in Compass revenue.  Starting Jan1st,  we will have Access to IHP Group health. (As long as we have 5 participants)  Compass will Contribute $100 per month.</a:t>
            </a:r>
            <a:endParaRPr lang="en-US" sz="2400" b="0" i="0" dirty="0">
              <a:solidFill>
                <a:schemeClr val="accent1">
                  <a:lumMod val="75000"/>
                </a:schemeClr>
              </a:solidFill>
              <a:effectLst/>
            </a:endParaRPr>
          </a:p>
        </p:txBody>
      </p:sp>
      <p:pic>
        <p:nvPicPr>
          <p:cNvPr id="3" name="Picture 2">
            <a:extLst>
              <a:ext uri="{FF2B5EF4-FFF2-40B4-BE49-F238E27FC236}">
                <a16:creationId xmlns:a16="http://schemas.microsoft.com/office/drawing/2014/main" id="{4EC0E7FE-0632-BFEA-F6EF-7B2A8CDCDAA1}"/>
              </a:ext>
            </a:extLst>
          </p:cNvPr>
          <p:cNvPicPr>
            <a:picLocks noChangeAspect="1"/>
          </p:cNvPicPr>
          <p:nvPr/>
        </p:nvPicPr>
        <p:blipFill>
          <a:blip r:embed="rId3"/>
          <a:stretch>
            <a:fillRect/>
          </a:stretch>
        </p:blipFill>
        <p:spPr>
          <a:xfrm>
            <a:off x="1058061" y="4467752"/>
            <a:ext cx="3273128" cy="1744418"/>
          </a:xfrm>
          <a:prstGeom prst="rect">
            <a:avLst/>
          </a:prstGeom>
        </p:spPr>
      </p:pic>
    </p:spTree>
    <p:extLst>
      <p:ext uri="{BB962C8B-B14F-4D97-AF65-F5344CB8AC3E}">
        <p14:creationId xmlns:p14="http://schemas.microsoft.com/office/powerpoint/2010/main" val="388475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A15F-1210-283B-4134-BDA34E8D4D8D}"/>
              </a:ext>
            </a:extLst>
          </p:cNvPr>
          <p:cNvSpPr>
            <a:spLocks noGrp="1"/>
          </p:cNvSpPr>
          <p:nvPr>
            <p:ph type="title"/>
          </p:nvPr>
        </p:nvSpPr>
        <p:spPr>
          <a:xfrm>
            <a:off x="370390" y="629266"/>
            <a:ext cx="5222691" cy="1622321"/>
          </a:xfrm>
        </p:spPr>
        <p:txBody>
          <a:bodyPr vert="horz" lIns="91440" tIns="45720" rIns="91440" bIns="45720" rtlCol="0" anchor="ctr">
            <a:normAutofit/>
          </a:bodyPr>
          <a:lstStyle/>
          <a:p>
            <a:r>
              <a:rPr lang="en-US" sz="3700" b="0" i="0" kern="1200" dirty="0">
                <a:solidFill>
                  <a:schemeClr val="tx1"/>
                </a:solidFill>
                <a:effectLst/>
                <a:latin typeface="+mj-lt"/>
                <a:ea typeface="+mj-ea"/>
                <a:cs typeface="+mj-cs"/>
              </a:rPr>
              <a:t>FACT and Non-FACT States</a:t>
            </a:r>
            <a:br>
              <a:rPr lang="en-US" sz="3700" b="0" i="0" kern="1200" dirty="0">
                <a:solidFill>
                  <a:schemeClr val="tx1"/>
                </a:solidFill>
                <a:effectLst/>
                <a:latin typeface="+mj-lt"/>
                <a:ea typeface="+mj-ea"/>
                <a:cs typeface="+mj-cs"/>
              </a:rPr>
            </a:br>
            <a:r>
              <a:rPr lang="en-US" sz="3700" b="0" i="0" kern="1200" dirty="0">
                <a:solidFill>
                  <a:schemeClr val="tx1"/>
                </a:solidFill>
                <a:effectLst/>
                <a:latin typeface="+mj-lt"/>
                <a:ea typeface="+mj-ea"/>
                <a:cs typeface="+mj-cs"/>
              </a:rPr>
              <a:t>UHC STM</a:t>
            </a:r>
            <a:endParaRPr lang="en-US" sz="37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7E7F50E-7F4E-A79B-4F92-089CCD291B61}"/>
              </a:ext>
            </a:extLst>
          </p:cNvPr>
          <p:cNvSpPr txBox="1"/>
          <p:nvPr/>
        </p:nvSpPr>
        <p:spPr>
          <a:xfrm>
            <a:off x="648930" y="2438400"/>
            <a:ext cx="4944151" cy="3785419"/>
          </a:xfrm>
          <a:prstGeom prst="rect">
            <a:avLst/>
          </a:prstGeom>
        </p:spPr>
        <p:txBody>
          <a:bodyPr vert="horz" lIns="91440" tIns="45720" rIns="91440" bIns="45720" rtlCol="0">
            <a:normAutofit/>
          </a:bodyPr>
          <a:lstStyle/>
          <a:p>
            <a:pPr marR="0" indent="-228600">
              <a:lnSpc>
                <a:spcPct val="90000"/>
              </a:lnSpc>
              <a:spcBef>
                <a:spcPts val="0"/>
              </a:spcBef>
              <a:spcAft>
                <a:spcPts val="600"/>
              </a:spcAft>
              <a:buFont typeface="Arial" panose="020B0604020202020204" pitchFamily="34" charset="0"/>
              <a:buChar char="•"/>
            </a:pPr>
            <a:r>
              <a:rPr lang="en-US" sz="1500" b="0" i="0" dirty="0">
                <a:effectLst/>
              </a:rPr>
              <a:t> </a:t>
            </a:r>
          </a:p>
          <a:p>
            <a:pPr marL="0" marR="0" indent="-228600">
              <a:lnSpc>
                <a:spcPct val="90000"/>
              </a:lnSpc>
              <a:spcBef>
                <a:spcPts val="0"/>
              </a:spcBef>
              <a:spcAft>
                <a:spcPts val="600"/>
              </a:spcAft>
              <a:buFont typeface="Arial" panose="020B0604020202020204" pitchFamily="34" charset="0"/>
              <a:buChar char="•"/>
            </a:pPr>
            <a:r>
              <a:rPr lang="en-US" sz="1500" b="0" i="0" dirty="0">
                <a:effectLst/>
              </a:rPr>
              <a:t>1.  All FACT states have first dollar coverage for colonoscopy, whether it's diagnostic or preventive, even if polyps are found, there is no cost except for pathology.  Seems like a pretty big deal.  List of FACT states below</a:t>
            </a:r>
          </a:p>
          <a:p>
            <a:pPr marR="0" indent="-228600">
              <a:lnSpc>
                <a:spcPct val="90000"/>
              </a:lnSpc>
              <a:spcBef>
                <a:spcPts val="0"/>
              </a:spcBef>
              <a:spcAft>
                <a:spcPts val="600"/>
              </a:spcAft>
              <a:buFont typeface="Arial" panose="020B0604020202020204" pitchFamily="34" charset="0"/>
              <a:buChar char="•"/>
            </a:pPr>
            <a:r>
              <a:rPr lang="en-US" sz="1500" b="0" i="0" dirty="0">
                <a:effectLst/>
              </a:rPr>
              <a:t> </a:t>
            </a:r>
          </a:p>
          <a:p>
            <a:pPr marL="0" marR="0" indent="-228600">
              <a:lnSpc>
                <a:spcPct val="90000"/>
              </a:lnSpc>
              <a:spcBef>
                <a:spcPts val="0"/>
              </a:spcBef>
              <a:spcAft>
                <a:spcPts val="600"/>
              </a:spcAft>
              <a:buFont typeface="Arial" panose="020B0604020202020204" pitchFamily="34" charset="0"/>
              <a:buChar char="•"/>
            </a:pPr>
            <a:r>
              <a:rPr lang="en-US" sz="1500" b="0" i="0" dirty="0">
                <a:effectLst/>
              </a:rPr>
              <a:t>2.  Their Urgent Care copay has been reduced to $50 and it is all-inclusive no matter what the coinsurance is.  Everything is covered for that $50 - tests, </a:t>
            </a:r>
            <a:r>
              <a:rPr lang="en-US" sz="1500" b="0" i="0" dirty="0" err="1">
                <a:effectLst/>
              </a:rPr>
              <a:t>xrays</a:t>
            </a:r>
            <a:r>
              <a:rPr lang="en-US" sz="1500" b="0" i="0" dirty="0">
                <a:effectLst/>
              </a:rPr>
              <a:t>, </a:t>
            </a:r>
            <a:r>
              <a:rPr lang="en-US" sz="1500" b="0" i="0" dirty="0" err="1">
                <a:effectLst/>
              </a:rPr>
              <a:t>etc</a:t>
            </a:r>
            <a:r>
              <a:rPr lang="en-US" sz="1500" b="0" i="0" dirty="0">
                <a:effectLst/>
              </a:rPr>
              <a:t>, as long as it is done at the network Urgent Care center.</a:t>
            </a:r>
          </a:p>
          <a:p>
            <a:pPr marR="0" indent="-228600">
              <a:lnSpc>
                <a:spcPct val="90000"/>
              </a:lnSpc>
              <a:spcBef>
                <a:spcPts val="0"/>
              </a:spcBef>
              <a:spcAft>
                <a:spcPts val="600"/>
              </a:spcAft>
              <a:buFont typeface="Arial" panose="020B0604020202020204" pitchFamily="34" charset="0"/>
              <a:buChar char="•"/>
            </a:pPr>
            <a:r>
              <a:rPr lang="en-US" sz="1500" b="0" i="0" dirty="0">
                <a:effectLst/>
              </a:rPr>
              <a:t> </a:t>
            </a:r>
          </a:p>
          <a:p>
            <a:pPr marL="0" marR="0" indent="-228600">
              <a:lnSpc>
                <a:spcPct val="90000"/>
              </a:lnSpc>
              <a:spcBef>
                <a:spcPts val="0"/>
              </a:spcBef>
              <a:spcAft>
                <a:spcPts val="600"/>
              </a:spcAft>
              <a:buFont typeface="Arial" panose="020B0604020202020204" pitchFamily="34" charset="0"/>
              <a:buChar char="•"/>
            </a:pPr>
            <a:r>
              <a:rPr lang="en-US" sz="1500" b="0" i="0" dirty="0">
                <a:effectLst/>
              </a:rPr>
              <a:t>3.  Now that Nat Gen increased the deductibles to 7500 minimum in TN, we may want to look at UHC instead.  No changes have been made to their STMs in TN.</a:t>
            </a:r>
          </a:p>
        </p:txBody>
      </p:sp>
      <p:sp>
        <p:nvSpPr>
          <p:cNvPr id="30" name="Rectangle 25">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2D8D2B-B4D0-B9C6-D894-6D1602B655D8}"/>
              </a:ext>
            </a:extLst>
          </p:cNvPr>
          <p:cNvPicPr>
            <a:picLocks noChangeAspect="1"/>
          </p:cNvPicPr>
          <p:nvPr/>
        </p:nvPicPr>
        <p:blipFill>
          <a:blip r:embed="rId2"/>
          <a:stretch>
            <a:fillRect/>
          </a:stretch>
        </p:blipFill>
        <p:spPr>
          <a:xfrm>
            <a:off x="8082335" y="833418"/>
            <a:ext cx="2120279" cy="5187917"/>
          </a:xfrm>
          <a:prstGeom prst="rect">
            <a:avLst/>
          </a:prstGeom>
          <a:effectLst/>
        </p:spPr>
      </p:pic>
    </p:spTree>
    <p:extLst>
      <p:ext uri="{BB962C8B-B14F-4D97-AF65-F5344CB8AC3E}">
        <p14:creationId xmlns:p14="http://schemas.microsoft.com/office/powerpoint/2010/main" val="165282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8865-9BCE-F9FB-557E-750EC1024C35}"/>
              </a:ext>
            </a:extLst>
          </p:cNvPr>
          <p:cNvSpPr>
            <a:spLocks noGrp="1"/>
          </p:cNvSpPr>
          <p:nvPr>
            <p:ph type="title"/>
          </p:nvPr>
        </p:nvSpPr>
        <p:spPr>
          <a:xfrm rot="20021726">
            <a:off x="132177" y="1185963"/>
            <a:ext cx="4410696" cy="2628943"/>
          </a:xfrm>
        </p:spPr>
        <p:txBody>
          <a:bodyPr>
            <a:normAutofit fontScale="90000"/>
          </a:bodyPr>
          <a:lstStyle/>
          <a:p>
            <a:r>
              <a:rPr lang="en-US" b="1" i="1" dirty="0">
                <a:solidFill>
                  <a:schemeClr val="tx1">
                    <a:lumMod val="95000"/>
                    <a:lumOff val="5000"/>
                  </a:schemeClr>
                </a:solidFill>
                <a:latin typeface="Amasis MT Pro Black" panose="02040A04050005020304" pitchFamily="18" charset="0"/>
              </a:rPr>
              <a:t>CHC Contest Get Your Agent ID &amp; Enrollment Link Today!</a:t>
            </a:r>
          </a:p>
        </p:txBody>
      </p:sp>
      <p:graphicFrame>
        <p:nvGraphicFramePr>
          <p:cNvPr id="4" name="Content Placeholder 5">
            <a:extLst>
              <a:ext uri="{FF2B5EF4-FFF2-40B4-BE49-F238E27FC236}">
                <a16:creationId xmlns:a16="http://schemas.microsoft.com/office/drawing/2014/main" id="{11043A25-A10B-44DE-04E6-9729B8F4DEC6}"/>
              </a:ext>
            </a:extLst>
          </p:cNvPr>
          <p:cNvGraphicFramePr>
            <a:graphicFrameLocks/>
          </p:cNvGraphicFramePr>
          <p:nvPr/>
        </p:nvGraphicFramePr>
        <p:xfrm>
          <a:off x="4949504" y="1884998"/>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2A899DB-6A94-90C5-88B9-65A72AEC0062}"/>
              </a:ext>
            </a:extLst>
          </p:cNvPr>
          <p:cNvPicPr>
            <a:picLocks noChangeAspect="1"/>
          </p:cNvPicPr>
          <p:nvPr/>
        </p:nvPicPr>
        <p:blipFill>
          <a:blip r:embed="rId8"/>
          <a:stretch>
            <a:fillRect/>
          </a:stretch>
        </p:blipFill>
        <p:spPr>
          <a:xfrm>
            <a:off x="901011" y="4551186"/>
            <a:ext cx="3566469" cy="1877731"/>
          </a:xfrm>
          <a:prstGeom prst="rect">
            <a:avLst/>
          </a:prstGeom>
        </p:spPr>
      </p:pic>
      <p:sp>
        <p:nvSpPr>
          <p:cNvPr id="7" name="Rectangle 6">
            <a:extLst>
              <a:ext uri="{FF2B5EF4-FFF2-40B4-BE49-F238E27FC236}">
                <a16:creationId xmlns:a16="http://schemas.microsoft.com/office/drawing/2014/main" id="{98222A9E-4AC5-0EB7-C5E4-C8A5181D661C}"/>
              </a:ext>
            </a:extLst>
          </p:cNvPr>
          <p:cNvSpPr/>
          <p:nvPr/>
        </p:nvSpPr>
        <p:spPr>
          <a:xfrm>
            <a:off x="2992912" y="344791"/>
            <a:ext cx="9096372"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IHP – Innovative Health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November &amp; December 2022</a:t>
            </a:r>
          </a:p>
        </p:txBody>
      </p:sp>
    </p:spTree>
    <p:extLst>
      <p:ext uri="{BB962C8B-B14F-4D97-AF65-F5344CB8AC3E}">
        <p14:creationId xmlns:p14="http://schemas.microsoft.com/office/powerpoint/2010/main" val="79554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A72B5B-1340-6388-0438-1F98B292CEF4}"/>
              </a:ext>
            </a:extLst>
          </p:cNvPr>
          <p:cNvSpPr>
            <a:spLocks noGrp="1"/>
          </p:cNvSpPr>
          <p:nvPr>
            <p:ph type="title"/>
          </p:nvPr>
        </p:nvSpPr>
        <p:spPr>
          <a:xfrm>
            <a:off x="0" y="1867690"/>
            <a:ext cx="4059935" cy="3454700"/>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ATTENTION CONSULTANTS!!</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dirty="0">
                <a:solidFill>
                  <a:srgbClr val="FFFFFF"/>
                </a:solidFill>
              </a:rPr>
              <a:t>CONTEST ALERT!</a:t>
            </a:r>
            <a:endParaRPr lang="en-US" sz="34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5E5BA05-2230-ACA0-7717-D39120444E5E}"/>
              </a:ext>
            </a:extLst>
          </p:cNvPr>
          <p:cNvSpPr txBox="1"/>
          <p:nvPr/>
        </p:nvSpPr>
        <p:spPr>
          <a:xfrm>
            <a:off x="4713403" y="506265"/>
            <a:ext cx="6848715" cy="28852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at BMA, want to reward our Marketers who sell the highest number of netWell programs*, by giving CASH PRIZES!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*With program effective date no later than November 7, 2022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IT WORKS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every program Compass Health Consultants Proud Partner of Healthcare Solutions Team sells September 12, 2022, through October 31, 2022, $20 will go into a "pot".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the end of the contest period, the Money Prize will be distributed, to qualified Marketers.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Company Sells 50 Programs = $1,000 in the Pot) </a:t>
            </a:r>
          </a:p>
        </p:txBody>
      </p:sp>
      <p:pic>
        <p:nvPicPr>
          <p:cNvPr id="6" name="Picture 5">
            <a:extLst>
              <a:ext uri="{FF2B5EF4-FFF2-40B4-BE49-F238E27FC236}">
                <a16:creationId xmlns:a16="http://schemas.microsoft.com/office/drawing/2014/main" id="{041B195D-FCAD-4FDE-9724-18910E969503}"/>
              </a:ext>
            </a:extLst>
          </p:cNvPr>
          <p:cNvPicPr>
            <a:picLocks noChangeAspect="1"/>
          </p:cNvPicPr>
          <p:nvPr/>
        </p:nvPicPr>
        <p:blipFill>
          <a:blip r:embed="rId2"/>
          <a:stretch>
            <a:fillRect/>
          </a:stretch>
        </p:blipFill>
        <p:spPr>
          <a:xfrm>
            <a:off x="4951624" y="3446698"/>
            <a:ext cx="6299582" cy="2488335"/>
          </a:xfrm>
          <a:prstGeom prst="rect">
            <a:avLst/>
          </a:prstGeom>
        </p:spPr>
      </p:pic>
      <p:sp>
        <p:nvSpPr>
          <p:cNvPr id="8" name="TextBox 7">
            <a:extLst>
              <a:ext uri="{FF2B5EF4-FFF2-40B4-BE49-F238E27FC236}">
                <a16:creationId xmlns:a16="http://schemas.microsoft.com/office/drawing/2014/main" id="{CF29A890-4414-50C2-BEB6-484A74FBEF3F}"/>
              </a:ext>
            </a:extLst>
          </p:cNvPr>
          <p:cNvSpPr txBox="1"/>
          <p:nvPr/>
        </p:nvSpPr>
        <p:spPr>
          <a:xfrm>
            <a:off x="5222082" y="5990208"/>
            <a:ext cx="6099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ADDITIONAL INFO In the event of a tie in number of netWell programs sold, winner will be determined by largest membership contribution amount.</a:t>
            </a:r>
          </a:p>
        </p:txBody>
      </p:sp>
      <p:pic>
        <p:nvPicPr>
          <p:cNvPr id="10" name="Picture 9">
            <a:extLst>
              <a:ext uri="{FF2B5EF4-FFF2-40B4-BE49-F238E27FC236}">
                <a16:creationId xmlns:a16="http://schemas.microsoft.com/office/drawing/2014/main" id="{F0DC0799-AB0F-5368-4F32-2DD2987A5047}"/>
              </a:ext>
            </a:extLst>
          </p:cNvPr>
          <p:cNvPicPr>
            <a:picLocks noChangeAspect="1"/>
          </p:cNvPicPr>
          <p:nvPr/>
        </p:nvPicPr>
        <p:blipFill>
          <a:blip r:embed="rId3"/>
          <a:stretch>
            <a:fillRect/>
          </a:stretch>
        </p:blipFill>
        <p:spPr>
          <a:xfrm>
            <a:off x="1296301" y="5347245"/>
            <a:ext cx="1457325" cy="742950"/>
          </a:xfrm>
          <a:prstGeom prst="rect">
            <a:avLst/>
          </a:prstGeom>
        </p:spPr>
      </p:pic>
      <p:pic>
        <p:nvPicPr>
          <p:cNvPr id="12" name="Picture 11">
            <a:extLst>
              <a:ext uri="{FF2B5EF4-FFF2-40B4-BE49-F238E27FC236}">
                <a16:creationId xmlns:a16="http://schemas.microsoft.com/office/drawing/2014/main" id="{6CF4CF6E-7600-C48E-6465-E087C6FBDA51}"/>
              </a:ext>
            </a:extLst>
          </p:cNvPr>
          <p:cNvPicPr>
            <a:picLocks noChangeAspect="1"/>
          </p:cNvPicPr>
          <p:nvPr/>
        </p:nvPicPr>
        <p:blipFill>
          <a:blip r:embed="rId4"/>
          <a:stretch>
            <a:fillRect/>
          </a:stretch>
        </p:blipFill>
        <p:spPr>
          <a:xfrm>
            <a:off x="381902" y="195460"/>
            <a:ext cx="3286125" cy="1314450"/>
          </a:xfrm>
          <a:prstGeom prst="rect">
            <a:avLst/>
          </a:prstGeom>
        </p:spPr>
      </p:pic>
    </p:spTree>
    <p:extLst>
      <p:ext uri="{BB962C8B-B14F-4D97-AF65-F5344CB8AC3E}">
        <p14:creationId xmlns:p14="http://schemas.microsoft.com/office/powerpoint/2010/main" val="1007629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8845</TotalTime>
  <Words>1075</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Abadi</vt:lpstr>
      <vt:lpstr>Amasis MT Pro Black</vt:lpstr>
      <vt:lpstr>Arial</vt:lpstr>
      <vt:lpstr>Arial</vt:lpstr>
      <vt:lpstr>Arial Nova</vt:lpstr>
      <vt:lpstr>Calibri</vt:lpstr>
      <vt:lpstr>Calibri Light</vt:lpstr>
      <vt:lpstr>Chiller</vt:lpstr>
      <vt:lpstr>Georgia</vt:lpstr>
      <vt:lpstr>Office Theme</vt:lpstr>
      <vt:lpstr>COMPASS HEALTH CONSULTANTS</vt:lpstr>
      <vt:lpstr>COMPASS HEALTH CONSULTANTS TRAINING &amp; EVENTS</vt:lpstr>
      <vt:lpstr>PowerPoint Presentation</vt:lpstr>
      <vt:lpstr>CHC  Open Enrollment Referral Program</vt:lpstr>
      <vt:lpstr>CHC Business Tool – VA Virtual Assistants </vt:lpstr>
      <vt:lpstr>PowerPoint Presentation</vt:lpstr>
      <vt:lpstr>FACT and Non-FACT States UHC STM</vt:lpstr>
      <vt:lpstr>CHC Contest Get Your Agent ID &amp; Enrollment Link Today!</vt:lpstr>
      <vt:lpstr>ATTENTION CONSULTANTS!!   CONTEST ALERT!</vt:lpstr>
      <vt:lpstr>PowerPoint Presentation</vt:lpstr>
      <vt:lpstr>1ST Application</vt:lpstr>
      <vt:lpstr>CHC 2023 CALENDAR!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11</cp:revision>
  <dcterms:created xsi:type="dcterms:W3CDTF">2022-10-20T16:07:00Z</dcterms:created>
  <dcterms:modified xsi:type="dcterms:W3CDTF">2022-10-27T17:25:56Z</dcterms:modified>
</cp:coreProperties>
</file>