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0" r:id="rId1"/>
    <p:sldMasterId id="2147483721" r:id="rId2"/>
  </p:sldMasterIdLst>
  <p:notesMasterIdLst>
    <p:notesMasterId r:id="rId26"/>
  </p:notesMasterIdLst>
  <p:sldIdLst>
    <p:sldId id="257" r:id="rId3"/>
    <p:sldId id="258" r:id="rId4"/>
    <p:sldId id="259" r:id="rId5"/>
    <p:sldId id="261" r:id="rId6"/>
    <p:sldId id="284" r:id="rId7"/>
    <p:sldId id="260" r:id="rId8"/>
    <p:sldId id="275" r:id="rId9"/>
    <p:sldId id="274" r:id="rId10"/>
    <p:sldId id="276" r:id="rId11"/>
    <p:sldId id="277" r:id="rId12"/>
    <p:sldId id="279" r:id="rId13"/>
    <p:sldId id="281" r:id="rId14"/>
    <p:sldId id="282" r:id="rId15"/>
    <p:sldId id="283" r:id="rId16"/>
    <p:sldId id="265" r:id="rId17"/>
    <p:sldId id="266" r:id="rId18"/>
    <p:sldId id="267" r:id="rId19"/>
    <p:sldId id="268" r:id="rId20"/>
    <p:sldId id="285" r:id="rId21"/>
    <p:sldId id="269" r:id="rId22"/>
    <p:sldId id="270" r:id="rId23"/>
    <p:sldId id="286" r:id="rId24"/>
    <p:sldId id="271" r:id="rId25"/>
  </p:sldIdLst>
  <p:sldSz cx="17556163" cy="9875838"/>
  <p:notesSz cx="6858000" cy="9144000"/>
  <p:embeddedFontLst>
    <p:embeddedFont>
      <p:font typeface="Book Antiqua" panose="020406020503050303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 Wiker" initials="JW" lastIdx="1" clrIdx="0">
    <p:extLst>
      <p:ext uri="{19B8F6BF-5375-455C-9EA6-DF929625EA0E}">
        <p15:presenceInfo xmlns:p15="http://schemas.microsoft.com/office/powerpoint/2012/main" userId="6ef2c9983159cc23" providerId="Windows Live"/>
      </p:ext>
    </p:extLst>
  </p:cmAuthor>
  <p:cmAuthor id="2" name="Allison Dobbs" initials="AD" lastIdx="5" clrIdx="1">
    <p:extLst>
      <p:ext uri="{19B8F6BF-5375-455C-9EA6-DF929625EA0E}">
        <p15:presenceInfo xmlns:p15="http://schemas.microsoft.com/office/powerpoint/2012/main" userId="Allison Dobb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4F4E"/>
    <a:srgbClr val="78B0AF"/>
    <a:srgbClr val="404040"/>
    <a:srgbClr val="085F95"/>
    <a:srgbClr val="00406C"/>
    <a:srgbClr val="9381D2"/>
    <a:srgbClr val="44C3FD"/>
    <a:srgbClr val="0142A1"/>
    <a:srgbClr val="547D7B"/>
    <a:srgbClr val="022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3" autoAdjust="0"/>
    <p:restoredTop sz="81064" autoAdjust="0"/>
  </p:normalViewPr>
  <p:slideViewPr>
    <p:cSldViewPr snapToGrid="0">
      <p:cViewPr varScale="1">
        <p:scale>
          <a:sx n="46" d="100"/>
          <a:sy n="46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386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3F26048D-63A3-4060-80CA-1CED5EFAA2E8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BAEFD8A5-35B5-44CC-9F90-8F0DAFC112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5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0783" rtl="0" eaLnBrk="1" latinLnBrk="0" hangingPunct="1">
      <a:defRPr sz="1143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C353CE-5422-4DD2-ADA3-034379743284}"/>
              </a:ext>
            </a:extLst>
          </p:cNvPr>
          <p:cNvSpPr/>
          <p:nvPr userDrawn="1"/>
        </p:nvSpPr>
        <p:spPr>
          <a:xfrm>
            <a:off x="0" y="-1"/>
            <a:ext cx="17556480" cy="4126523"/>
          </a:xfrm>
          <a:prstGeom prst="rect">
            <a:avLst/>
          </a:prstGeom>
          <a:solidFill>
            <a:srgbClr val="F3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0CC8CE80-3DB0-4651-9225-A5452E64E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306"/>
          <a:stretch/>
        </p:blipFill>
        <p:spPr>
          <a:xfrm>
            <a:off x="16103819" y="282037"/>
            <a:ext cx="1173489" cy="612472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59B5CB02-CC06-4FF5-A555-92F71ADF6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338" y="7611261"/>
            <a:ext cx="15143163" cy="1103181"/>
          </a:xfrm>
          <a:prstGeom prst="rect">
            <a:avLst/>
          </a:prstGeom>
        </p:spPr>
        <p:txBody>
          <a:bodyPr anchor="ctr"/>
          <a:lstStyle>
            <a:lvl1pPr algn="r">
              <a:defRPr sz="7200" b="1" cap="all" baseline="0">
                <a:solidFill>
                  <a:srgbClr val="F34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D3A63D41-BBA3-41B7-87FC-F967A6F5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1934227" y="2710535"/>
            <a:ext cx="13709927" cy="44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0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Leader Training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33EB7B-E307-4538-A7B6-A9C8CDD49BDE}"/>
              </a:ext>
            </a:extLst>
          </p:cNvPr>
          <p:cNvSpPr/>
          <p:nvPr userDrawn="1"/>
        </p:nvSpPr>
        <p:spPr>
          <a:xfrm>
            <a:off x="0" y="8897430"/>
            <a:ext cx="17556480" cy="978408"/>
          </a:xfrm>
          <a:prstGeom prst="rect">
            <a:avLst/>
          </a:prstGeom>
          <a:solidFill>
            <a:srgbClr val="F3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AC3B3E8D-742B-4057-B0E3-DC1B4FC91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484" y="9125982"/>
            <a:ext cx="1104796" cy="60445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643DA9-3FAD-4B0D-A30A-A8BDA77266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4167" y="2106849"/>
            <a:ext cx="12271461" cy="62051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4000">
                <a:solidFill>
                  <a:srgbClr val="404040"/>
                </a:solidFill>
                <a:latin typeface="Book Antiqua" panose="02040602050305030304" pitchFamily="18" charset="0"/>
              </a:defRPr>
            </a:lvl1pPr>
            <a:lvl2pPr marL="658368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3600">
                <a:solidFill>
                  <a:srgbClr val="404040"/>
                </a:solidFill>
                <a:latin typeface="Book Antiqua" panose="02040602050305030304" pitchFamily="18" charset="0"/>
              </a:defRPr>
            </a:lvl2pPr>
            <a:lvl3pPr marL="1316736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3200">
                <a:solidFill>
                  <a:srgbClr val="404040"/>
                </a:solidFill>
                <a:latin typeface="Book Antiqua" panose="02040602050305030304" pitchFamily="18" charset="0"/>
              </a:defRPr>
            </a:lvl3pPr>
            <a:lvl4pPr marL="1975104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2800">
                <a:solidFill>
                  <a:srgbClr val="404040"/>
                </a:solidFill>
                <a:latin typeface="Book Antiqua" panose="02040602050305030304" pitchFamily="18" charset="0"/>
              </a:defRPr>
            </a:lvl4pPr>
            <a:lvl5pPr marL="2633472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2800">
                <a:solidFill>
                  <a:srgbClr val="404040"/>
                </a:solidFill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2FCBA0-45A1-44D2-BA3B-7C38CE681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6267" y="375635"/>
            <a:ext cx="12877841" cy="1477328"/>
          </a:xfrm>
          <a:prstGeom prst="rect">
            <a:avLst/>
          </a:prstGeom>
        </p:spPr>
        <p:txBody>
          <a:bodyPr anchor="ctr"/>
          <a:lstStyle>
            <a:lvl1pPr>
              <a:defRPr sz="7200" b="1" cap="all" baseline="0">
                <a:solidFill>
                  <a:srgbClr val="F34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Background">
            <a:extLst>
              <a:ext uri="{FF2B5EF4-FFF2-40B4-BE49-F238E27FC236}">
                <a16:creationId xmlns:a16="http://schemas.microsoft.com/office/drawing/2014/main" id="{3FFDC465-03ED-44A2-B507-58EF067BA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0"/>
            <a:ext cx="3550138" cy="98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A98401-0CB4-4655-817C-1FEDB0154A55}"/>
              </a:ext>
            </a:extLst>
          </p:cNvPr>
          <p:cNvSpPr/>
          <p:nvPr userDrawn="1"/>
        </p:nvSpPr>
        <p:spPr>
          <a:xfrm>
            <a:off x="0" y="8897430"/>
            <a:ext cx="17556480" cy="978408"/>
          </a:xfrm>
          <a:prstGeom prst="rect">
            <a:avLst/>
          </a:prstGeom>
          <a:solidFill>
            <a:srgbClr val="F3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FA7EAC4C-D706-4142-8931-93E794836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484" y="9125982"/>
            <a:ext cx="1104796" cy="604453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F829808-57B6-4D39-986B-798C154F9D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351" y="2106849"/>
            <a:ext cx="16355277" cy="62051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4000">
                <a:solidFill>
                  <a:srgbClr val="404040"/>
                </a:solidFill>
                <a:latin typeface="Book Antiqua" panose="02040602050305030304" pitchFamily="18" charset="0"/>
              </a:defRPr>
            </a:lvl1pPr>
            <a:lvl2pPr marL="658368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3600">
                <a:solidFill>
                  <a:srgbClr val="404040"/>
                </a:solidFill>
                <a:latin typeface="Book Antiqua" panose="02040602050305030304" pitchFamily="18" charset="0"/>
              </a:defRPr>
            </a:lvl2pPr>
            <a:lvl3pPr marL="1316736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3200">
                <a:solidFill>
                  <a:srgbClr val="404040"/>
                </a:solidFill>
                <a:latin typeface="Book Antiqua" panose="02040602050305030304" pitchFamily="18" charset="0"/>
              </a:defRPr>
            </a:lvl3pPr>
            <a:lvl4pPr marL="1975104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2800">
                <a:solidFill>
                  <a:srgbClr val="404040"/>
                </a:solidFill>
                <a:latin typeface="Book Antiqua" panose="02040602050305030304" pitchFamily="18" charset="0"/>
              </a:defRPr>
            </a:lvl4pPr>
            <a:lvl5pPr marL="2633472" indent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  <a:defRPr sz="2800">
                <a:solidFill>
                  <a:srgbClr val="404040"/>
                </a:solidFill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D189FB-8386-4697-B751-1B574E18E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52" y="375635"/>
            <a:ext cx="16315458" cy="1477328"/>
          </a:xfrm>
          <a:prstGeom prst="rect">
            <a:avLst/>
          </a:prstGeom>
        </p:spPr>
        <p:txBody>
          <a:bodyPr anchor="ctr"/>
          <a:lstStyle>
            <a:lvl1pPr algn="ctr">
              <a:defRPr sz="7200" b="1" cap="all" baseline="0">
                <a:solidFill>
                  <a:srgbClr val="F34F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958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16736" rtl="0" eaLnBrk="1" latinLnBrk="0" hangingPunct="1">
        <a:lnSpc>
          <a:spcPct val="90000"/>
        </a:lnSpc>
        <a:spcBef>
          <a:spcPct val="0"/>
        </a:spcBef>
        <a:buNone/>
        <a:defRPr sz="63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84" indent="-329184" algn="l" defTabSz="1316736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1pPr>
      <a:lvl2pPr marL="98755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428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656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1024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939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76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612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73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510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472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5020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857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94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8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16736" rtl="0" eaLnBrk="1" latinLnBrk="0" hangingPunct="1">
        <a:lnSpc>
          <a:spcPct val="90000"/>
        </a:lnSpc>
        <a:spcBef>
          <a:spcPct val="0"/>
        </a:spcBef>
        <a:buNone/>
        <a:defRPr sz="63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184" indent="-329184" algn="l" defTabSz="1316736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1pPr>
      <a:lvl2pPr marL="98755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56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30428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962656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621024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4279392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937760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596128" indent="-329184" algn="l" defTabSz="1316736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2pPr>
      <a:lvl3pPr marL="131673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3pPr>
      <a:lvl4pPr marL="197510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4pPr>
      <a:lvl5pPr marL="2633472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5pPr>
      <a:lvl6pPr marL="3291840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6pPr>
      <a:lvl7pPr marL="3950208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7pPr>
      <a:lvl8pPr marL="4608576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8pPr>
      <a:lvl9pPr marL="5266944" algn="l" defTabSz="1316736" rtl="0" eaLnBrk="1" latinLnBrk="0" hangingPunct="1">
        <a:defRPr sz="25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compliance@jsaonline.com-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hstmarketing.com/social-media-imag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c.jsaonline.com/prosho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hst.orderpromos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rmedicareahip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compliance@jsaonline.com" TargetMode="External"/><Relationship Id="rId3" Type="http://schemas.openxmlformats.org/officeDocument/2006/relationships/hyperlink" Target="mailto:monika.Molinski@ngic.com" TargetMode="External"/><Relationship Id="rId7" Type="http://schemas.openxmlformats.org/officeDocument/2006/relationships/hyperlink" Target="mailto:contracting@jsaonline.com" TargetMode="External"/><Relationship Id="rId2" Type="http://schemas.openxmlformats.org/officeDocument/2006/relationships/hyperlink" Target="mailto:smiof@allstate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driana.Rock@ngic.com" TargetMode="External"/><Relationship Id="rId5" Type="http://schemas.openxmlformats.org/officeDocument/2006/relationships/hyperlink" Target="mailto:hstmedicarecontracting@ngic.com" TargetMode="External"/><Relationship Id="rId4" Type="http://schemas.openxmlformats.org/officeDocument/2006/relationships/hyperlink" Target="mailto:mmols@allstate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../HST%20-%20Miscellaneous/JSA%20ProShop%20Plus/JSA%20ProShop%20Plus%20Direct%20Mailers%20guide.pdf" TargetMode="External"/><Relationship Id="rId2" Type="http://schemas.openxmlformats.org/officeDocument/2006/relationships/hyperlink" Target="https://arc.jsaonline.com/prospect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2731-2851-4F0E-8374-207A908D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marketing</a:t>
            </a:r>
          </a:p>
        </p:txBody>
      </p:sp>
    </p:spTree>
    <p:extLst>
      <p:ext uri="{BB962C8B-B14F-4D97-AF65-F5344CB8AC3E}">
        <p14:creationId xmlns:p14="http://schemas.microsoft.com/office/powerpoint/2010/main" val="37732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49D8B2-A68B-450A-8190-0332071BA09D}"/>
              </a:ext>
            </a:extLst>
          </p:cNvPr>
          <p:cNvPicPr/>
          <p:nvPr/>
        </p:nvPicPr>
        <p:blipFill rotWithShape="1">
          <a:blip r:embed="rId2"/>
          <a:srcRect l="5364" t="20362" r="73039" b="11426"/>
          <a:stretch/>
        </p:blipFill>
        <p:spPr bwMode="auto">
          <a:xfrm>
            <a:off x="4942596" y="2927460"/>
            <a:ext cx="10125954" cy="5887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4515" y="1785003"/>
            <a:ext cx="13602884" cy="2266086"/>
          </a:xfrm>
        </p:spPr>
        <p:txBody>
          <a:bodyPr>
            <a:normAutofit/>
          </a:bodyPr>
          <a:lstStyle/>
          <a:p>
            <a:pPr lvl="1">
              <a:buClr>
                <a:srgbClr val="F34F4E"/>
              </a:buClr>
            </a:pPr>
            <a:r>
              <a:rPr lang="en-US" dirty="0"/>
              <a:t>Double check you’re that the names, addresses, etc. are all in the right places, then click NEXT. </a:t>
            </a: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037" y="307675"/>
            <a:ext cx="12877841" cy="1477328"/>
          </a:xfrm>
        </p:spPr>
        <p:txBody>
          <a:bodyPr/>
          <a:lstStyle/>
          <a:p>
            <a:pPr algn="l"/>
            <a:r>
              <a:rPr lang="en-US" dirty="0"/>
              <a:t>PROSHOP PLUS mailers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E6FF58-C28D-40C3-9BE9-F58D9FF0ED41}"/>
              </a:ext>
            </a:extLst>
          </p:cNvPr>
          <p:cNvSpPr/>
          <p:nvPr/>
        </p:nvSpPr>
        <p:spPr>
          <a:xfrm>
            <a:off x="6057900" y="7691665"/>
            <a:ext cx="4857750" cy="457200"/>
          </a:xfrm>
          <a:prstGeom prst="rect">
            <a:avLst/>
          </a:prstGeom>
          <a:noFill/>
          <a:ln>
            <a:solidFill>
              <a:srgbClr val="F34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4AB77D-F8BF-49FC-8916-D249BF977116}"/>
              </a:ext>
            </a:extLst>
          </p:cNvPr>
          <p:cNvSpPr/>
          <p:nvPr/>
        </p:nvSpPr>
        <p:spPr>
          <a:xfrm>
            <a:off x="6057900" y="6663237"/>
            <a:ext cx="4857750" cy="457200"/>
          </a:xfrm>
          <a:prstGeom prst="rect">
            <a:avLst/>
          </a:prstGeom>
          <a:noFill/>
          <a:ln>
            <a:solidFill>
              <a:srgbClr val="F34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5712D4-8872-4062-ACA8-38AA423B4A17}"/>
              </a:ext>
            </a:extLst>
          </p:cNvPr>
          <p:cNvSpPr txBox="1">
            <a:spLocks/>
          </p:cNvSpPr>
          <p:nvPr/>
        </p:nvSpPr>
        <p:spPr>
          <a:xfrm>
            <a:off x="10335029" y="6663237"/>
            <a:ext cx="2809471" cy="5571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40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58368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6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316736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2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975104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633472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3621024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9392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37760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96128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34F4E"/>
              </a:buClr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2AC5D88-3BFA-4DA2-8ACB-279C1536B5D6}"/>
              </a:ext>
            </a:extLst>
          </p:cNvPr>
          <p:cNvSpPr txBox="1">
            <a:spLocks/>
          </p:cNvSpPr>
          <p:nvPr/>
        </p:nvSpPr>
        <p:spPr>
          <a:xfrm>
            <a:off x="10495957" y="7660997"/>
            <a:ext cx="2809471" cy="5571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40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58368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6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316736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2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975104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633472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3621024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9392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37760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96128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34F4E"/>
              </a:buClr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6267" y="2106850"/>
            <a:ext cx="13288283" cy="19317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Excel file will then be processed and exclude the invalid addresses from your order to avoid any “Return to Sender.” Once Processed Proceed to Checkout. 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PROSHOP PLUS mailers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7C50B-4BF2-4074-AC0D-1469339F5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" t="26508" r="3514" b="18805"/>
          <a:stretch/>
        </p:blipFill>
        <p:spPr>
          <a:xfrm>
            <a:off x="3656921" y="4038600"/>
            <a:ext cx="13899242" cy="4476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A3D43-755A-4515-BEA7-7A8D7DD9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" t="36065" r="76683" b="40159"/>
          <a:stretch/>
        </p:blipFill>
        <p:spPr>
          <a:xfrm>
            <a:off x="7543800" y="4578236"/>
            <a:ext cx="3001241" cy="182016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89EFEC3-DCC4-4F46-B914-E6C917BB9B22}"/>
              </a:ext>
            </a:extLst>
          </p:cNvPr>
          <p:cNvSpPr txBox="1">
            <a:spLocks/>
          </p:cNvSpPr>
          <p:nvPr/>
        </p:nvSpPr>
        <p:spPr>
          <a:xfrm>
            <a:off x="5828117" y="4982040"/>
            <a:ext cx="1715683" cy="79250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40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58368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6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316736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2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975104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633472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3621024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9392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37760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96128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4F4E"/>
                </a:solidFill>
              </a:rPr>
              <a:t>Valid</a:t>
            </a:r>
          </a:p>
          <a:p>
            <a:endParaRPr lang="en-US" dirty="0">
              <a:solidFill>
                <a:srgbClr val="F34F4E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87CAAF1-D65D-4113-BF31-1B7EDD34AEAB}"/>
              </a:ext>
            </a:extLst>
          </p:cNvPr>
          <p:cNvSpPr txBox="1">
            <a:spLocks/>
          </p:cNvSpPr>
          <p:nvPr/>
        </p:nvSpPr>
        <p:spPr>
          <a:xfrm>
            <a:off x="9966295" y="4982040"/>
            <a:ext cx="1715683" cy="79250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40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58368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6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316736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32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975104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633472" indent="0" algn="l" defTabSz="1316736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rgbClr val="404040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3621024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9392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37760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96128" indent="-329184" algn="l" defTabSz="1316736" rtl="0" eaLnBrk="1" latinLnBrk="0" hangingPunct="1">
              <a:lnSpc>
                <a:spcPct val="90000"/>
              </a:lnSpc>
              <a:spcBef>
                <a:spcPts val="720"/>
              </a:spcBef>
              <a:buFont typeface="Arial" panose="020B0604020202020204" pitchFamily="34" charset="0"/>
              <a:buChar char="•"/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34F4E"/>
                </a:solidFill>
              </a:rPr>
              <a:t>Invalid</a:t>
            </a:r>
          </a:p>
          <a:p>
            <a:endParaRPr lang="en-US" dirty="0">
              <a:solidFill>
                <a:srgbClr val="F34F4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E37FF4E-8C98-45EA-AD0D-6EDD0C215332}"/>
              </a:ext>
            </a:extLst>
          </p:cNvPr>
          <p:cNvSpPr/>
          <p:nvPr/>
        </p:nvSpPr>
        <p:spPr>
          <a:xfrm rot="5400000">
            <a:off x="10554424" y="5274297"/>
            <a:ext cx="539424" cy="13921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4CE1341-7AC3-4B2C-B5A1-CE37B0451D9B}"/>
              </a:ext>
            </a:extLst>
          </p:cNvPr>
          <p:cNvSpPr/>
          <p:nvPr/>
        </p:nvSpPr>
        <p:spPr>
          <a:xfrm rot="13708078">
            <a:off x="13766719" y="8078908"/>
            <a:ext cx="539424" cy="872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4167" y="2106849"/>
            <a:ext cx="12271461" cy="6205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Personalize your own generic, educational only mailer.  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Ensure that anything created on your own is pre-approved by compliance.  </a:t>
            </a:r>
          </a:p>
          <a:p>
            <a:pPr lvl="2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endParaRPr lang="en-US" dirty="0"/>
          </a:p>
          <a:p>
            <a:r>
              <a:rPr lang="en-US" dirty="0"/>
              <a:t>Email your piece to </a:t>
            </a:r>
            <a:r>
              <a:rPr lang="en-US" dirty="0">
                <a:hlinkClick r:id="rId2"/>
              </a:rPr>
              <a:t>compliance@jsaonline.com-</a:t>
            </a:r>
            <a:r>
              <a:rPr lang="en-US" dirty="0"/>
              <a:t> typically a 24-hour turnaround time.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Direct mailers</a:t>
            </a:r>
          </a:p>
        </p:txBody>
      </p:sp>
    </p:spTree>
    <p:extLst>
      <p:ext uri="{BB962C8B-B14F-4D97-AF65-F5344CB8AC3E}">
        <p14:creationId xmlns:p14="http://schemas.microsoft.com/office/powerpoint/2010/main" val="21529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789" y="2106849"/>
            <a:ext cx="12877840" cy="6205159"/>
          </a:xfrm>
        </p:spPr>
        <p:txBody>
          <a:bodyPr>
            <a:normAutofit/>
          </a:bodyPr>
          <a:lstStyle/>
          <a:p>
            <a:pPr marL="152396"/>
            <a:r>
              <a:rPr lang="en-US" dirty="0"/>
              <a:t>In addition, our HST Marketing Team also has created educational social media images for you to use!</a:t>
            </a:r>
          </a:p>
          <a:p>
            <a:r>
              <a:rPr lang="en-US" dirty="0">
                <a:solidFill>
                  <a:srgbClr val="0D6CB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https://www.hstmarketing.com/social-media-images/</a:t>
            </a:r>
            <a:r>
              <a:rPr lang="en-US" dirty="0">
                <a:solidFill>
                  <a:srgbClr val="0D6CB7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Social Media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1C188-1DF9-4C36-93D6-BD9856C3A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5" t="70687" r="65262"/>
          <a:stretch/>
        </p:blipFill>
        <p:spPr bwMode="auto">
          <a:xfrm>
            <a:off x="4423190" y="4937919"/>
            <a:ext cx="5467797" cy="3703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C17DA2-53A5-4AB5-8795-21E8E1423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88" t="70844" r="36857" b="-418"/>
          <a:stretch/>
        </p:blipFill>
        <p:spPr bwMode="auto">
          <a:xfrm>
            <a:off x="11544300" y="4967466"/>
            <a:ext cx="5712305" cy="3952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58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7789" y="2106849"/>
            <a:ext cx="12877840" cy="1477329"/>
          </a:xfrm>
        </p:spPr>
        <p:txBody>
          <a:bodyPr>
            <a:normAutofit/>
          </a:bodyPr>
          <a:lstStyle/>
          <a:p>
            <a:pPr marL="152396"/>
            <a:r>
              <a:rPr lang="en-US" dirty="0"/>
              <a:t>JSA </a:t>
            </a:r>
            <a:r>
              <a:rPr lang="en-US" dirty="0" err="1"/>
              <a:t>ProShop</a:t>
            </a:r>
            <a:r>
              <a:rPr lang="en-US" dirty="0"/>
              <a:t> Plus also has educational social media images at: </a:t>
            </a:r>
            <a:r>
              <a:rPr lang="en-US" dirty="0">
                <a:hlinkClick r:id="rId2"/>
              </a:rPr>
              <a:t>https://arc.jsaonline.com/proshop</a:t>
            </a: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Social Media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3777D-8AD4-4404-9431-B148056F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4" t="21821" r="39573" b="26479"/>
          <a:stretch/>
        </p:blipFill>
        <p:spPr>
          <a:xfrm>
            <a:off x="4066266" y="3838064"/>
            <a:ext cx="4054457" cy="3781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F8865-4923-4CDE-867C-09305D107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62" t="18175" r="39952" b="26356"/>
          <a:stretch/>
        </p:blipFill>
        <p:spPr>
          <a:xfrm>
            <a:off x="12990763" y="3847033"/>
            <a:ext cx="3984866" cy="3921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82FB9-99B3-4593-A7F2-43C9EBAB8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54" t="17133" r="39660" b="25575"/>
          <a:stretch/>
        </p:blipFill>
        <p:spPr>
          <a:xfrm>
            <a:off x="8576149" y="4474917"/>
            <a:ext cx="3858075" cy="39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4F0DD5-6DEB-42B9-9DF3-D319EB6CDD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Start with Educational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Can be formal or informal, depending on the type of setting. For example:</a:t>
            </a:r>
          </a:p>
          <a:p>
            <a:pPr marL="1773936" lvl="2" indent="-4572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Formal: Medicare 101 presentation </a:t>
            </a:r>
          </a:p>
          <a:p>
            <a:pPr marL="1773936" lvl="2" indent="-4572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Informal: Medicare Q&amp;A booth at Heritage Festival</a:t>
            </a:r>
          </a:p>
          <a:p>
            <a:pPr lvl="3"/>
            <a:endParaRPr lang="en-US" sz="1600" dirty="0"/>
          </a:p>
          <a:p>
            <a:r>
              <a:rPr lang="en-US" dirty="0"/>
              <a:t>Then move into Marketing Events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Set up a private 1:1 to discuss details/compliance.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Most carriers will allow you to do formal sales events in </a:t>
            </a:r>
            <a:br>
              <a:rPr lang="en-US" dirty="0"/>
            </a:br>
            <a:r>
              <a:rPr lang="en-US" dirty="0"/>
              <a:t>your local market.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D719D9-91BE-486A-BB66-FB3B2FA2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seminars</a:t>
            </a:r>
          </a:p>
        </p:txBody>
      </p:sp>
    </p:spTree>
    <p:extLst>
      <p:ext uri="{BB962C8B-B14F-4D97-AF65-F5344CB8AC3E}">
        <p14:creationId xmlns:p14="http://schemas.microsoft.com/office/powerpoint/2010/main" val="4965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E4D1-EEA7-40C2-A144-C716A2066D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4167" y="2106849"/>
            <a:ext cx="12478933" cy="62051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Contact event coordinators at Senior Centers, Community Centers, Senior Living facilities, etc., and see if you can be a part of their event.</a:t>
            </a:r>
          </a:p>
          <a:p>
            <a:endParaRPr lang="en-US" sz="1200" dirty="0"/>
          </a:p>
          <a:p>
            <a:r>
              <a:rPr lang="en-US" dirty="0"/>
              <a:t>Other locations to consider:</a:t>
            </a:r>
          </a:p>
          <a:p>
            <a:pPr marL="1229868" lvl="1" indent="-571500">
              <a:spcBef>
                <a:spcPts val="900"/>
              </a:spcBef>
              <a:spcAft>
                <a:spcPts val="9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Mom &amp; Pop Shops: Restaurants, Barbers/Hairdressers, &amp; Cafés</a:t>
            </a:r>
          </a:p>
          <a:p>
            <a:pPr marL="1229868" lvl="1" indent="-571500">
              <a:spcBef>
                <a:spcPts val="900"/>
              </a:spcBef>
              <a:spcAft>
                <a:spcPts val="9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Farmers’ Markets</a:t>
            </a:r>
          </a:p>
          <a:p>
            <a:pPr marL="1229868" lvl="1" indent="-571500">
              <a:spcBef>
                <a:spcPts val="900"/>
              </a:spcBef>
              <a:spcAft>
                <a:spcPts val="9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Libraries</a:t>
            </a:r>
          </a:p>
          <a:p>
            <a:pPr marL="1229868" lvl="1" indent="-571500">
              <a:spcBef>
                <a:spcPts val="900"/>
              </a:spcBef>
              <a:spcAft>
                <a:spcPts val="9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Grocery Stores: Walmart, Kroger, etc.</a:t>
            </a:r>
          </a:p>
          <a:p>
            <a:pPr marL="1229868" lvl="1" indent="-571500">
              <a:spcBef>
                <a:spcPts val="900"/>
              </a:spcBef>
              <a:spcAft>
                <a:spcPts val="9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Gyms, through Silver Sneakers</a:t>
            </a:r>
          </a:p>
          <a:p>
            <a:pPr marL="1229868" lvl="1" indent="-571500">
              <a:spcBef>
                <a:spcPts val="900"/>
              </a:spcBef>
              <a:spcAft>
                <a:spcPts val="9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Garden clubs, Ski clubs, Bowling leagues, car show,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69707-35D7-4F17-8051-BC33DC78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6626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5C75A-EC2E-420C-B8C5-0B1E326306D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ideas? </a:t>
            </a:r>
          </a:p>
          <a:p>
            <a:endParaRPr lang="en-US" dirty="0"/>
          </a:p>
          <a:p>
            <a:r>
              <a:rPr lang="en-US" dirty="0"/>
              <a:t>Events hosted in the past: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Ice Cream Socials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BINGO, Scrabble, and other Sports &amp; Gaming events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Parades and local picnic/social events, like Heritage festivals, music, farmers’ markets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169807-0DCC-480B-B812-6D6A0487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72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3C459D-9FAE-4B8E-AE70-BA69F03BF8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websites to use:</a:t>
            </a:r>
          </a:p>
          <a:p>
            <a:pPr marL="1229868" lvl="1" indent="-571500"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Eventbrite </a:t>
            </a:r>
          </a:p>
          <a:p>
            <a:pPr marL="1888236" lvl="2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www.eventbrite.com </a:t>
            </a:r>
          </a:p>
          <a:p>
            <a:pPr marL="1229868" lvl="1" indent="-571500"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Senior directory </a:t>
            </a:r>
          </a:p>
          <a:p>
            <a:pPr marL="1888236" lvl="2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www.seniorcenterdirectory.com </a:t>
            </a:r>
          </a:p>
          <a:p>
            <a:pPr marL="1229868" lvl="1" indent="-571500"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Senior activities near area (Google search) </a:t>
            </a:r>
          </a:p>
          <a:p>
            <a:pPr marL="1888236" lvl="2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Example: https://www.cityofoviedo.net/711/Senior-Activities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38F450-9079-41CA-B59D-398B0C03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0206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3C459D-9FAE-4B8E-AE70-BA69F03BF8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New website to support events: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HST 1099 Medicare Site (orderpromos.com)</a:t>
            </a:r>
            <a:endParaRPr lang="en-US" dirty="0"/>
          </a:p>
          <a:p>
            <a:endParaRPr lang="en-US" dirty="0"/>
          </a:p>
          <a:p>
            <a:r>
              <a:rPr lang="en-US" dirty="0"/>
              <a:t>Pens, bags, table cloths, pop up banners, etc. 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38F450-9079-41CA-B59D-398B0C03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3094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56A25-9385-47C2-8BDC-7FBC743D0A3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Current Book of Business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Direct Mailers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Seminars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Events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Different Targets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Networking</a:t>
            </a:r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Contacts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0E93B8-A5A2-4354-843F-DDC08B2B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1E3664-A089-4DB8-866F-BAE6038AE3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VA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Be a part of their community – Volunteer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Local food &amp; clothing drives, Annual Veteran’s &amp; Memorial Day Events, VA Community Living Centers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Dual Population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Food pantry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Networking groups – Get more involved!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Chambers of commerce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BNI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Senior Marketing Groups</a:t>
            </a:r>
          </a:p>
          <a:p>
            <a:pPr marL="1229868" lvl="1" indent="-5715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Financial Advisors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1026EC-C59C-47E9-82DB-3D7643E9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targets</a:t>
            </a:r>
          </a:p>
        </p:txBody>
      </p:sp>
    </p:spTree>
    <p:extLst>
      <p:ext uri="{BB962C8B-B14F-4D97-AF65-F5344CB8AC3E}">
        <p14:creationId xmlns:p14="http://schemas.microsoft.com/office/powerpoint/2010/main" val="30674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C7C3B6-DCBF-4372-B39A-30F993AC743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Network! Offer to educate and trade business referrals: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Financial planners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P&amp;C agents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Elder Law attorneys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State Farm offices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Provider offices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Medicare Disability attorneys/offices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E9F0B-C0A7-4017-8FFB-9FED338B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28498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C7C3B6-DCBF-4372-B39A-30F993AC743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Launches June 21</a:t>
            </a:r>
            <a:r>
              <a:rPr lang="en-US" sz="4400" baseline="30000" dirty="0"/>
              <a:t>st.  </a:t>
            </a:r>
          </a:p>
          <a:p>
            <a:endParaRPr lang="en-US" sz="4400" baseline="30000" dirty="0"/>
          </a:p>
          <a:p>
            <a:r>
              <a:rPr lang="en-US" sz="4400" baseline="30000" dirty="0">
                <a:hlinkClick r:id="rId2"/>
              </a:rPr>
              <a:t>www.yourmedicareahip.com</a:t>
            </a:r>
            <a:r>
              <a:rPr lang="en-US" sz="4400" baseline="30000" dirty="0"/>
              <a:t>, should ask to pay $125.  </a:t>
            </a:r>
          </a:p>
          <a:p>
            <a:endParaRPr lang="en-US" sz="4400" baseline="30000" dirty="0"/>
          </a:p>
          <a:p>
            <a:r>
              <a:rPr lang="en-US" sz="4400" baseline="30000" dirty="0"/>
              <a:t>Carrier certifications will launch after, should also have a $50 discount </a:t>
            </a:r>
            <a:endParaRPr lang="en-US" sz="4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CE9F0B-C0A7-4017-8FFB-9FED338B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AHIP 2024</a:t>
            </a:r>
          </a:p>
        </p:txBody>
      </p:sp>
    </p:spTree>
    <p:extLst>
      <p:ext uri="{BB962C8B-B14F-4D97-AF65-F5344CB8AC3E}">
        <p14:creationId xmlns:p14="http://schemas.microsoft.com/office/powerpoint/2010/main" val="35020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1ACD12-B43F-4FE8-AC45-E862B88D46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72647" y="2106849"/>
            <a:ext cx="12271461" cy="620515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Sherri</a:t>
            </a:r>
            <a:r>
              <a:rPr lang="en-US" dirty="0"/>
              <a:t> </a:t>
            </a:r>
            <a:r>
              <a:rPr lang="en-US" b="1" dirty="0"/>
              <a:t>Miller</a:t>
            </a:r>
            <a:r>
              <a:rPr lang="en-US" dirty="0"/>
              <a:t>, Director of Medicare Sales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E: </a:t>
            </a:r>
            <a:r>
              <a:rPr lang="en-US" dirty="0">
                <a:hlinkClick r:id="rId2"/>
              </a:rPr>
              <a:t>smiof@allstate.com</a:t>
            </a:r>
            <a:r>
              <a:rPr lang="en-US" dirty="0"/>
              <a:t>  C: 309.267.6164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Monika </a:t>
            </a:r>
            <a:r>
              <a:rPr lang="en-US" b="1" dirty="0" err="1"/>
              <a:t>Molinski</a:t>
            </a:r>
            <a:r>
              <a:rPr lang="en-US" dirty="0"/>
              <a:t>, Support Associate, Medicare Sales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E: </a:t>
            </a:r>
            <a:r>
              <a:rPr lang="en-US" dirty="0">
                <a:hlinkClick r:id="rId3"/>
              </a:rPr>
              <a:t>monika.Molinski@ngic.com</a:t>
            </a:r>
            <a:r>
              <a:rPr lang="en-US" dirty="0"/>
              <a:t> OR </a:t>
            </a:r>
            <a:r>
              <a:rPr lang="en-US" dirty="0">
                <a:hlinkClick r:id="rId4"/>
              </a:rPr>
              <a:t>mmols@allstate.com</a:t>
            </a:r>
            <a:r>
              <a:rPr lang="en-US" dirty="0"/>
              <a:t>  C: 708.506.4761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Stacy Bean</a:t>
            </a:r>
            <a:r>
              <a:rPr lang="en-US" dirty="0"/>
              <a:t>, Medicare Contracting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E: </a:t>
            </a:r>
            <a:r>
              <a:rPr lang="en-US" dirty="0">
                <a:hlinkClick r:id="rId5"/>
              </a:rPr>
              <a:t>hstmedicarecontracting@ngic.com</a:t>
            </a:r>
            <a:r>
              <a:rPr lang="en-US" dirty="0"/>
              <a:t>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Adriana Rock</a:t>
            </a:r>
            <a:r>
              <a:rPr lang="en-US" dirty="0"/>
              <a:t>, Medicare Leads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E: </a:t>
            </a:r>
            <a:r>
              <a:rPr lang="en-US" dirty="0">
                <a:hlinkClick r:id="rId6"/>
              </a:rPr>
              <a:t>Adriana.Rock@ngic.com</a:t>
            </a:r>
            <a:r>
              <a:rPr lang="en-US" dirty="0"/>
              <a:t>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JSA</a:t>
            </a:r>
            <a:r>
              <a:rPr lang="en-US" dirty="0"/>
              <a:t>: 800.203.0433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Contracting/adding states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contracting@jsaonline.com</a:t>
            </a:r>
            <a:r>
              <a:rPr lang="en-US" dirty="0"/>
              <a:t>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Compliance</a:t>
            </a:r>
            <a:r>
              <a:rPr lang="en-US" dirty="0"/>
              <a:t>: </a:t>
            </a:r>
            <a:r>
              <a:rPr lang="en-US" dirty="0">
                <a:hlinkClick r:id="rId8"/>
              </a:rPr>
              <a:t>compliance@jsaonline.com</a:t>
            </a:r>
            <a:r>
              <a:rPr lang="en-US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74440F-A456-42B8-8BD8-1EDF6E6C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20820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3B05AF-61C3-49A8-B922-36CB8B1DA2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Ensure that you are capturing your aging-in business.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Call all current members.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Let everyone know that you also sell Medicare Health Plans and would love to help.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Ask your U65 book for referrals.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Lists of your Aging-in T65’s can be pulled from your </a:t>
            </a:r>
            <a:r>
              <a:rPr lang="en-US" dirty="0" err="1"/>
              <a:t>LeadMaster</a:t>
            </a:r>
            <a:r>
              <a:rPr lang="en-US" dirty="0"/>
              <a:t> account.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777CB-8058-42C7-880D-930FC860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book of business</a:t>
            </a:r>
          </a:p>
        </p:txBody>
      </p:sp>
    </p:spTree>
    <p:extLst>
      <p:ext uri="{BB962C8B-B14F-4D97-AF65-F5344CB8AC3E}">
        <p14:creationId xmlns:p14="http://schemas.microsoft.com/office/powerpoint/2010/main" val="5844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3B05AF-61C3-49A8-B922-36CB8B1DA2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Marketing is working best at 8 – 9 months prior to 65.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Set an appointment 3 months prior.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dirty="0"/>
              <a:t>Remind them to ignore commercials/direct mail – you can simplify all of it for them and help them choose the best plan for their situation.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777CB-8058-42C7-880D-930FC860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book of business</a:t>
            </a:r>
          </a:p>
        </p:txBody>
      </p:sp>
    </p:spTree>
    <p:extLst>
      <p:ext uri="{BB962C8B-B14F-4D97-AF65-F5344CB8AC3E}">
        <p14:creationId xmlns:p14="http://schemas.microsoft.com/office/powerpoint/2010/main" val="27136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4167" y="2106849"/>
            <a:ext cx="12271461" cy="6205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Create your own personalized postcard!</a:t>
            </a:r>
          </a:p>
          <a:p>
            <a:pPr marL="571500" indent="-57150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/>
              <a:t>Creates a personal fees</a:t>
            </a:r>
          </a:p>
          <a:p>
            <a:pPr marL="571500" indent="-57150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/>
              <a:t>Add in family photo, company logos etc.</a:t>
            </a:r>
          </a:p>
          <a:p>
            <a:pPr marL="571500" indent="-57150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/>
              <a:t>Advertise you are local to their market</a:t>
            </a:r>
          </a:p>
          <a:p>
            <a:pPr marL="571500" indent="-57150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/>
              <a:t>Keep it educational only</a:t>
            </a:r>
          </a:p>
          <a:p>
            <a:pPr marL="571500" indent="-57150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dirty="0"/>
              <a:t>Get all pieces approved by compliance prior to sending at </a:t>
            </a:r>
            <a:r>
              <a:rPr lang="en-US" b="1" dirty="0"/>
              <a:t>compliance@jsaonline.com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Direct mailers</a:t>
            </a:r>
          </a:p>
        </p:txBody>
      </p:sp>
    </p:spTree>
    <p:extLst>
      <p:ext uri="{BB962C8B-B14F-4D97-AF65-F5344CB8AC3E}">
        <p14:creationId xmlns:p14="http://schemas.microsoft.com/office/powerpoint/2010/main" val="13721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4167" y="2106849"/>
            <a:ext cx="12271461" cy="620515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r>
              <a:rPr lang="en-US" dirty="0"/>
              <a:t>Utilize JSA Pro Shop Plus &amp; Prospect List: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Download Prospecting List (up to 9 months out – turning 65)</a:t>
            </a:r>
          </a:p>
          <a:p>
            <a:pPr marL="1773936" lvl="2" indent="-4572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https://arc.jsaonline.com/prospects</a:t>
            </a:r>
            <a:endParaRPr lang="en-US" dirty="0"/>
          </a:p>
          <a:p>
            <a:pPr marL="1229868" lvl="1" indent="-57150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Create Flyers &amp; </a:t>
            </a:r>
            <a:r>
              <a:rPr lang="en-US" dirty="0" err="1"/>
              <a:t>PostCards</a:t>
            </a:r>
            <a:endParaRPr lang="en-US" dirty="0"/>
          </a:p>
          <a:p>
            <a:pPr marL="1229868" lvl="1" indent="-57150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/>
              <a:t>Schedule Direct Mailers out from </a:t>
            </a:r>
            <a:r>
              <a:rPr lang="en-US" dirty="0" err="1"/>
              <a:t>ProShop</a:t>
            </a:r>
            <a:r>
              <a:rPr lang="en-US" dirty="0"/>
              <a:t> Plus</a:t>
            </a:r>
          </a:p>
          <a:p>
            <a:pPr marL="1888236" lvl="2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3" action="ppaction://hlinkfile"/>
              </a:rPr>
              <a:t>..\..\HST - Miscellaneous\JSA </a:t>
            </a:r>
            <a:r>
              <a:rPr lang="en-US" dirty="0" err="1">
                <a:hlinkClick r:id="rId3" action="ppaction://hlinkfile"/>
              </a:rPr>
              <a:t>ProShop</a:t>
            </a:r>
            <a:r>
              <a:rPr lang="en-US" dirty="0">
                <a:hlinkClick r:id="rId3" action="ppaction://hlinkfile"/>
              </a:rPr>
              <a:t> Plus\JSA </a:t>
            </a:r>
            <a:r>
              <a:rPr lang="en-US" dirty="0" err="1">
                <a:hlinkClick r:id="rId3" action="ppaction://hlinkfile"/>
              </a:rPr>
              <a:t>ProShop</a:t>
            </a:r>
            <a:r>
              <a:rPr lang="en-US" dirty="0">
                <a:hlinkClick r:id="rId3" action="ppaction://hlinkfile"/>
              </a:rPr>
              <a:t> Plus Direct Mailers guide.pdf</a:t>
            </a:r>
            <a:endParaRPr lang="en-US" dirty="0"/>
          </a:p>
          <a:p>
            <a:pPr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Direct mailers</a:t>
            </a:r>
          </a:p>
        </p:txBody>
      </p:sp>
    </p:spTree>
    <p:extLst>
      <p:ext uri="{BB962C8B-B14F-4D97-AF65-F5344CB8AC3E}">
        <p14:creationId xmlns:p14="http://schemas.microsoft.com/office/powerpoint/2010/main" val="4352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4167" y="2106849"/>
            <a:ext cx="12271461" cy="6205159"/>
          </a:xfrm>
        </p:spPr>
        <p:txBody>
          <a:bodyPr>
            <a:normAutofit/>
          </a:bodyPr>
          <a:lstStyle/>
          <a:p>
            <a:r>
              <a:rPr lang="en-US" sz="3600" dirty="0"/>
              <a:t>Once approved, go back to your project and Order your prints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PROSHOP PLUS mailers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559A1-61DD-4EAC-88C4-E0855D9910A3}"/>
              </a:ext>
            </a:extLst>
          </p:cNvPr>
          <p:cNvPicPr/>
          <p:nvPr/>
        </p:nvPicPr>
        <p:blipFill rotWithShape="1">
          <a:blip r:embed="rId2"/>
          <a:srcRect l="7794" t="11983" r="66715" b="5233"/>
          <a:stretch/>
        </p:blipFill>
        <p:spPr bwMode="auto">
          <a:xfrm>
            <a:off x="6149499" y="2770204"/>
            <a:ext cx="10366851" cy="5795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BE266E3C-0047-4D0A-9E4E-BDBB3AF3FCC7}"/>
              </a:ext>
            </a:extLst>
          </p:cNvPr>
          <p:cNvSpPr/>
          <p:nvPr/>
        </p:nvSpPr>
        <p:spPr>
          <a:xfrm>
            <a:off x="15297150" y="3280568"/>
            <a:ext cx="810419" cy="127238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0F675D-1600-43C7-BD69-6B087061E8FD}"/>
              </a:ext>
            </a:extLst>
          </p:cNvPr>
          <p:cNvPicPr/>
          <p:nvPr/>
        </p:nvPicPr>
        <p:blipFill rotWithShape="1">
          <a:blip r:embed="rId2"/>
          <a:srcRect l="311" t="28989" r="67634" b="10274"/>
          <a:stretch/>
        </p:blipFill>
        <p:spPr bwMode="auto">
          <a:xfrm>
            <a:off x="5429250" y="3675787"/>
            <a:ext cx="11726995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4516" y="2286864"/>
            <a:ext cx="13602884" cy="2266086"/>
          </a:xfrm>
        </p:spPr>
        <p:txBody>
          <a:bodyPr>
            <a:normAutofit/>
          </a:bodyPr>
          <a:lstStyle/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If you would like to ship the postcards to yourself first, Click on Ship.</a:t>
            </a:r>
          </a:p>
          <a:p>
            <a:pPr marL="1229868" lvl="1" indent="-571500">
              <a:buClr>
                <a:srgbClr val="F34F4E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If you would like to have your postcards, stamped and ship out to your Prospect List, Click on Mail.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PROSHOP PLUS mailers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DE67475-E470-44AC-A1C0-4CE3E0B4AC72}"/>
              </a:ext>
            </a:extLst>
          </p:cNvPr>
          <p:cNvSpPr/>
          <p:nvPr/>
        </p:nvSpPr>
        <p:spPr>
          <a:xfrm>
            <a:off x="13478668" y="5941873"/>
            <a:ext cx="789781" cy="10685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6563BB-7BB3-43A5-8B9B-E1C1C1EDDCCA}"/>
              </a:ext>
            </a:extLst>
          </p:cNvPr>
          <p:cNvPicPr/>
          <p:nvPr/>
        </p:nvPicPr>
        <p:blipFill rotWithShape="1">
          <a:blip r:embed="rId2"/>
          <a:srcRect t="20772" r="66490" b="22253"/>
          <a:stretch/>
        </p:blipFill>
        <p:spPr bwMode="auto">
          <a:xfrm>
            <a:off x="4001685" y="3810000"/>
            <a:ext cx="13449300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173BC-4FFB-417E-9FBD-BB17B3BE16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4516" y="2286864"/>
            <a:ext cx="13602884" cy="2266086"/>
          </a:xfrm>
        </p:spPr>
        <p:txBody>
          <a:bodyPr>
            <a:normAutofit/>
          </a:bodyPr>
          <a:lstStyle/>
          <a:p>
            <a:pPr lvl="1">
              <a:buClr>
                <a:srgbClr val="F34F4E"/>
              </a:buClr>
            </a:pPr>
            <a:r>
              <a:rPr lang="en-US" dirty="0"/>
              <a:t>This will bring you to a new page and this is where you can upload your Prospect list. </a:t>
            </a: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DB855F-5434-4612-BA63-D41A573D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PROSHOP PLUS mailers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814F475-6783-4882-9BE2-20F0A210A41F}"/>
              </a:ext>
            </a:extLst>
          </p:cNvPr>
          <p:cNvSpPr/>
          <p:nvPr/>
        </p:nvSpPr>
        <p:spPr>
          <a:xfrm rot="1327940">
            <a:off x="6296818" y="4403655"/>
            <a:ext cx="789781" cy="10685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16225</TotalTime>
  <Words>918</Words>
  <Application>Microsoft Office PowerPoint</Application>
  <PresentationFormat>Custom</PresentationFormat>
  <Paragraphs>141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Book Antiqua</vt:lpstr>
      <vt:lpstr>Calibri</vt:lpstr>
      <vt:lpstr>Arial</vt:lpstr>
      <vt:lpstr>Roboto</vt:lpstr>
      <vt:lpstr>1_Office Theme</vt:lpstr>
      <vt:lpstr>2_Office Theme</vt:lpstr>
      <vt:lpstr>Medicare marketing</vt:lpstr>
      <vt:lpstr>agenda</vt:lpstr>
      <vt:lpstr>Current book of business</vt:lpstr>
      <vt:lpstr>Current book of business</vt:lpstr>
      <vt:lpstr>Direct mailers</vt:lpstr>
      <vt:lpstr>Direct mailers</vt:lpstr>
      <vt:lpstr>PROSHOP PLUS mailers</vt:lpstr>
      <vt:lpstr>PROSHOP PLUS mailers</vt:lpstr>
      <vt:lpstr>PROSHOP PLUS mailers</vt:lpstr>
      <vt:lpstr>PROSHOP PLUS mailers</vt:lpstr>
      <vt:lpstr>PROSHOP PLUS mailers</vt:lpstr>
      <vt:lpstr>Direct mailers</vt:lpstr>
      <vt:lpstr>Social Media</vt:lpstr>
      <vt:lpstr>Social Media</vt:lpstr>
      <vt:lpstr>seminars</vt:lpstr>
      <vt:lpstr>Events</vt:lpstr>
      <vt:lpstr>events</vt:lpstr>
      <vt:lpstr>Events</vt:lpstr>
      <vt:lpstr>Events</vt:lpstr>
      <vt:lpstr>Different targets</vt:lpstr>
      <vt:lpstr>networking</vt:lpstr>
      <vt:lpstr>AHIP 2024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Dobbs, Allison</dc:creator>
  <cp:lastModifiedBy>Miller, Sherri</cp:lastModifiedBy>
  <cp:revision>517</cp:revision>
  <dcterms:created xsi:type="dcterms:W3CDTF">2020-05-19T16:50:13Z</dcterms:created>
  <dcterms:modified xsi:type="dcterms:W3CDTF">2023-06-05T19:23:08Z</dcterms:modified>
</cp:coreProperties>
</file>