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Aptos" charset="1" panose="020B0004020202020204"/>
      <p:regular r:id="rId16"/>
    </p:embeddedFont>
    <p:embeddedFont>
      <p:font typeface="Aptos Bold" charset="1" panose="020B0004020202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6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46641" y="2571346"/>
            <a:ext cx="9376667" cy="3738014"/>
            <a:chOff x="0" y="0"/>
            <a:chExt cx="12502223" cy="49840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02220" cy="4984019"/>
            </a:xfrm>
            <a:custGeom>
              <a:avLst/>
              <a:gdLst/>
              <a:ahLst/>
              <a:cxnLst/>
              <a:rect r="r" b="b" t="t" l="l"/>
              <a:pathLst>
                <a:path h="4984019" w="12502220">
                  <a:moveTo>
                    <a:pt x="0" y="0"/>
                  </a:moveTo>
                  <a:lnTo>
                    <a:pt x="12502220" y="0"/>
                  </a:lnTo>
                  <a:lnTo>
                    <a:pt x="12502220" y="4984019"/>
                  </a:lnTo>
                  <a:lnTo>
                    <a:pt x="0" y="49840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6826" r="0" b="-46826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12502223" cy="4888769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Compass Leadership:</a:t>
              </a:r>
            </a:p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The Blueprint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" y="19"/>
            <a:ext cx="6986016" cy="10286981"/>
            <a:chOff x="0" y="0"/>
            <a:chExt cx="9314688" cy="13715975"/>
          </a:xfrm>
        </p:grpSpPr>
        <p:sp>
          <p:nvSpPr>
            <p:cNvPr name="Freeform 6" id="6" descr="A high angle view of a drawing compass and a ruler on a diagram"/>
            <p:cNvSpPr/>
            <p:nvPr/>
          </p:nvSpPr>
          <p:spPr>
            <a:xfrm flipH="false" flipV="false" rot="0">
              <a:off x="0" y="0"/>
              <a:ext cx="9314688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314688">
                  <a:moveTo>
                    <a:pt x="0" y="0"/>
                  </a:moveTo>
                  <a:lnTo>
                    <a:pt x="9314688" y="0"/>
                  </a:lnTo>
                  <a:lnTo>
                    <a:pt x="931468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6482" t="0" r="-55912" b="1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085953" y="6580565"/>
            <a:ext cx="6432061" cy="94107"/>
          </a:xfrm>
          <a:custGeom>
            <a:avLst/>
            <a:gdLst/>
            <a:ahLst/>
            <a:cxnLst/>
            <a:rect r="r" b="b" t="t" l="l"/>
            <a:pathLst>
              <a:path h="94107" w="6432061">
                <a:moveTo>
                  <a:pt x="0" y="0"/>
                </a:moveTo>
                <a:lnTo>
                  <a:pt x="6432062" y="0"/>
                </a:lnTo>
                <a:lnTo>
                  <a:pt x="6432062" y="94107"/>
                </a:lnTo>
                <a:lnTo>
                  <a:pt x="0" y="94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63335" y="-370421"/>
            <a:ext cx="3624665" cy="2798241"/>
          </a:xfrm>
          <a:custGeom>
            <a:avLst/>
            <a:gdLst/>
            <a:ahLst/>
            <a:cxnLst/>
            <a:rect r="r" b="b" t="t" l="l"/>
            <a:pathLst>
              <a:path h="2798241" w="3624665">
                <a:moveTo>
                  <a:pt x="0" y="0"/>
                </a:moveTo>
                <a:lnTo>
                  <a:pt x="3624665" y="0"/>
                </a:lnTo>
                <a:lnTo>
                  <a:pt x="3624665" y="2798242"/>
                </a:lnTo>
                <a:lnTo>
                  <a:pt x="0" y="279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038081" y="7047357"/>
            <a:ext cx="9193787" cy="2220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Steps and expectations for scaling your business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New Leader First 30 days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68371"/>
            <a:ext cx="15590520" cy="625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0"/>
              </a:lnSpc>
            </a:pP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Decide on number of pitches per month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 can I expect in terms of number of candidates per pitch and frequency – taking into consideration location, budget and similar location/demographic results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Is the leader ready to pitch- who is the back up pitcher? Where is a sample pitch to model after?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Does the local/virtual leadership team have set roles to handle specific aspects like trainings, pitches, interviews, etc…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Assign trainings and times to leaders – so nothing is missed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Set up zoom account and setup team communication forum (groupme, slack, etc)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Set up Calendly booking links for each leader so team can book time with leader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Are SOP’s set up and test run - update SOP’s whenever an improvement is noticed or update due to product/schedule changes</a:t>
            </a:r>
          </a:p>
          <a:p>
            <a:pPr algn="l" marL="407194" indent="-203597" lvl="1">
              <a:lnSpc>
                <a:spcPts val="2430"/>
              </a:lnSpc>
              <a:buFont typeface="Arial"/>
              <a:buChar char="•"/>
            </a:pPr>
            <a:r>
              <a:rPr lang="en-US" sz="22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How many new agent training classes per month will you run?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Opening a location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68371"/>
            <a:ext cx="15590520" cy="625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Leader Obligations to consider:</a:t>
            </a:r>
          </a:p>
          <a:p>
            <a:pPr algn="l">
              <a:lnSpc>
                <a:spcPts val="2754"/>
              </a:lnSpc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Time -how much time will you commit to building team</a:t>
            </a:r>
          </a:p>
          <a:p>
            <a:pPr algn="l">
              <a:lnSpc>
                <a:spcPts val="2754"/>
              </a:lnSpc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Money - </a:t>
            </a:r>
          </a:p>
          <a:p>
            <a:pPr algn="l" marL="1147287" indent="-382429" lvl="2">
              <a:lnSpc>
                <a:spcPts val="2754"/>
              </a:lnSpc>
              <a:buFont typeface="Arial"/>
              <a:buChar char="⚬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Monthly Rent - deposits	</a:t>
            </a:r>
          </a:p>
          <a:p>
            <a:pPr algn="l" marL="1147287" indent="-382429" lvl="2">
              <a:lnSpc>
                <a:spcPts val="2754"/>
              </a:lnSpc>
              <a:buFont typeface="Arial"/>
              <a:buChar char="⚬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Furnishings – desks, chairs, etc</a:t>
            </a:r>
          </a:p>
          <a:p>
            <a:pPr algn="l" marL="1147287" indent="-382429" lvl="2">
              <a:lnSpc>
                <a:spcPts val="2754"/>
              </a:lnSpc>
              <a:buFont typeface="Arial"/>
              <a:buChar char="⚬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Technology – wifi, tvs, cameras, printers, etc</a:t>
            </a:r>
          </a:p>
          <a:p>
            <a:pPr algn="l" marL="1147287" indent="-382429" lvl="2">
              <a:lnSpc>
                <a:spcPts val="2754"/>
              </a:lnSpc>
              <a:buFont typeface="Arial"/>
              <a:buChar char="⚬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Leads – will you purchase regularly for your team?</a:t>
            </a:r>
          </a:p>
          <a:p>
            <a:pPr algn="l" marL="1147287" indent="-382429" lvl="2">
              <a:lnSpc>
                <a:spcPts val="2754"/>
              </a:lnSpc>
              <a:buFont typeface="Arial"/>
              <a:buChar char="⚬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Will you offer snacks etc. (pro tip - Costco is a write off!)</a:t>
            </a:r>
          </a:p>
          <a:p>
            <a:pPr algn="l" marL="1147287" indent="-382429" lvl="2">
              <a:lnSpc>
                <a:spcPts val="2754"/>
              </a:lnSpc>
            </a:pPr>
          </a:p>
          <a:p>
            <a:pPr algn="l" marL="1147287" indent="-382429" lvl="2">
              <a:lnSpc>
                <a:spcPts val="2754"/>
              </a:lnSpc>
            </a:pPr>
            <a:r>
              <a:rPr lang="en-US" b="true" sz="255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Compass Investment:</a:t>
            </a:r>
          </a:p>
          <a:p>
            <a:pPr algn="l" marL="1147287" indent="-382429" lvl="2">
              <a:lnSpc>
                <a:spcPts val="2754"/>
              </a:lnSpc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Time: CHC visit to your office quarterly or semi annual??</a:t>
            </a:r>
          </a:p>
          <a:p>
            <a:pPr algn="l" marL="1147287" indent="-382429" lvl="2">
              <a:lnSpc>
                <a:spcPts val="2754"/>
              </a:lnSpc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Money: flat CHC $ commitment when partnering with you on opening an office (CHC logo must be included)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Running a location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68371"/>
            <a:ext cx="15590520" cy="625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Day to Day operations – spelled out in detail - see 3 week schedule and beyond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2-3 leaders needed in place and assign who is running/leading what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Leader in training program to help off-set leader duties and scale  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Social media presence- you need it and it will help you to recruit locally 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Weekly Team meetings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Quarterly Team builders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App submission tradition (the bell and the bull) – this aides in creating CULTURE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Check points 30/60/90 days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January Annual Agent review- set goal for the new year - reverse engineer how the agent will achieve it - what help does the agent need from leader/mentor</a:t>
            </a:r>
          </a:p>
          <a:p>
            <a:pPr algn="l" marL="461486" indent="-230743" lvl="1">
              <a:lnSpc>
                <a:spcPts val="2754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Quarterly reviews - check goal progress against business plan – help agent identify weak areas and coach to strengthen</a:t>
            </a:r>
          </a:p>
          <a:p>
            <a:pPr algn="l" marL="461486" indent="-230743" lvl="1">
              <a:lnSpc>
                <a:spcPts val="2754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Running virtual team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77896"/>
            <a:ext cx="15590520" cy="624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Check points 30/60/90 days</a:t>
            </a:r>
          </a:p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January Annual Agent review- set goal for the new year - reverse engineer how the agent will achieve it - what help does the agent need from leader/mentor</a:t>
            </a:r>
          </a:p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Quarterly reviews - check goal progress against business plan – help agent identify weak areas and coach to strengthen</a:t>
            </a:r>
          </a:p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Team meetings- weekly</a:t>
            </a:r>
          </a:p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Leaders are responsible for knowing and understanding the virtual training slides and checking in with their new agents at the end of each day during NAT</a:t>
            </a:r>
          </a:p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Leaders are responsible for knowing and understanding the virtual teams pre/post training curriculum in order to best serve their teams. These are used to SUPPLEMENT the virtual leaders not used as a SUBSTITUTION </a:t>
            </a:r>
          </a:p>
          <a:p>
            <a:pPr algn="l" marL="515779" indent="-257889" lvl="1">
              <a:lnSpc>
                <a:spcPts val="3078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Leaders need to have a script and an intake sheet they prefer and give to their new agents by Thursday am of NAT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76200"/>
              <a:ext cx="21031200" cy="2574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52"/>
                </a:lnSpc>
              </a:pPr>
              <a:r>
                <a:rPr lang="en-US" sz="6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Recruiting Agencies / plug and play agents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77896"/>
            <a:ext cx="15590520" cy="624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Managed differently - still need to inspire for results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Keep updated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Handle issues</a:t>
            </a:r>
          </a:p>
          <a:p>
            <a:pPr algn="l" marL="597218" indent="-298609" lvl="1">
              <a:lnSpc>
                <a:spcPts val="3564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Monthly Mentor Meetings with Joe K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77896"/>
            <a:ext cx="15590520" cy="624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Expectation - </a:t>
            </a: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Mentors bring the following to each meeting to discuss</a:t>
            </a:r>
          </a:p>
          <a:p>
            <a:pPr algn="l" marL="597218" indent="-298609" lvl="1">
              <a:lnSpc>
                <a:spcPts val="3564"/>
              </a:lnSpc>
            </a:pP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Conversion rates on fresh leads for the new class in week 1 and week 2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1ˢᵗ new business- how long does it take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Pitches- show/accepted/hired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30/60 day new agent retention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1ˢᵗ 5 apps achieved? Best practices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1ˢᵗ 10 apps achieved? Best practices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Veterans in play- what working and how is engagement</a:t>
            </a:r>
          </a:p>
          <a:p>
            <a:pPr algn="l" marL="1283016" indent="-427672" lvl="2">
              <a:lnSpc>
                <a:spcPts val="3564"/>
              </a:lnSpc>
              <a:buFont typeface="Arial"/>
              <a:buChar char="⚬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Best practice share/help needed ask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804"/>
                </a:lnSpc>
              </a:pPr>
              <a:r>
                <a:rPr lang="en-US" sz="63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Monthly one-on-one Recruiting Meeting w/Bellas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77896"/>
            <a:ext cx="15590520" cy="624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Ad Copy - what's working what's not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Booked vs show vs accepted vs hired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Ad spend for the month with YOY comparison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Where are we trending?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If slow month - should we increase spend from leadership team?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What’s working - Frequency/time of day/ day of the week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Checkpoint- 10 day exam pass reimbursement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 do they need</a:t>
            </a:r>
          </a:p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 do we need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Recruiting SOP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77896"/>
            <a:ext cx="15590520" cy="624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Insert binders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7300" y="547688"/>
            <a:ext cx="15773400" cy="1988344"/>
            <a:chOff x="0" y="0"/>
            <a:chExt cx="21031200" cy="26511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1200" cy="2651126"/>
            </a:xfrm>
            <a:custGeom>
              <a:avLst/>
              <a:gdLst/>
              <a:ahLst/>
              <a:cxnLst/>
              <a:rect r="r" b="b" t="t" l="l"/>
              <a:pathLst>
                <a:path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4573" r="0" b="-10457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0"/>
              <a:ext cx="21031200" cy="255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Training SOP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72598" y="2485101"/>
            <a:ext cx="16342804" cy="89344"/>
          </a:xfrm>
          <a:custGeom>
            <a:avLst/>
            <a:gdLst/>
            <a:ahLst/>
            <a:cxnLst/>
            <a:rect r="r" b="b" t="t" l="l"/>
            <a:pathLst>
              <a:path h="89344" w="16342804">
                <a:moveTo>
                  <a:pt x="0" y="0"/>
                </a:moveTo>
                <a:lnTo>
                  <a:pt x="16342804" y="0"/>
                </a:lnTo>
                <a:lnTo>
                  <a:pt x="16342804" y="89345"/>
                </a:lnTo>
                <a:lnTo>
                  <a:pt x="0" y="89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8740" y="2977896"/>
            <a:ext cx="15590520" cy="624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218" indent="-298609" lvl="1">
              <a:lnSpc>
                <a:spcPts val="3564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Insert binders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63341" y="8730990"/>
            <a:ext cx="2561317" cy="1556010"/>
          </a:xfrm>
          <a:custGeom>
            <a:avLst/>
            <a:gdLst/>
            <a:ahLst/>
            <a:cxnLst/>
            <a:rect r="r" b="b" t="t" l="l"/>
            <a:pathLst>
              <a:path h="1556010" w="2561317">
                <a:moveTo>
                  <a:pt x="0" y="0"/>
                </a:moveTo>
                <a:lnTo>
                  <a:pt x="2561318" y="0"/>
                </a:lnTo>
                <a:lnTo>
                  <a:pt x="2561318" y="1556010"/>
                </a:lnTo>
                <a:lnTo>
                  <a:pt x="0" y="1556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7077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DAHVNF83_aE</dc:identifier>
  <dcterms:modified xsi:type="dcterms:W3CDTF">2011-08-01T06:04:30Z</dcterms:modified>
  <cp:revision>1</cp:revision>
</cp:coreProperties>
</file>