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79" r:id="rId4"/>
    <p:sldId id="291" r:id="rId5"/>
    <p:sldId id="280" r:id="rId6"/>
    <p:sldId id="290" r:id="rId7"/>
    <p:sldId id="261" r:id="rId8"/>
    <p:sldId id="256" r:id="rId9"/>
    <p:sldId id="287" r:id="rId10"/>
    <p:sldId id="286" r:id="rId11"/>
    <p:sldId id="289" r:id="rId12"/>
    <p:sldId id="266" r:id="rId13"/>
    <p:sldId id="284" r:id="rId14"/>
    <p:sldId id="283" r:id="rId15"/>
    <p:sldId id="285" r:id="rId16"/>
    <p:sldId id="276" r:id="rId17"/>
    <p:sldId id="260" r:id="rId18"/>
    <p:sldId id="259" r:id="rId19"/>
    <p:sldId id="288" r:id="rId20"/>
    <p:sldId id="282" r:id="rId21"/>
    <p:sldId id="257"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0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2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hyperlink" Target="http://www.chcagents.com/"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chcagents.com/" TargetMode="External"/><Relationship Id="rId7"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B897F-94E2-4605-A288-05132AF4072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802C771-DF52-4362-87AB-E18DB4FFD4A6}">
      <dgm:prSet/>
      <dgm:spPr/>
      <dgm:t>
        <a:bodyPr/>
        <a:lstStyle/>
        <a:p>
          <a:pPr>
            <a:lnSpc>
              <a:spcPct val="100000"/>
            </a:lnSpc>
          </a:pPr>
          <a:r>
            <a:rPr lang="en-US"/>
            <a:t>Do use </a:t>
          </a:r>
          <a:r>
            <a:rPr lang="en-US">
              <a:hlinkClick xmlns:r="http://schemas.openxmlformats.org/officeDocument/2006/relationships" r:id="rId1"/>
            </a:rPr>
            <a:t>www.chcagents.com</a:t>
          </a:r>
          <a:r>
            <a:rPr lang="en-US"/>
            <a:t> for all contracting, commissions, brochures.</a:t>
          </a:r>
        </a:p>
      </dgm:t>
    </dgm:pt>
    <dgm:pt modelId="{4C0CD7BD-C77A-4393-B7D9-77FCC492AB62}" type="parTrans" cxnId="{27C48107-6228-45C8-8D9A-0E54A6539123}">
      <dgm:prSet/>
      <dgm:spPr/>
      <dgm:t>
        <a:bodyPr/>
        <a:lstStyle/>
        <a:p>
          <a:endParaRPr lang="en-US"/>
        </a:p>
      </dgm:t>
    </dgm:pt>
    <dgm:pt modelId="{CF4869B0-32F9-44A2-8E9A-D98FFBC045DF}" type="sibTrans" cxnId="{27C48107-6228-45C8-8D9A-0E54A6539123}">
      <dgm:prSet/>
      <dgm:spPr/>
      <dgm:t>
        <a:bodyPr/>
        <a:lstStyle/>
        <a:p>
          <a:endParaRPr lang="en-US"/>
        </a:p>
      </dgm:t>
    </dgm:pt>
    <dgm:pt modelId="{5F9560D8-BE17-4C3C-87E7-9DA302FD440A}">
      <dgm:prSet/>
      <dgm:spPr/>
      <dgm:t>
        <a:bodyPr/>
        <a:lstStyle/>
        <a:p>
          <a:pPr>
            <a:lnSpc>
              <a:spcPct val="100000"/>
            </a:lnSpc>
          </a:pPr>
          <a:r>
            <a:rPr lang="en-US"/>
            <a:t>Do email appropriate persons for inquiries.  </a:t>
          </a:r>
        </a:p>
      </dgm:t>
    </dgm:pt>
    <dgm:pt modelId="{1DF1640B-EE36-4E47-ACFE-49629FDCF2CB}" type="parTrans" cxnId="{CBDA9162-BFBA-4BB4-ACD7-CA186F36EE3E}">
      <dgm:prSet/>
      <dgm:spPr/>
      <dgm:t>
        <a:bodyPr/>
        <a:lstStyle/>
        <a:p>
          <a:endParaRPr lang="en-US"/>
        </a:p>
      </dgm:t>
    </dgm:pt>
    <dgm:pt modelId="{4BC57ED1-A908-44D7-8ED8-EEF5760639F6}" type="sibTrans" cxnId="{CBDA9162-BFBA-4BB4-ACD7-CA186F36EE3E}">
      <dgm:prSet/>
      <dgm:spPr/>
      <dgm:t>
        <a:bodyPr/>
        <a:lstStyle/>
        <a:p>
          <a:endParaRPr lang="en-US"/>
        </a:p>
      </dgm:t>
    </dgm:pt>
    <dgm:pt modelId="{530ADEFA-EF8B-4310-8847-3E52AC582BF0}">
      <dgm:prSet/>
      <dgm:spPr/>
      <dgm:t>
        <a:bodyPr/>
        <a:lstStyle/>
        <a:p>
          <a:pPr>
            <a:lnSpc>
              <a:spcPct val="100000"/>
            </a:lnSpc>
          </a:pPr>
          <a:r>
            <a:rPr lang="en-US"/>
            <a:t>Do use a signature line.</a:t>
          </a:r>
        </a:p>
      </dgm:t>
    </dgm:pt>
    <dgm:pt modelId="{5FFE354C-98DB-45FA-95C2-2C4DA04F032A}" type="parTrans" cxnId="{6F57AB8A-164B-4D4A-9E61-507DDE47D9DB}">
      <dgm:prSet/>
      <dgm:spPr/>
      <dgm:t>
        <a:bodyPr/>
        <a:lstStyle/>
        <a:p>
          <a:endParaRPr lang="en-US"/>
        </a:p>
      </dgm:t>
    </dgm:pt>
    <dgm:pt modelId="{2E3270E0-42F2-467F-BDC5-0DB84EC49465}" type="sibTrans" cxnId="{6F57AB8A-164B-4D4A-9E61-507DDE47D9DB}">
      <dgm:prSet/>
      <dgm:spPr/>
      <dgm:t>
        <a:bodyPr/>
        <a:lstStyle/>
        <a:p>
          <a:endParaRPr lang="en-US"/>
        </a:p>
      </dgm:t>
    </dgm:pt>
    <dgm:pt modelId="{709D5B33-F27F-43C9-B3A4-47935BF842D1}">
      <dgm:prSet/>
      <dgm:spPr/>
      <dgm:t>
        <a:bodyPr/>
        <a:lstStyle/>
        <a:p>
          <a:pPr>
            <a:lnSpc>
              <a:spcPct val="100000"/>
            </a:lnSpc>
          </a:pPr>
          <a:r>
            <a:rPr lang="en-US" dirty="0"/>
            <a:t>DO NOT SHARE SALES! AGENTS SHOULD BE WRITING THEIR OWN BUSINESS!</a:t>
          </a:r>
        </a:p>
      </dgm:t>
    </dgm:pt>
    <dgm:pt modelId="{86B2120C-C9D8-431B-9AB0-E47528E0212E}" type="parTrans" cxnId="{ED7A3061-BABF-46D8-B59C-A85DE85AA0EB}">
      <dgm:prSet/>
      <dgm:spPr/>
      <dgm:t>
        <a:bodyPr/>
        <a:lstStyle/>
        <a:p>
          <a:endParaRPr lang="en-US"/>
        </a:p>
      </dgm:t>
    </dgm:pt>
    <dgm:pt modelId="{47F2EACF-50D7-46C1-BE0F-9B9E02BFAE49}" type="sibTrans" cxnId="{ED7A3061-BABF-46D8-B59C-A85DE85AA0EB}">
      <dgm:prSet/>
      <dgm:spPr/>
      <dgm:t>
        <a:bodyPr/>
        <a:lstStyle/>
        <a:p>
          <a:endParaRPr lang="en-US"/>
        </a:p>
      </dgm:t>
    </dgm:pt>
    <dgm:pt modelId="{7B18F697-0F74-43EC-8229-4FF62AFD8B28}" type="pres">
      <dgm:prSet presAssocID="{65BB897F-94E2-4605-A288-05132AF40722}" presName="root" presStyleCnt="0">
        <dgm:presLayoutVars>
          <dgm:dir/>
          <dgm:resizeHandles val="exact"/>
        </dgm:presLayoutVars>
      </dgm:prSet>
      <dgm:spPr/>
    </dgm:pt>
    <dgm:pt modelId="{FC640C18-B47B-44E9-BA0D-3C99DD79D30C}" type="pres">
      <dgm:prSet presAssocID="{F802C771-DF52-4362-87AB-E18DB4FFD4A6}" presName="compNode" presStyleCnt="0"/>
      <dgm:spPr/>
    </dgm:pt>
    <dgm:pt modelId="{D611B106-99F5-492A-80AC-D80B7C4F2B7B}" type="pres">
      <dgm:prSet presAssocID="{F802C771-DF52-4362-87AB-E18DB4FFD4A6}" presName="bgRect" presStyleLbl="bgShp" presStyleIdx="0" presStyleCnt="4"/>
      <dgm:spPr/>
    </dgm:pt>
    <dgm:pt modelId="{B5ADF70A-37C0-435B-B928-2A4BD8B0FB97}" type="pres">
      <dgm:prSet presAssocID="{F802C771-DF52-4362-87AB-E18DB4FFD4A6}"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Ruble"/>
        </a:ext>
      </dgm:extLst>
    </dgm:pt>
    <dgm:pt modelId="{30518C69-EE95-44B6-8704-C1511FFCF933}" type="pres">
      <dgm:prSet presAssocID="{F802C771-DF52-4362-87AB-E18DB4FFD4A6}" presName="spaceRect" presStyleCnt="0"/>
      <dgm:spPr/>
    </dgm:pt>
    <dgm:pt modelId="{CE390D62-1670-4D19-8506-02437A92CF8C}" type="pres">
      <dgm:prSet presAssocID="{F802C771-DF52-4362-87AB-E18DB4FFD4A6}" presName="parTx" presStyleLbl="revTx" presStyleIdx="0" presStyleCnt="4">
        <dgm:presLayoutVars>
          <dgm:chMax val="0"/>
          <dgm:chPref val="0"/>
        </dgm:presLayoutVars>
      </dgm:prSet>
      <dgm:spPr/>
    </dgm:pt>
    <dgm:pt modelId="{71912047-38C7-4E84-98BA-E75AD8EABBF2}" type="pres">
      <dgm:prSet presAssocID="{CF4869B0-32F9-44A2-8E9A-D98FFBC045DF}" presName="sibTrans" presStyleCnt="0"/>
      <dgm:spPr/>
    </dgm:pt>
    <dgm:pt modelId="{89DF8F7E-CD97-4B1B-8C6F-64252367C3DF}" type="pres">
      <dgm:prSet presAssocID="{5F9560D8-BE17-4C3C-87E7-9DA302FD440A}" presName="compNode" presStyleCnt="0"/>
      <dgm:spPr/>
    </dgm:pt>
    <dgm:pt modelId="{39C94D73-4FFB-4D2B-8010-DBA836C6BFC3}" type="pres">
      <dgm:prSet presAssocID="{5F9560D8-BE17-4C3C-87E7-9DA302FD440A}" presName="bgRect" presStyleLbl="bgShp" presStyleIdx="1" presStyleCnt="4"/>
      <dgm:spPr/>
    </dgm:pt>
    <dgm:pt modelId="{7380ABFF-0CBF-4C88-9916-6C72F6AB3B48}" type="pres">
      <dgm:prSet presAssocID="{5F9560D8-BE17-4C3C-87E7-9DA302FD440A}"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nvelope"/>
        </a:ext>
      </dgm:extLst>
    </dgm:pt>
    <dgm:pt modelId="{1721936E-2A8D-4D27-BDA5-9170C499AF7A}" type="pres">
      <dgm:prSet presAssocID="{5F9560D8-BE17-4C3C-87E7-9DA302FD440A}" presName="spaceRect" presStyleCnt="0"/>
      <dgm:spPr/>
    </dgm:pt>
    <dgm:pt modelId="{EDCA92DF-0175-48D9-83A3-916E62821D40}" type="pres">
      <dgm:prSet presAssocID="{5F9560D8-BE17-4C3C-87E7-9DA302FD440A}" presName="parTx" presStyleLbl="revTx" presStyleIdx="1" presStyleCnt="4">
        <dgm:presLayoutVars>
          <dgm:chMax val="0"/>
          <dgm:chPref val="0"/>
        </dgm:presLayoutVars>
      </dgm:prSet>
      <dgm:spPr/>
    </dgm:pt>
    <dgm:pt modelId="{936EECB1-5055-4A03-A0A3-C8F8B65C2C62}" type="pres">
      <dgm:prSet presAssocID="{4BC57ED1-A908-44D7-8ED8-EEF5760639F6}" presName="sibTrans" presStyleCnt="0"/>
      <dgm:spPr/>
    </dgm:pt>
    <dgm:pt modelId="{C151CE5E-EDC7-4170-9209-42EF266576A0}" type="pres">
      <dgm:prSet presAssocID="{530ADEFA-EF8B-4310-8847-3E52AC582BF0}" presName="compNode" presStyleCnt="0"/>
      <dgm:spPr/>
    </dgm:pt>
    <dgm:pt modelId="{BE4BAFD1-7B66-46CB-BA86-B7B6AE69C40E}" type="pres">
      <dgm:prSet presAssocID="{530ADEFA-EF8B-4310-8847-3E52AC582BF0}" presName="bgRect" presStyleLbl="bgShp" presStyleIdx="2" presStyleCnt="4"/>
      <dgm:spPr/>
    </dgm:pt>
    <dgm:pt modelId="{A8BAEF8B-61A6-4292-923F-C3E8C02C68B1}" type="pres">
      <dgm:prSet presAssocID="{530ADEFA-EF8B-4310-8847-3E52AC582BF0}"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Bank Check"/>
        </a:ext>
      </dgm:extLst>
    </dgm:pt>
    <dgm:pt modelId="{7EF2D9F7-2AB8-49EC-9291-F709DCDEDA76}" type="pres">
      <dgm:prSet presAssocID="{530ADEFA-EF8B-4310-8847-3E52AC582BF0}" presName="spaceRect" presStyleCnt="0"/>
      <dgm:spPr/>
    </dgm:pt>
    <dgm:pt modelId="{A099A0C7-AE3E-4E67-8838-77C93D41BBEB}" type="pres">
      <dgm:prSet presAssocID="{530ADEFA-EF8B-4310-8847-3E52AC582BF0}" presName="parTx" presStyleLbl="revTx" presStyleIdx="2" presStyleCnt="4">
        <dgm:presLayoutVars>
          <dgm:chMax val="0"/>
          <dgm:chPref val="0"/>
        </dgm:presLayoutVars>
      </dgm:prSet>
      <dgm:spPr/>
    </dgm:pt>
    <dgm:pt modelId="{4E73CEBF-1F77-44CA-AE77-DF1F1D1F38FF}" type="pres">
      <dgm:prSet presAssocID="{2E3270E0-42F2-467F-BDC5-0DB84EC49465}" presName="sibTrans" presStyleCnt="0"/>
      <dgm:spPr/>
    </dgm:pt>
    <dgm:pt modelId="{D7C19CDE-7E91-4963-9018-F8A924DF8BC7}" type="pres">
      <dgm:prSet presAssocID="{709D5B33-F27F-43C9-B3A4-47935BF842D1}" presName="compNode" presStyleCnt="0"/>
      <dgm:spPr/>
    </dgm:pt>
    <dgm:pt modelId="{C67C8751-F9A6-4530-8A8F-BD9578416C8D}" type="pres">
      <dgm:prSet presAssocID="{709D5B33-F27F-43C9-B3A4-47935BF842D1}" presName="bgRect" presStyleLbl="bgShp" presStyleIdx="3" presStyleCnt="4"/>
      <dgm:spPr/>
    </dgm:pt>
    <dgm:pt modelId="{547F6328-994E-4693-9D56-67B9440B18EE}" type="pres">
      <dgm:prSet presAssocID="{709D5B33-F27F-43C9-B3A4-47935BF842D1}"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Document"/>
        </a:ext>
      </dgm:extLst>
    </dgm:pt>
    <dgm:pt modelId="{0BF01C70-B739-48DE-8452-E41B112FCDBC}" type="pres">
      <dgm:prSet presAssocID="{709D5B33-F27F-43C9-B3A4-47935BF842D1}" presName="spaceRect" presStyleCnt="0"/>
      <dgm:spPr/>
    </dgm:pt>
    <dgm:pt modelId="{E69A351D-E2B0-4D5E-9B6B-3410179F22DA}" type="pres">
      <dgm:prSet presAssocID="{709D5B33-F27F-43C9-B3A4-47935BF842D1}" presName="parTx" presStyleLbl="revTx" presStyleIdx="3" presStyleCnt="4">
        <dgm:presLayoutVars>
          <dgm:chMax val="0"/>
          <dgm:chPref val="0"/>
        </dgm:presLayoutVars>
      </dgm:prSet>
      <dgm:spPr/>
    </dgm:pt>
  </dgm:ptLst>
  <dgm:cxnLst>
    <dgm:cxn modelId="{27C48107-6228-45C8-8D9A-0E54A6539123}" srcId="{65BB897F-94E2-4605-A288-05132AF40722}" destId="{F802C771-DF52-4362-87AB-E18DB4FFD4A6}" srcOrd="0" destOrd="0" parTransId="{4C0CD7BD-C77A-4393-B7D9-77FCC492AB62}" sibTransId="{CF4869B0-32F9-44A2-8E9A-D98FFBC045DF}"/>
    <dgm:cxn modelId="{384D370F-8C37-4184-B1BF-911B1AD7F5CB}" type="presOf" srcId="{F802C771-DF52-4362-87AB-E18DB4FFD4A6}" destId="{CE390D62-1670-4D19-8506-02437A92CF8C}" srcOrd="0" destOrd="0" presId="urn:microsoft.com/office/officeart/2018/2/layout/IconVerticalSolidList"/>
    <dgm:cxn modelId="{9EFAA325-816E-490A-A8CE-752ABD60F9FB}" type="presOf" srcId="{5F9560D8-BE17-4C3C-87E7-9DA302FD440A}" destId="{EDCA92DF-0175-48D9-83A3-916E62821D40}" srcOrd="0" destOrd="0" presId="urn:microsoft.com/office/officeart/2018/2/layout/IconVerticalSolidList"/>
    <dgm:cxn modelId="{08F8363F-EEC5-43DA-A638-2D08203907CE}" type="presOf" srcId="{709D5B33-F27F-43C9-B3A4-47935BF842D1}" destId="{E69A351D-E2B0-4D5E-9B6B-3410179F22DA}" srcOrd="0" destOrd="0" presId="urn:microsoft.com/office/officeart/2018/2/layout/IconVerticalSolidList"/>
    <dgm:cxn modelId="{ED7A3061-BABF-46D8-B59C-A85DE85AA0EB}" srcId="{65BB897F-94E2-4605-A288-05132AF40722}" destId="{709D5B33-F27F-43C9-B3A4-47935BF842D1}" srcOrd="3" destOrd="0" parTransId="{86B2120C-C9D8-431B-9AB0-E47528E0212E}" sibTransId="{47F2EACF-50D7-46C1-BE0F-9B9E02BFAE49}"/>
    <dgm:cxn modelId="{CBDA9162-BFBA-4BB4-ACD7-CA186F36EE3E}" srcId="{65BB897F-94E2-4605-A288-05132AF40722}" destId="{5F9560D8-BE17-4C3C-87E7-9DA302FD440A}" srcOrd="1" destOrd="0" parTransId="{1DF1640B-EE36-4E47-ACFE-49629FDCF2CB}" sibTransId="{4BC57ED1-A908-44D7-8ED8-EEF5760639F6}"/>
    <dgm:cxn modelId="{6F57AB8A-164B-4D4A-9E61-507DDE47D9DB}" srcId="{65BB897F-94E2-4605-A288-05132AF40722}" destId="{530ADEFA-EF8B-4310-8847-3E52AC582BF0}" srcOrd="2" destOrd="0" parTransId="{5FFE354C-98DB-45FA-95C2-2C4DA04F032A}" sibTransId="{2E3270E0-42F2-467F-BDC5-0DB84EC49465}"/>
    <dgm:cxn modelId="{670E839B-6348-42F2-98DE-A681B93FEFBC}" type="presOf" srcId="{530ADEFA-EF8B-4310-8847-3E52AC582BF0}" destId="{A099A0C7-AE3E-4E67-8838-77C93D41BBEB}" srcOrd="0" destOrd="0" presId="urn:microsoft.com/office/officeart/2018/2/layout/IconVerticalSolidList"/>
    <dgm:cxn modelId="{5685C6F0-EA55-4BF0-842B-D85DEECDBB64}" type="presOf" srcId="{65BB897F-94E2-4605-A288-05132AF40722}" destId="{7B18F697-0F74-43EC-8229-4FF62AFD8B28}" srcOrd="0" destOrd="0" presId="urn:microsoft.com/office/officeart/2018/2/layout/IconVerticalSolidList"/>
    <dgm:cxn modelId="{7FDC9EAB-BE2C-4227-AB5A-32091299E879}" type="presParOf" srcId="{7B18F697-0F74-43EC-8229-4FF62AFD8B28}" destId="{FC640C18-B47B-44E9-BA0D-3C99DD79D30C}" srcOrd="0" destOrd="0" presId="urn:microsoft.com/office/officeart/2018/2/layout/IconVerticalSolidList"/>
    <dgm:cxn modelId="{7662E89F-E5DC-49B7-B41F-2A2E023C6D19}" type="presParOf" srcId="{FC640C18-B47B-44E9-BA0D-3C99DD79D30C}" destId="{D611B106-99F5-492A-80AC-D80B7C4F2B7B}" srcOrd="0" destOrd="0" presId="urn:microsoft.com/office/officeart/2018/2/layout/IconVerticalSolidList"/>
    <dgm:cxn modelId="{62B20389-83CF-4EE0-82F1-40680E80CAB4}" type="presParOf" srcId="{FC640C18-B47B-44E9-BA0D-3C99DD79D30C}" destId="{B5ADF70A-37C0-435B-B928-2A4BD8B0FB97}" srcOrd="1" destOrd="0" presId="urn:microsoft.com/office/officeart/2018/2/layout/IconVerticalSolidList"/>
    <dgm:cxn modelId="{F33ECF29-7078-4DA8-BB2A-38DB9D4BA415}" type="presParOf" srcId="{FC640C18-B47B-44E9-BA0D-3C99DD79D30C}" destId="{30518C69-EE95-44B6-8704-C1511FFCF933}" srcOrd="2" destOrd="0" presId="urn:microsoft.com/office/officeart/2018/2/layout/IconVerticalSolidList"/>
    <dgm:cxn modelId="{9FD88F1F-F054-4C53-98F6-74D15F1F656B}" type="presParOf" srcId="{FC640C18-B47B-44E9-BA0D-3C99DD79D30C}" destId="{CE390D62-1670-4D19-8506-02437A92CF8C}" srcOrd="3" destOrd="0" presId="urn:microsoft.com/office/officeart/2018/2/layout/IconVerticalSolidList"/>
    <dgm:cxn modelId="{F5AC3715-5478-48A6-AD55-AC72E0C95002}" type="presParOf" srcId="{7B18F697-0F74-43EC-8229-4FF62AFD8B28}" destId="{71912047-38C7-4E84-98BA-E75AD8EABBF2}" srcOrd="1" destOrd="0" presId="urn:microsoft.com/office/officeart/2018/2/layout/IconVerticalSolidList"/>
    <dgm:cxn modelId="{C18CAF40-B793-4DF0-9EBD-1E66D68D54A7}" type="presParOf" srcId="{7B18F697-0F74-43EC-8229-4FF62AFD8B28}" destId="{89DF8F7E-CD97-4B1B-8C6F-64252367C3DF}" srcOrd="2" destOrd="0" presId="urn:microsoft.com/office/officeart/2018/2/layout/IconVerticalSolidList"/>
    <dgm:cxn modelId="{7C3A2969-CA19-4D16-85F3-178C46E9FB3E}" type="presParOf" srcId="{89DF8F7E-CD97-4B1B-8C6F-64252367C3DF}" destId="{39C94D73-4FFB-4D2B-8010-DBA836C6BFC3}" srcOrd="0" destOrd="0" presId="urn:microsoft.com/office/officeart/2018/2/layout/IconVerticalSolidList"/>
    <dgm:cxn modelId="{46F78A85-CFA2-47D7-91B2-523B0DF942AD}" type="presParOf" srcId="{89DF8F7E-CD97-4B1B-8C6F-64252367C3DF}" destId="{7380ABFF-0CBF-4C88-9916-6C72F6AB3B48}" srcOrd="1" destOrd="0" presId="urn:microsoft.com/office/officeart/2018/2/layout/IconVerticalSolidList"/>
    <dgm:cxn modelId="{855BB4E9-E906-4098-86D7-B20204C1A653}" type="presParOf" srcId="{89DF8F7E-CD97-4B1B-8C6F-64252367C3DF}" destId="{1721936E-2A8D-4D27-BDA5-9170C499AF7A}" srcOrd="2" destOrd="0" presId="urn:microsoft.com/office/officeart/2018/2/layout/IconVerticalSolidList"/>
    <dgm:cxn modelId="{60C3C2A3-C22C-4394-B776-1B1EDFB6B30F}" type="presParOf" srcId="{89DF8F7E-CD97-4B1B-8C6F-64252367C3DF}" destId="{EDCA92DF-0175-48D9-83A3-916E62821D40}" srcOrd="3" destOrd="0" presId="urn:microsoft.com/office/officeart/2018/2/layout/IconVerticalSolidList"/>
    <dgm:cxn modelId="{D95D9080-BF31-461B-81CC-A544F7D68645}" type="presParOf" srcId="{7B18F697-0F74-43EC-8229-4FF62AFD8B28}" destId="{936EECB1-5055-4A03-A0A3-C8F8B65C2C62}" srcOrd="3" destOrd="0" presId="urn:microsoft.com/office/officeart/2018/2/layout/IconVerticalSolidList"/>
    <dgm:cxn modelId="{CCA5471A-65E2-4FFF-A8E5-9427DBD042B9}" type="presParOf" srcId="{7B18F697-0F74-43EC-8229-4FF62AFD8B28}" destId="{C151CE5E-EDC7-4170-9209-42EF266576A0}" srcOrd="4" destOrd="0" presId="urn:microsoft.com/office/officeart/2018/2/layout/IconVerticalSolidList"/>
    <dgm:cxn modelId="{A46AC621-4DE3-4E73-B253-385A425201A1}" type="presParOf" srcId="{C151CE5E-EDC7-4170-9209-42EF266576A0}" destId="{BE4BAFD1-7B66-46CB-BA86-B7B6AE69C40E}" srcOrd="0" destOrd="0" presId="urn:microsoft.com/office/officeart/2018/2/layout/IconVerticalSolidList"/>
    <dgm:cxn modelId="{D777B888-8900-4035-917D-18A702C70226}" type="presParOf" srcId="{C151CE5E-EDC7-4170-9209-42EF266576A0}" destId="{A8BAEF8B-61A6-4292-923F-C3E8C02C68B1}" srcOrd="1" destOrd="0" presId="urn:microsoft.com/office/officeart/2018/2/layout/IconVerticalSolidList"/>
    <dgm:cxn modelId="{40536067-084F-47F6-8DE4-2EB50A01D7AE}" type="presParOf" srcId="{C151CE5E-EDC7-4170-9209-42EF266576A0}" destId="{7EF2D9F7-2AB8-49EC-9291-F709DCDEDA76}" srcOrd="2" destOrd="0" presId="urn:microsoft.com/office/officeart/2018/2/layout/IconVerticalSolidList"/>
    <dgm:cxn modelId="{B10BED2E-8854-4DB4-B464-86F487BC4C3C}" type="presParOf" srcId="{C151CE5E-EDC7-4170-9209-42EF266576A0}" destId="{A099A0C7-AE3E-4E67-8838-77C93D41BBEB}" srcOrd="3" destOrd="0" presId="urn:microsoft.com/office/officeart/2018/2/layout/IconVerticalSolidList"/>
    <dgm:cxn modelId="{5ABC4F06-3323-4406-9998-95848EB39DAF}" type="presParOf" srcId="{7B18F697-0F74-43EC-8229-4FF62AFD8B28}" destId="{4E73CEBF-1F77-44CA-AE77-DF1F1D1F38FF}" srcOrd="5" destOrd="0" presId="urn:microsoft.com/office/officeart/2018/2/layout/IconVerticalSolidList"/>
    <dgm:cxn modelId="{C7A779CD-4F74-49B6-8127-AF0FA3378DB1}" type="presParOf" srcId="{7B18F697-0F74-43EC-8229-4FF62AFD8B28}" destId="{D7C19CDE-7E91-4963-9018-F8A924DF8BC7}" srcOrd="6" destOrd="0" presId="urn:microsoft.com/office/officeart/2018/2/layout/IconVerticalSolidList"/>
    <dgm:cxn modelId="{6238DC48-305F-4C66-A906-D8962AF7AC6A}" type="presParOf" srcId="{D7C19CDE-7E91-4963-9018-F8A924DF8BC7}" destId="{C67C8751-F9A6-4530-8A8F-BD9578416C8D}" srcOrd="0" destOrd="0" presId="urn:microsoft.com/office/officeart/2018/2/layout/IconVerticalSolidList"/>
    <dgm:cxn modelId="{EE58A142-0ECE-4FB1-B099-7A1C2918E0E3}" type="presParOf" srcId="{D7C19CDE-7E91-4963-9018-F8A924DF8BC7}" destId="{547F6328-994E-4693-9D56-67B9440B18EE}" srcOrd="1" destOrd="0" presId="urn:microsoft.com/office/officeart/2018/2/layout/IconVerticalSolidList"/>
    <dgm:cxn modelId="{FFA7A8C5-04C0-410A-9A46-14DF9F758010}" type="presParOf" srcId="{D7C19CDE-7E91-4963-9018-F8A924DF8BC7}" destId="{0BF01C70-B739-48DE-8452-E41B112FCDBC}" srcOrd="2" destOrd="0" presId="urn:microsoft.com/office/officeart/2018/2/layout/IconVerticalSolidList"/>
    <dgm:cxn modelId="{AC0836CE-DBCF-4828-A289-1D6C06C95135}" type="presParOf" srcId="{D7C19CDE-7E91-4963-9018-F8A924DF8BC7}" destId="{E69A351D-E2B0-4D5E-9B6B-3410179F22D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011D9-0EF8-4ECB-B11C-15C1FF904D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F17692-D79F-4F5C-AB2D-DCD7D77AE2E8}">
      <dgm:prSet/>
      <dgm:spPr/>
      <dgm:t>
        <a:bodyPr/>
        <a:lstStyle/>
        <a:p>
          <a:pPr algn="ctr"/>
          <a:r>
            <a:rPr lang="en-US" dirty="0"/>
            <a:t>5 – 9 Applications         $50 per app</a:t>
          </a:r>
        </a:p>
      </dgm:t>
    </dgm:pt>
    <dgm:pt modelId="{CDABBD76-0FD8-4E98-867E-8C485E96FAE6}" type="parTrans" cxnId="{73C91DB2-1309-430B-A707-79D25872C400}">
      <dgm:prSet/>
      <dgm:spPr/>
      <dgm:t>
        <a:bodyPr/>
        <a:lstStyle/>
        <a:p>
          <a:endParaRPr lang="en-US"/>
        </a:p>
      </dgm:t>
    </dgm:pt>
    <dgm:pt modelId="{F434C411-BDD2-4407-AF43-FF177523EBB4}" type="sibTrans" cxnId="{73C91DB2-1309-430B-A707-79D25872C400}">
      <dgm:prSet/>
      <dgm:spPr/>
      <dgm:t>
        <a:bodyPr/>
        <a:lstStyle/>
        <a:p>
          <a:endParaRPr lang="en-US"/>
        </a:p>
      </dgm:t>
    </dgm:pt>
    <dgm:pt modelId="{04ACE409-EAA9-46CF-8D5F-E3DD6639FB25}">
      <dgm:prSet/>
      <dgm:spPr/>
      <dgm:t>
        <a:bodyPr/>
        <a:lstStyle/>
        <a:p>
          <a:pPr algn="ctr"/>
          <a:r>
            <a:rPr lang="en-US" dirty="0"/>
            <a:t>10 – 15 Applications    $100 per app</a:t>
          </a:r>
        </a:p>
      </dgm:t>
    </dgm:pt>
    <dgm:pt modelId="{86597917-8613-4D2F-B110-D0FFCA9C93A8}" type="parTrans" cxnId="{93E295F1-A61E-45B6-974F-95FD229C895A}">
      <dgm:prSet/>
      <dgm:spPr/>
      <dgm:t>
        <a:bodyPr/>
        <a:lstStyle/>
        <a:p>
          <a:endParaRPr lang="en-US"/>
        </a:p>
      </dgm:t>
    </dgm:pt>
    <dgm:pt modelId="{8FBAF644-BDF8-4A97-92D5-1ADC1817DB55}" type="sibTrans" cxnId="{93E295F1-A61E-45B6-974F-95FD229C895A}">
      <dgm:prSet/>
      <dgm:spPr/>
      <dgm:t>
        <a:bodyPr/>
        <a:lstStyle/>
        <a:p>
          <a:endParaRPr lang="en-US"/>
        </a:p>
      </dgm:t>
    </dgm:pt>
    <dgm:pt modelId="{2F2B8139-DEF8-444C-B851-96A7A8801AD2}">
      <dgm:prSet/>
      <dgm:spPr/>
      <dgm:t>
        <a:bodyPr/>
        <a:lstStyle/>
        <a:p>
          <a:pPr algn="ctr"/>
          <a:r>
            <a:rPr lang="en-US" dirty="0"/>
            <a:t>15+ Applications           $150 per app</a:t>
          </a:r>
        </a:p>
      </dgm:t>
    </dgm:pt>
    <dgm:pt modelId="{72C7DDAD-068F-4C86-BCAE-F889208767BA}" type="parTrans" cxnId="{C0BCA2BA-F6E5-4699-97FC-A37EE461D5C6}">
      <dgm:prSet/>
      <dgm:spPr/>
      <dgm:t>
        <a:bodyPr/>
        <a:lstStyle/>
        <a:p>
          <a:endParaRPr lang="en-US"/>
        </a:p>
      </dgm:t>
    </dgm:pt>
    <dgm:pt modelId="{F95723FF-E05B-4FCD-943B-369FE08C7F84}" type="sibTrans" cxnId="{C0BCA2BA-F6E5-4699-97FC-A37EE461D5C6}">
      <dgm:prSet/>
      <dgm:spPr/>
      <dgm:t>
        <a:bodyPr/>
        <a:lstStyle/>
        <a:p>
          <a:endParaRPr lang="en-US"/>
        </a:p>
      </dgm:t>
    </dgm:pt>
    <dgm:pt modelId="{39ADC844-8956-4780-A185-BE2DA53AE723}">
      <dgm:prSet custT="1"/>
      <dgm:spPr/>
      <dgm:t>
        <a:bodyPr/>
        <a:lstStyle/>
        <a:p>
          <a:pPr algn="ctr"/>
          <a:r>
            <a:rPr lang="en-US" sz="2800" dirty="0"/>
            <a:t>****Bonus****</a:t>
          </a:r>
        </a:p>
      </dgm:t>
    </dgm:pt>
    <dgm:pt modelId="{02604490-87E9-4C80-AEDB-FECA2BA460A0}" type="parTrans" cxnId="{F38E093A-DBA0-4E38-B53E-0E046E4604DB}">
      <dgm:prSet/>
      <dgm:spPr/>
      <dgm:t>
        <a:bodyPr/>
        <a:lstStyle/>
        <a:p>
          <a:endParaRPr lang="en-US"/>
        </a:p>
      </dgm:t>
    </dgm:pt>
    <dgm:pt modelId="{44462462-07F7-4C65-B231-C75CE84FBAF3}" type="sibTrans" cxnId="{F38E093A-DBA0-4E38-B53E-0E046E4604DB}">
      <dgm:prSet/>
      <dgm:spPr/>
      <dgm:t>
        <a:bodyPr/>
        <a:lstStyle/>
        <a:p>
          <a:endParaRPr lang="en-US"/>
        </a:p>
      </dgm:t>
    </dgm:pt>
    <dgm:pt modelId="{425FAEB6-5C04-45C9-8FCE-B51D8B796DBE}">
      <dgm:prSet/>
      <dgm:spPr/>
      <dgm:t>
        <a:bodyPr/>
        <a:lstStyle/>
        <a:p>
          <a:pPr algn="ctr"/>
          <a:r>
            <a:rPr lang="en-US" i="1" dirty="0"/>
            <a:t>If the Agency has more than 150 applications for the month, all agent application bonus DOUBLES!</a:t>
          </a:r>
          <a:endParaRPr lang="en-US" dirty="0"/>
        </a:p>
      </dgm:t>
    </dgm:pt>
    <dgm:pt modelId="{A6714EF4-6F8D-4F64-A7D6-110DC24DFE66}" type="parTrans" cxnId="{3F9E62BB-39A4-4EEF-83D4-479D190BCAE9}">
      <dgm:prSet/>
      <dgm:spPr/>
      <dgm:t>
        <a:bodyPr/>
        <a:lstStyle/>
        <a:p>
          <a:endParaRPr lang="en-US"/>
        </a:p>
      </dgm:t>
    </dgm:pt>
    <dgm:pt modelId="{00C6F8D4-B20E-4A51-81B5-257F7C09D2E7}" type="sibTrans" cxnId="{3F9E62BB-39A4-4EEF-83D4-479D190BCAE9}">
      <dgm:prSet/>
      <dgm:spPr/>
      <dgm:t>
        <a:bodyPr/>
        <a:lstStyle/>
        <a:p>
          <a:endParaRPr lang="en-US"/>
        </a:p>
      </dgm:t>
    </dgm:pt>
    <dgm:pt modelId="{97D6D9A2-275D-4584-8D97-9C2D77974154}" type="pres">
      <dgm:prSet presAssocID="{DB2011D9-0EF8-4ECB-B11C-15C1FF904D1E}" presName="linear" presStyleCnt="0">
        <dgm:presLayoutVars>
          <dgm:animLvl val="lvl"/>
          <dgm:resizeHandles val="exact"/>
        </dgm:presLayoutVars>
      </dgm:prSet>
      <dgm:spPr/>
    </dgm:pt>
    <dgm:pt modelId="{733459D2-9374-48B9-93FE-036F6C737088}" type="pres">
      <dgm:prSet presAssocID="{4CF17692-D79F-4F5C-AB2D-DCD7D77AE2E8}" presName="parentText" presStyleLbl="node1" presStyleIdx="0" presStyleCnt="5">
        <dgm:presLayoutVars>
          <dgm:chMax val="0"/>
          <dgm:bulletEnabled val="1"/>
        </dgm:presLayoutVars>
      </dgm:prSet>
      <dgm:spPr/>
    </dgm:pt>
    <dgm:pt modelId="{19E5EA1C-4413-4538-9348-3EF486151572}" type="pres">
      <dgm:prSet presAssocID="{F434C411-BDD2-4407-AF43-FF177523EBB4}" presName="spacer" presStyleCnt="0"/>
      <dgm:spPr/>
    </dgm:pt>
    <dgm:pt modelId="{E6FBF29F-3896-49FE-92B1-EDDC4D34F817}" type="pres">
      <dgm:prSet presAssocID="{04ACE409-EAA9-46CF-8D5F-E3DD6639FB25}" presName="parentText" presStyleLbl="node1" presStyleIdx="1" presStyleCnt="5">
        <dgm:presLayoutVars>
          <dgm:chMax val="0"/>
          <dgm:bulletEnabled val="1"/>
        </dgm:presLayoutVars>
      </dgm:prSet>
      <dgm:spPr/>
    </dgm:pt>
    <dgm:pt modelId="{A7EE94DC-8B76-476A-B5ED-0E9B52E12142}" type="pres">
      <dgm:prSet presAssocID="{8FBAF644-BDF8-4A97-92D5-1ADC1817DB55}" presName="spacer" presStyleCnt="0"/>
      <dgm:spPr/>
    </dgm:pt>
    <dgm:pt modelId="{DBF7F504-C4A3-473D-AC02-3F4FB1DAB0F4}" type="pres">
      <dgm:prSet presAssocID="{2F2B8139-DEF8-444C-B851-96A7A8801AD2}" presName="parentText" presStyleLbl="node1" presStyleIdx="2" presStyleCnt="5">
        <dgm:presLayoutVars>
          <dgm:chMax val="0"/>
          <dgm:bulletEnabled val="1"/>
        </dgm:presLayoutVars>
      </dgm:prSet>
      <dgm:spPr/>
    </dgm:pt>
    <dgm:pt modelId="{2AD19069-9240-4BB1-8FAD-7901265C81D0}" type="pres">
      <dgm:prSet presAssocID="{F95723FF-E05B-4FCD-943B-369FE08C7F84}" presName="spacer" presStyleCnt="0"/>
      <dgm:spPr/>
    </dgm:pt>
    <dgm:pt modelId="{38BBAEE3-3A65-40DF-8FAC-653504E1F2A2}" type="pres">
      <dgm:prSet presAssocID="{39ADC844-8956-4780-A185-BE2DA53AE723}" presName="parentText" presStyleLbl="node1" presStyleIdx="3" presStyleCnt="5">
        <dgm:presLayoutVars>
          <dgm:chMax val="0"/>
          <dgm:bulletEnabled val="1"/>
        </dgm:presLayoutVars>
      </dgm:prSet>
      <dgm:spPr/>
    </dgm:pt>
    <dgm:pt modelId="{6F7DDC4E-66A6-416B-A73F-1BC6ABC83CD9}" type="pres">
      <dgm:prSet presAssocID="{44462462-07F7-4C65-B231-C75CE84FBAF3}" presName="spacer" presStyleCnt="0"/>
      <dgm:spPr/>
    </dgm:pt>
    <dgm:pt modelId="{CCEED9DE-E098-4D19-91A7-F0C1A58838A3}" type="pres">
      <dgm:prSet presAssocID="{425FAEB6-5C04-45C9-8FCE-B51D8B796DBE}" presName="parentText" presStyleLbl="node1" presStyleIdx="4" presStyleCnt="5">
        <dgm:presLayoutVars>
          <dgm:chMax val="0"/>
          <dgm:bulletEnabled val="1"/>
        </dgm:presLayoutVars>
      </dgm:prSet>
      <dgm:spPr/>
    </dgm:pt>
  </dgm:ptLst>
  <dgm:cxnLst>
    <dgm:cxn modelId="{21D5CC10-830E-42A9-BBC3-ED2621D4A3E6}" type="presOf" srcId="{2F2B8139-DEF8-444C-B851-96A7A8801AD2}" destId="{DBF7F504-C4A3-473D-AC02-3F4FB1DAB0F4}" srcOrd="0" destOrd="0" presId="urn:microsoft.com/office/officeart/2005/8/layout/vList2"/>
    <dgm:cxn modelId="{6C87D826-8B15-444D-A939-C9B596512CFB}" type="presOf" srcId="{DB2011D9-0EF8-4ECB-B11C-15C1FF904D1E}" destId="{97D6D9A2-275D-4584-8D97-9C2D77974154}" srcOrd="0" destOrd="0" presId="urn:microsoft.com/office/officeart/2005/8/layout/vList2"/>
    <dgm:cxn modelId="{F38E093A-DBA0-4E38-B53E-0E046E4604DB}" srcId="{DB2011D9-0EF8-4ECB-B11C-15C1FF904D1E}" destId="{39ADC844-8956-4780-A185-BE2DA53AE723}" srcOrd="3" destOrd="0" parTransId="{02604490-87E9-4C80-AEDB-FECA2BA460A0}" sibTransId="{44462462-07F7-4C65-B231-C75CE84FBAF3}"/>
    <dgm:cxn modelId="{0551E491-5800-44BB-93F7-F76CE2C7F479}" type="presOf" srcId="{39ADC844-8956-4780-A185-BE2DA53AE723}" destId="{38BBAEE3-3A65-40DF-8FAC-653504E1F2A2}" srcOrd="0" destOrd="0" presId="urn:microsoft.com/office/officeart/2005/8/layout/vList2"/>
    <dgm:cxn modelId="{42133294-EE28-406F-9403-7AFE2ABDE524}" type="presOf" srcId="{425FAEB6-5C04-45C9-8FCE-B51D8B796DBE}" destId="{CCEED9DE-E098-4D19-91A7-F0C1A58838A3}" srcOrd="0" destOrd="0" presId="urn:microsoft.com/office/officeart/2005/8/layout/vList2"/>
    <dgm:cxn modelId="{58A241A4-9BEC-4229-AA84-EE4A0094AC17}" type="presOf" srcId="{04ACE409-EAA9-46CF-8D5F-E3DD6639FB25}" destId="{E6FBF29F-3896-49FE-92B1-EDDC4D34F817}" srcOrd="0" destOrd="0" presId="urn:microsoft.com/office/officeart/2005/8/layout/vList2"/>
    <dgm:cxn modelId="{73C91DB2-1309-430B-A707-79D25872C400}" srcId="{DB2011D9-0EF8-4ECB-B11C-15C1FF904D1E}" destId="{4CF17692-D79F-4F5C-AB2D-DCD7D77AE2E8}" srcOrd="0" destOrd="0" parTransId="{CDABBD76-0FD8-4E98-867E-8C485E96FAE6}" sibTransId="{F434C411-BDD2-4407-AF43-FF177523EBB4}"/>
    <dgm:cxn modelId="{C0BCA2BA-F6E5-4699-97FC-A37EE461D5C6}" srcId="{DB2011D9-0EF8-4ECB-B11C-15C1FF904D1E}" destId="{2F2B8139-DEF8-444C-B851-96A7A8801AD2}" srcOrd="2" destOrd="0" parTransId="{72C7DDAD-068F-4C86-BCAE-F889208767BA}" sibTransId="{F95723FF-E05B-4FCD-943B-369FE08C7F84}"/>
    <dgm:cxn modelId="{3F9E62BB-39A4-4EEF-83D4-479D190BCAE9}" srcId="{DB2011D9-0EF8-4ECB-B11C-15C1FF904D1E}" destId="{425FAEB6-5C04-45C9-8FCE-B51D8B796DBE}" srcOrd="4" destOrd="0" parTransId="{A6714EF4-6F8D-4F64-A7D6-110DC24DFE66}" sibTransId="{00C6F8D4-B20E-4A51-81B5-257F7C09D2E7}"/>
    <dgm:cxn modelId="{D6E2BFDF-E66F-4D58-BC62-5490BE293E5E}" type="presOf" srcId="{4CF17692-D79F-4F5C-AB2D-DCD7D77AE2E8}" destId="{733459D2-9374-48B9-93FE-036F6C737088}" srcOrd="0" destOrd="0" presId="urn:microsoft.com/office/officeart/2005/8/layout/vList2"/>
    <dgm:cxn modelId="{93E295F1-A61E-45B6-974F-95FD229C895A}" srcId="{DB2011D9-0EF8-4ECB-B11C-15C1FF904D1E}" destId="{04ACE409-EAA9-46CF-8D5F-E3DD6639FB25}" srcOrd="1" destOrd="0" parTransId="{86597917-8613-4D2F-B110-D0FFCA9C93A8}" sibTransId="{8FBAF644-BDF8-4A97-92D5-1ADC1817DB55}"/>
    <dgm:cxn modelId="{94992A8A-AF23-4C02-B2B4-3F0CA90C6DF8}" type="presParOf" srcId="{97D6D9A2-275D-4584-8D97-9C2D77974154}" destId="{733459D2-9374-48B9-93FE-036F6C737088}" srcOrd="0" destOrd="0" presId="urn:microsoft.com/office/officeart/2005/8/layout/vList2"/>
    <dgm:cxn modelId="{84F8E748-F5D2-4C39-B5BB-6AB9014D165A}" type="presParOf" srcId="{97D6D9A2-275D-4584-8D97-9C2D77974154}" destId="{19E5EA1C-4413-4538-9348-3EF486151572}" srcOrd="1" destOrd="0" presId="urn:microsoft.com/office/officeart/2005/8/layout/vList2"/>
    <dgm:cxn modelId="{AA3FBEFC-5D4B-453C-8B75-D3C99DA7C388}" type="presParOf" srcId="{97D6D9A2-275D-4584-8D97-9C2D77974154}" destId="{E6FBF29F-3896-49FE-92B1-EDDC4D34F817}" srcOrd="2" destOrd="0" presId="urn:microsoft.com/office/officeart/2005/8/layout/vList2"/>
    <dgm:cxn modelId="{FBC3E391-BD2E-41EA-814E-1798B4862523}" type="presParOf" srcId="{97D6D9A2-275D-4584-8D97-9C2D77974154}" destId="{A7EE94DC-8B76-476A-B5ED-0E9B52E12142}" srcOrd="3" destOrd="0" presId="urn:microsoft.com/office/officeart/2005/8/layout/vList2"/>
    <dgm:cxn modelId="{7DEBE98B-6482-4A1D-9253-366EE0B8F623}" type="presParOf" srcId="{97D6D9A2-275D-4584-8D97-9C2D77974154}" destId="{DBF7F504-C4A3-473D-AC02-3F4FB1DAB0F4}" srcOrd="4" destOrd="0" presId="urn:microsoft.com/office/officeart/2005/8/layout/vList2"/>
    <dgm:cxn modelId="{CF8FDA01-6261-4897-84AE-3C1FC112D3EA}" type="presParOf" srcId="{97D6D9A2-275D-4584-8D97-9C2D77974154}" destId="{2AD19069-9240-4BB1-8FAD-7901265C81D0}" srcOrd="5" destOrd="0" presId="urn:microsoft.com/office/officeart/2005/8/layout/vList2"/>
    <dgm:cxn modelId="{588923CE-8420-4A98-81F0-42264EAB5A73}" type="presParOf" srcId="{97D6D9A2-275D-4584-8D97-9C2D77974154}" destId="{38BBAEE3-3A65-40DF-8FAC-653504E1F2A2}" srcOrd="6" destOrd="0" presId="urn:microsoft.com/office/officeart/2005/8/layout/vList2"/>
    <dgm:cxn modelId="{B8B1930A-E548-4297-AA00-57D15E5027FB}" type="presParOf" srcId="{97D6D9A2-275D-4584-8D97-9C2D77974154}" destId="{6F7DDC4E-66A6-416B-A73F-1BC6ABC83CD9}" srcOrd="7" destOrd="0" presId="urn:microsoft.com/office/officeart/2005/8/layout/vList2"/>
    <dgm:cxn modelId="{7F9DC378-2BD8-45CF-AA5A-B108B084E5E8}" type="presParOf" srcId="{97D6D9A2-275D-4584-8D97-9C2D77974154}" destId="{CCEED9DE-E098-4D19-91A7-F0C1A58838A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1B106-99F5-492A-80AC-D80B7C4F2B7B}">
      <dsp:nvSpPr>
        <dsp:cNvPr id="0" name=""/>
        <dsp:cNvSpPr/>
      </dsp:nvSpPr>
      <dsp:spPr>
        <a:xfrm>
          <a:off x="0" y="1805"/>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DF70A-37C0-435B-B928-2A4BD8B0FB97}">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90D62-1670-4D19-8506-02437A92CF8C}">
      <dsp:nvSpPr>
        <dsp:cNvPr id="0" name=""/>
        <dsp:cNvSpPr/>
      </dsp:nvSpPr>
      <dsp:spPr>
        <a:xfrm>
          <a:off x="1057183" y="1805"/>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100000"/>
            </a:lnSpc>
            <a:spcBef>
              <a:spcPct val="0"/>
            </a:spcBef>
            <a:spcAft>
              <a:spcPct val="35000"/>
            </a:spcAft>
            <a:buNone/>
          </a:pPr>
          <a:r>
            <a:rPr lang="en-US" sz="1900" kern="1200"/>
            <a:t>Do use </a:t>
          </a:r>
          <a:r>
            <a:rPr lang="en-US" sz="1900" kern="1200">
              <a:hlinkClick xmlns:r="http://schemas.openxmlformats.org/officeDocument/2006/relationships" r:id="rId3"/>
            </a:rPr>
            <a:t>www.chcagents.com</a:t>
          </a:r>
          <a:r>
            <a:rPr lang="en-US" sz="1900" kern="1200"/>
            <a:t> for all contracting, commissions, brochures.</a:t>
          </a:r>
        </a:p>
      </dsp:txBody>
      <dsp:txXfrm>
        <a:off x="1057183" y="1805"/>
        <a:ext cx="4124416" cy="915310"/>
      </dsp:txXfrm>
    </dsp:sp>
    <dsp:sp modelId="{39C94D73-4FFB-4D2B-8010-DBA836C6BFC3}">
      <dsp:nvSpPr>
        <dsp:cNvPr id="0" name=""/>
        <dsp:cNvSpPr/>
      </dsp:nvSpPr>
      <dsp:spPr>
        <a:xfrm>
          <a:off x="0" y="1145944"/>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0ABFF-0CBF-4C88-9916-6C72F6AB3B48}">
      <dsp:nvSpPr>
        <dsp:cNvPr id="0" name=""/>
        <dsp:cNvSpPr/>
      </dsp:nvSpPr>
      <dsp:spPr>
        <a:xfrm>
          <a:off x="276881" y="1351889"/>
          <a:ext cx="503420" cy="50342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A92DF-0175-48D9-83A3-916E62821D40}">
      <dsp:nvSpPr>
        <dsp:cNvPr id="0" name=""/>
        <dsp:cNvSpPr/>
      </dsp:nvSpPr>
      <dsp:spPr>
        <a:xfrm>
          <a:off x="1057183" y="1145944"/>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100000"/>
            </a:lnSpc>
            <a:spcBef>
              <a:spcPct val="0"/>
            </a:spcBef>
            <a:spcAft>
              <a:spcPct val="35000"/>
            </a:spcAft>
            <a:buNone/>
          </a:pPr>
          <a:r>
            <a:rPr lang="en-US" sz="1900" kern="1200"/>
            <a:t>Do email appropriate persons for inquiries.  </a:t>
          </a:r>
        </a:p>
      </dsp:txBody>
      <dsp:txXfrm>
        <a:off x="1057183" y="1145944"/>
        <a:ext cx="4124416" cy="915310"/>
      </dsp:txXfrm>
    </dsp:sp>
    <dsp:sp modelId="{BE4BAFD1-7B66-46CB-BA86-B7B6AE69C40E}">
      <dsp:nvSpPr>
        <dsp:cNvPr id="0" name=""/>
        <dsp:cNvSpPr/>
      </dsp:nvSpPr>
      <dsp:spPr>
        <a:xfrm>
          <a:off x="0" y="2290082"/>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BAEF8B-61A6-4292-923F-C3E8C02C68B1}">
      <dsp:nvSpPr>
        <dsp:cNvPr id="0" name=""/>
        <dsp:cNvSpPr/>
      </dsp:nvSpPr>
      <dsp:spPr>
        <a:xfrm>
          <a:off x="276881" y="2496027"/>
          <a:ext cx="503420" cy="50342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9A0C7-AE3E-4E67-8838-77C93D41BBEB}">
      <dsp:nvSpPr>
        <dsp:cNvPr id="0" name=""/>
        <dsp:cNvSpPr/>
      </dsp:nvSpPr>
      <dsp:spPr>
        <a:xfrm>
          <a:off x="1057183" y="2290082"/>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100000"/>
            </a:lnSpc>
            <a:spcBef>
              <a:spcPct val="0"/>
            </a:spcBef>
            <a:spcAft>
              <a:spcPct val="35000"/>
            </a:spcAft>
            <a:buNone/>
          </a:pPr>
          <a:r>
            <a:rPr lang="en-US" sz="1900" kern="1200"/>
            <a:t>Do use a signature line.</a:t>
          </a:r>
        </a:p>
      </dsp:txBody>
      <dsp:txXfrm>
        <a:off x="1057183" y="2290082"/>
        <a:ext cx="4124416" cy="915310"/>
      </dsp:txXfrm>
    </dsp:sp>
    <dsp:sp modelId="{C67C8751-F9A6-4530-8A8F-BD9578416C8D}">
      <dsp:nvSpPr>
        <dsp:cNvPr id="0" name=""/>
        <dsp:cNvSpPr/>
      </dsp:nvSpPr>
      <dsp:spPr>
        <a:xfrm>
          <a:off x="0" y="3434221"/>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7F6328-994E-4693-9D56-67B9440B18EE}">
      <dsp:nvSpPr>
        <dsp:cNvPr id="0" name=""/>
        <dsp:cNvSpPr/>
      </dsp:nvSpPr>
      <dsp:spPr>
        <a:xfrm>
          <a:off x="276881" y="3640166"/>
          <a:ext cx="503420" cy="50342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9A351D-E2B0-4D5E-9B6B-3410179F22DA}">
      <dsp:nvSpPr>
        <dsp:cNvPr id="0" name=""/>
        <dsp:cNvSpPr/>
      </dsp:nvSpPr>
      <dsp:spPr>
        <a:xfrm>
          <a:off x="1057183" y="3434221"/>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100000"/>
            </a:lnSpc>
            <a:spcBef>
              <a:spcPct val="0"/>
            </a:spcBef>
            <a:spcAft>
              <a:spcPct val="35000"/>
            </a:spcAft>
            <a:buNone/>
          </a:pPr>
          <a:r>
            <a:rPr lang="en-US" sz="1900" kern="1200" dirty="0"/>
            <a:t>DO NOT SHARE SALES! AGENTS SHOULD BE WRITING THEIR OWN BUSINESS!</a:t>
          </a:r>
        </a:p>
      </dsp:txBody>
      <dsp:txXfrm>
        <a:off x="1057183" y="3434221"/>
        <a:ext cx="4124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459D2-9374-48B9-93FE-036F6C737088}">
      <dsp:nvSpPr>
        <dsp:cNvPr id="0" name=""/>
        <dsp:cNvSpPr/>
      </dsp:nvSpPr>
      <dsp:spPr>
        <a:xfrm>
          <a:off x="0" y="56054"/>
          <a:ext cx="5183188"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5 – 9 Applications         $50 per app</a:t>
          </a:r>
        </a:p>
      </dsp:txBody>
      <dsp:txXfrm>
        <a:off x="32967" y="89021"/>
        <a:ext cx="5117254" cy="609393"/>
      </dsp:txXfrm>
    </dsp:sp>
    <dsp:sp modelId="{E6FBF29F-3896-49FE-92B1-EDDC4D34F817}">
      <dsp:nvSpPr>
        <dsp:cNvPr id="0" name=""/>
        <dsp:cNvSpPr/>
      </dsp:nvSpPr>
      <dsp:spPr>
        <a:xfrm>
          <a:off x="0" y="780342"/>
          <a:ext cx="5183188"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10 – 15 Applications    $100 per app</a:t>
          </a:r>
        </a:p>
      </dsp:txBody>
      <dsp:txXfrm>
        <a:off x="32967" y="813309"/>
        <a:ext cx="5117254" cy="609393"/>
      </dsp:txXfrm>
    </dsp:sp>
    <dsp:sp modelId="{DBF7F504-C4A3-473D-AC02-3F4FB1DAB0F4}">
      <dsp:nvSpPr>
        <dsp:cNvPr id="0" name=""/>
        <dsp:cNvSpPr/>
      </dsp:nvSpPr>
      <dsp:spPr>
        <a:xfrm>
          <a:off x="0" y="1504630"/>
          <a:ext cx="5183188"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15+ Applications           $150 per app</a:t>
          </a:r>
        </a:p>
      </dsp:txBody>
      <dsp:txXfrm>
        <a:off x="32967" y="1537597"/>
        <a:ext cx="5117254" cy="609393"/>
      </dsp:txXfrm>
    </dsp:sp>
    <dsp:sp modelId="{38BBAEE3-3A65-40DF-8FAC-653504E1F2A2}">
      <dsp:nvSpPr>
        <dsp:cNvPr id="0" name=""/>
        <dsp:cNvSpPr/>
      </dsp:nvSpPr>
      <dsp:spPr>
        <a:xfrm>
          <a:off x="0" y="2228917"/>
          <a:ext cx="5183188"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****Bonus****</a:t>
          </a:r>
        </a:p>
      </dsp:txBody>
      <dsp:txXfrm>
        <a:off x="32967" y="2261884"/>
        <a:ext cx="5117254" cy="609393"/>
      </dsp:txXfrm>
    </dsp:sp>
    <dsp:sp modelId="{CCEED9DE-E098-4D19-91A7-F0C1A58838A3}">
      <dsp:nvSpPr>
        <dsp:cNvPr id="0" name=""/>
        <dsp:cNvSpPr/>
      </dsp:nvSpPr>
      <dsp:spPr>
        <a:xfrm>
          <a:off x="0" y="2953205"/>
          <a:ext cx="5183188"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dirty="0"/>
            <a:t>If the Agency has more than 150 applications for the month, all agent application bonus DOUBLES!</a:t>
          </a:r>
          <a:endParaRPr lang="en-US" sz="1700" kern="1200" dirty="0"/>
        </a:p>
      </dsp:txBody>
      <dsp:txXfrm>
        <a:off x="32967" y="2986172"/>
        <a:ext cx="5117254" cy="6093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1567-6F2A-F43B-1A33-254F2C2FE2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B8D1DA-5752-1F5E-F02D-013262119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34CDB5-94FE-2143-598E-0CA8A37357F7}"/>
              </a:ext>
            </a:extLst>
          </p:cNvPr>
          <p:cNvSpPr>
            <a:spLocks noGrp="1"/>
          </p:cNvSpPr>
          <p:nvPr>
            <p:ph type="dt" sz="half" idx="10"/>
          </p:nvPr>
        </p:nvSpPr>
        <p:spPr/>
        <p:txBody>
          <a:bodyPr/>
          <a:lstStyle/>
          <a:p>
            <a:fld id="{03AD2E00-E2F1-4687-9BCF-C279188B351A}" type="datetimeFigureOut">
              <a:rPr lang="en-US" smtClean="0"/>
              <a:t>9/15/2022</a:t>
            </a:fld>
            <a:endParaRPr lang="en-US"/>
          </a:p>
        </p:txBody>
      </p:sp>
      <p:sp>
        <p:nvSpPr>
          <p:cNvPr id="5" name="Footer Placeholder 4">
            <a:extLst>
              <a:ext uri="{FF2B5EF4-FFF2-40B4-BE49-F238E27FC236}">
                <a16:creationId xmlns:a16="http://schemas.microsoft.com/office/drawing/2014/main" id="{A2D5A0E2-49CF-156C-5D99-D472BA773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792C1-C8EE-976B-995E-188B3F0F2935}"/>
              </a:ext>
            </a:extLst>
          </p:cNvPr>
          <p:cNvSpPr>
            <a:spLocks noGrp="1"/>
          </p:cNvSpPr>
          <p:nvPr>
            <p:ph type="sldNum" sz="quarter" idx="12"/>
          </p:nvPr>
        </p:nvSpPr>
        <p:spPr/>
        <p:txBody>
          <a:bodyPr/>
          <a:lstStyle/>
          <a:p>
            <a:fld id="{B772D711-5CFA-486E-97E5-503A9658C335}" type="slidenum">
              <a:rPr lang="en-US" smtClean="0"/>
              <a:t>‹#›</a:t>
            </a:fld>
            <a:endParaRPr lang="en-US"/>
          </a:p>
        </p:txBody>
      </p:sp>
    </p:spTree>
    <p:extLst>
      <p:ext uri="{BB962C8B-B14F-4D97-AF65-F5344CB8AC3E}">
        <p14:creationId xmlns:p14="http://schemas.microsoft.com/office/powerpoint/2010/main" val="47144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C13D-EEF3-9836-992C-C7553602DB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FB75F7-1676-4325-8AF2-9CCA2A30F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626E7-338E-BDFA-1416-79F85207AA6F}"/>
              </a:ext>
            </a:extLst>
          </p:cNvPr>
          <p:cNvSpPr>
            <a:spLocks noGrp="1"/>
          </p:cNvSpPr>
          <p:nvPr>
            <p:ph type="dt" sz="half" idx="10"/>
          </p:nvPr>
        </p:nvSpPr>
        <p:spPr/>
        <p:txBody>
          <a:bodyPr/>
          <a:lstStyle/>
          <a:p>
            <a:fld id="{03AD2E00-E2F1-4687-9BCF-C279188B351A}" type="datetimeFigureOut">
              <a:rPr lang="en-US" smtClean="0"/>
              <a:t>9/15/2022</a:t>
            </a:fld>
            <a:endParaRPr lang="en-US"/>
          </a:p>
        </p:txBody>
      </p:sp>
      <p:sp>
        <p:nvSpPr>
          <p:cNvPr id="5" name="Footer Placeholder 4">
            <a:extLst>
              <a:ext uri="{FF2B5EF4-FFF2-40B4-BE49-F238E27FC236}">
                <a16:creationId xmlns:a16="http://schemas.microsoft.com/office/drawing/2014/main" id="{3683A6A9-D47D-2DE4-8062-F4B344406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15E00-4C25-D9F0-7878-C6261B4AF4C2}"/>
              </a:ext>
            </a:extLst>
          </p:cNvPr>
          <p:cNvSpPr>
            <a:spLocks noGrp="1"/>
          </p:cNvSpPr>
          <p:nvPr>
            <p:ph type="sldNum" sz="quarter" idx="12"/>
          </p:nvPr>
        </p:nvSpPr>
        <p:spPr/>
        <p:txBody>
          <a:bodyPr/>
          <a:lstStyle/>
          <a:p>
            <a:fld id="{B772D711-5CFA-486E-97E5-503A9658C335}" type="slidenum">
              <a:rPr lang="en-US" smtClean="0"/>
              <a:t>‹#›</a:t>
            </a:fld>
            <a:endParaRPr lang="en-US"/>
          </a:p>
        </p:txBody>
      </p:sp>
    </p:spTree>
    <p:extLst>
      <p:ext uri="{BB962C8B-B14F-4D97-AF65-F5344CB8AC3E}">
        <p14:creationId xmlns:p14="http://schemas.microsoft.com/office/powerpoint/2010/main" val="266091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909A9F-DE41-2765-D15D-1208E9DC5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264225-7832-4447-8B0A-6C91680DA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7AF52-E5EB-91DC-B789-443C02DFF4ED}"/>
              </a:ext>
            </a:extLst>
          </p:cNvPr>
          <p:cNvSpPr>
            <a:spLocks noGrp="1"/>
          </p:cNvSpPr>
          <p:nvPr>
            <p:ph type="dt" sz="half" idx="10"/>
          </p:nvPr>
        </p:nvSpPr>
        <p:spPr/>
        <p:txBody>
          <a:bodyPr/>
          <a:lstStyle/>
          <a:p>
            <a:fld id="{03AD2E00-E2F1-4687-9BCF-C279188B351A}" type="datetimeFigureOut">
              <a:rPr lang="en-US" smtClean="0"/>
              <a:t>9/15/2022</a:t>
            </a:fld>
            <a:endParaRPr lang="en-US"/>
          </a:p>
        </p:txBody>
      </p:sp>
      <p:sp>
        <p:nvSpPr>
          <p:cNvPr id="5" name="Footer Placeholder 4">
            <a:extLst>
              <a:ext uri="{FF2B5EF4-FFF2-40B4-BE49-F238E27FC236}">
                <a16:creationId xmlns:a16="http://schemas.microsoft.com/office/drawing/2014/main" id="{BD19FFCB-6728-8627-54B8-6DF99ED85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77FA7-ABD2-4C4D-1AFD-FE4B5C6211A0}"/>
              </a:ext>
            </a:extLst>
          </p:cNvPr>
          <p:cNvSpPr>
            <a:spLocks noGrp="1"/>
          </p:cNvSpPr>
          <p:nvPr>
            <p:ph type="sldNum" sz="quarter" idx="12"/>
          </p:nvPr>
        </p:nvSpPr>
        <p:spPr/>
        <p:txBody>
          <a:bodyPr/>
          <a:lstStyle/>
          <a:p>
            <a:fld id="{B772D711-5CFA-486E-97E5-503A9658C335}" type="slidenum">
              <a:rPr lang="en-US" smtClean="0"/>
              <a:t>‹#›</a:t>
            </a:fld>
            <a:endParaRPr lang="en-US"/>
          </a:p>
        </p:txBody>
      </p:sp>
    </p:spTree>
    <p:extLst>
      <p:ext uri="{BB962C8B-B14F-4D97-AF65-F5344CB8AC3E}">
        <p14:creationId xmlns:p14="http://schemas.microsoft.com/office/powerpoint/2010/main" val="209648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C458-7DC5-1A75-D437-9020ACBD9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4A7F7-CAA4-5F49-660C-6F5F6CA2CD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EE4E0-5482-3B2C-A484-7BF9863AA24D}"/>
              </a:ext>
            </a:extLst>
          </p:cNvPr>
          <p:cNvSpPr>
            <a:spLocks noGrp="1"/>
          </p:cNvSpPr>
          <p:nvPr>
            <p:ph type="dt" sz="half" idx="10"/>
          </p:nvPr>
        </p:nvSpPr>
        <p:spPr/>
        <p:txBody>
          <a:bodyPr/>
          <a:lstStyle/>
          <a:p>
            <a:fld id="{03AD2E00-E2F1-4687-9BCF-C279188B351A}" type="datetimeFigureOut">
              <a:rPr lang="en-US" smtClean="0"/>
              <a:t>9/15/2022</a:t>
            </a:fld>
            <a:endParaRPr lang="en-US"/>
          </a:p>
        </p:txBody>
      </p:sp>
      <p:sp>
        <p:nvSpPr>
          <p:cNvPr id="5" name="Footer Placeholder 4">
            <a:extLst>
              <a:ext uri="{FF2B5EF4-FFF2-40B4-BE49-F238E27FC236}">
                <a16:creationId xmlns:a16="http://schemas.microsoft.com/office/drawing/2014/main" id="{40B93D4C-3F83-6AD3-2ED7-60431413D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532EF-5A86-A3F2-EF7A-7266862FC39A}"/>
              </a:ext>
            </a:extLst>
          </p:cNvPr>
          <p:cNvSpPr>
            <a:spLocks noGrp="1"/>
          </p:cNvSpPr>
          <p:nvPr>
            <p:ph type="sldNum" sz="quarter" idx="12"/>
          </p:nvPr>
        </p:nvSpPr>
        <p:spPr/>
        <p:txBody>
          <a:bodyPr/>
          <a:lstStyle/>
          <a:p>
            <a:fld id="{B772D711-5CFA-486E-97E5-503A9658C335}" type="slidenum">
              <a:rPr lang="en-US" smtClean="0"/>
              <a:t>‹#›</a:t>
            </a:fld>
            <a:endParaRPr lang="en-US"/>
          </a:p>
        </p:txBody>
      </p:sp>
    </p:spTree>
    <p:extLst>
      <p:ext uri="{BB962C8B-B14F-4D97-AF65-F5344CB8AC3E}">
        <p14:creationId xmlns:p14="http://schemas.microsoft.com/office/powerpoint/2010/main" val="12250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BE08-9E7D-3DE4-8EF6-04CC5B7B96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55BF3C-29C3-4576-5FB5-86DE923AFA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19BBAF-A349-5963-B661-DCDBEBAA468F}"/>
              </a:ext>
            </a:extLst>
          </p:cNvPr>
          <p:cNvSpPr>
            <a:spLocks noGrp="1"/>
          </p:cNvSpPr>
          <p:nvPr>
            <p:ph type="dt" sz="half" idx="10"/>
          </p:nvPr>
        </p:nvSpPr>
        <p:spPr/>
        <p:txBody>
          <a:bodyPr/>
          <a:lstStyle/>
          <a:p>
            <a:fld id="{03AD2E00-E2F1-4687-9BCF-C279188B351A}" type="datetimeFigureOut">
              <a:rPr lang="en-US" smtClean="0"/>
              <a:t>9/15/2022</a:t>
            </a:fld>
            <a:endParaRPr lang="en-US"/>
          </a:p>
        </p:txBody>
      </p:sp>
      <p:sp>
        <p:nvSpPr>
          <p:cNvPr id="5" name="Footer Placeholder 4">
            <a:extLst>
              <a:ext uri="{FF2B5EF4-FFF2-40B4-BE49-F238E27FC236}">
                <a16:creationId xmlns:a16="http://schemas.microsoft.com/office/drawing/2014/main" id="{4CC777CF-5EE1-EBD6-8224-BCB3DF294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CB7E4-A392-DE9C-9570-85B61F4C6DDF}"/>
              </a:ext>
            </a:extLst>
          </p:cNvPr>
          <p:cNvSpPr>
            <a:spLocks noGrp="1"/>
          </p:cNvSpPr>
          <p:nvPr>
            <p:ph type="sldNum" sz="quarter" idx="12"/>
          </p:nvPr>
        </p:nvSpPr>
        <p:spPr/>
        <p:txBody>
          <a:bodyPr/>
          <a:lstStyle/>
          <a:p>
            <a:fld id="{B772D711-5CFA-486E-97E5-503A9658C335}" type="slidenum">
              <a:rPr lang="en-US" smtClean="0"/>
              <a:t>‹#›</a:t>
            </a:fld>
            <a:endParaRPr lang="en-US"/>
          </a:p>
        </p:txBody>
      </p:sp>
    </p:spTree>
    <p:extLst>
      <p:ext uri="{BB962C8B-B14F-4D97-AF65-F5344CB8AC3E}">
        <p14:creationId xmlns:p14="http://schemas.microsoft.com/office/powerpoint/2010/main" val="422552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18E3-7455-CA9B-2244-5788E44FA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C2495E-071C-14A2-DC09-74247628ED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077E59-4930-DC1A-26CE-08DD3D98C8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41CCDA-AFCD-3639-D5ED-A713DFB5D35D}"/>
              </a:ext>
            </a:extLst>
          </p:cNvPr>
          <p:cNvSpPr>
            <a:spLocks noGrp="1"/>
          </p:cNvSpPr>
          <p:nvPr>
            <p:ph type="dt" sz="half" idx="10"/>
          </p:nvPr>
        </p:nvSpPr>
        <p:spPr/>
        <p:txBody>
          <a:bodyPr/>
          <a:lstStyle/>
          <a:p>
            <a:fld id="{03AD2E00-E2F1-4687-9BCF-C279188B351A}" type="datetimeFigureOut">
              <a:rPr lang="en-US" smtClean="0"/>
              <a:t>9/15/2022</a:t>
            </a:fld>
            <a:endParaRPr lang="en-US"/>
          </a:p>
        </p:txBody>
      </p:sp>
      <p:sp>
        <p:nvSpPr>
          <p:cNvPr id="6" name="Footer Placeholder 5">
            <a:extLst>
              <a:ext uri="{FF2B5EF4-FFF2-40B4-BE49-F238E27FC236}">
                <a16:creationId xmlns:a16="http://schemas.microsoft.com/office/drawing/2014/main" id="{AA17B628-13F5-464D-82F5-85F44CB94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A9A36-3902-62AC-CDFC-4CB3D0DC451C}"/>
              </a:ext>
            </a:extLst>
          </p:cNvPr>
          <p:cNvSpPr>
            <a:spLocks noGrp="1"/>
          </p:cNvSpPr>
          <p:nvPr>
            <p:ph type="sldNum" sz="quarter" idx="12"/>
          </p:nvPr>
        </p:nvSpPr>
        <p:spPr/>
        <p:txBody>
          <a:bodyPr/>
          <a:lstStyle/>
          <a:p>
            <a:fld id="{B772D711-5CFA-486E-97E5-503A9658C335}" type="slidenum">
              <a:rPr lang="en-US" smtClean="0"/>
              <a:t>‹#›</a:t>
            </a:fld>
            <a:endParaRPr lang="en-US"/>
          </a:p>
        </p:txBody>
      </p:sp>
    </p:spTree>
    <p:extLst>
      <p:ext uri="{BB962C8B-B14F-4D97-AF65-F5344CB8AC3E}">
        <p14:creationId xmlns:p14="http://schemas.microsoft.com/office/powerpoint/2010/main" val="189114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A61F-E920-F20C-C138-06B9B10EAD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C36E88-CB40-3B8D-73E7-F13256138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54A91F-1EA3-6739-89BA-7B29EB3E5B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329A4F-A9AD-53FE-AA14-13E6F2B56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0D548A-CEB7-FC5F-4E93-6AD4E6FAD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52793-DD5E-1A20-C99C-04FF8B8F4CC6}"/>
              </a:ext>
            </a:extLst>
          </p:cNvPr>
          <p:cNvSpPr>
            <a:spLocks noGrp="1"/>
          </p:cNvSpPr>
          <p:nvPr>
            <p:ph type="dt" sz="half" idx="10"/>
          </p:nvPr>
        </p:nvSpPr>
        <p:spPr/>
        <p:txBody>
          <a:bodyPr/>
          <a:lstStyle/>
          <a:p>
            <a:fld id="{03AD2E00-E2F1-4687-9BCF-C279188B351A}" type="datetimeFigureOut">
              <a:rPr lang="en-US" smtClean="0"/>
              <a:t>9/15/2022</a:t>
            </a:fld>
            <a:endParaRPr lang="en-US"/>
          </a:p>
        </p:txBody>
      </p:sp>
      <p:sp>
        <p:nvSpPr>
          <p:cNvPr id="8" name="Footer Placeholder 7">
            <a:extLst>
              <a:ext uri="{FF2B5EF4-FFF2-40B4-BE49-F238E27FC236}">
                <a16:creationId xmlns:a16="http://schemas.microsoft.com/office/drawing/2014/main" id="{3D40E08A-B3BA-444D-5C2B-FBC0C5543F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3EA353-CB47-25B2-FBDC-6BD2CCD79AD1}"/>
              </a:ext>
            </a:extLst>
          </p:cNvPr>
          <p:cNvSpPr>
            <a:spLocks noGrp="1"/>
          </p:cNvSpPr>
          <p:nvPr>
            <p:ph type="sldNum" sz="quarter" idx="12"/>
          </p:nvPr>
        </p:nvSpPr>
        <p:spPr/>
        <p:txBody>
          <a:bodyPr/>
          <a:lstStyle/>
          <a:p>
            <a:fld id="{B772D711-5CFA-486E-97E5-503A9658C335}" type="slidenum">
              <a:rPr lang="en-US" smtClean="0"/>
              <a:t>‹#›</a:t>
            </a:fld>
            <a:endParaRPr lang="en-US"/>
          </a:p>
        </p:txBody>
      </p:sp>
    </p:spTree>
    <p:extLst>
      <p:ext uri="{BB962C8B-B14F-4D97-AF65-F5344CB8AC3E}">
        <p14:creationId xmlns:p14="http://schemas.microsoft.com/office/powerpoint/2010/main" val="292618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19AF-26F3-F004-6927-440816868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28DCA-0D4B-A739-31FC-739CFD04896F}"/>
              </a:ext>
            </a:extLst>
          </p:cNvPr>
          <p:cNvSpPr>
            <a:spLocks noGrp="1"/>
          </p:cNvSpPr>
          <p:nvPr>
            <p:ph type="dt" sz="half" idx="10"/>
          </p:nvPr>
        </p:nvSpPr>
        <p:spPr/>
        <p:txBody>
          <a:bodyPr/>
          <a:lstStyle/>
          <a:p>
            <a:fld id="{03AD2E00-E2F1-4687-9BCF-C279188B351A}" type="datetimeFigureOut">
              <a:rPr lang="en-US" smtClean="0"/>
              <a:t>9/15/2022</a:t>
            </a:fld>
            <a:endParaRPr lang="en-US"/>
          </a:p>
        </p:txBody>
      </p:sp>
      <p:sp>
        <p:nvSpPr>
          <p:cNvPr id="4" name="Footer Placeholder 3">
            <a:extLst>
              <a:ext uri="{FF2B5EF4-FFF2-40B4-BE49-F238E27FC236}">
                <a16:creationId xmlns:a16="http://schemas.microsoft.com/office/drawing/2014/main" id="{D461559E-06A1-EE2C-B07A-DDEAD3A90F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8032B-7C10-E44F-3F7B-C12E146766D9}"/>
              </a:ext>
            </a:extLst>
          </p:cNvPr>
          <p:cNvSpPr>
            <a:spLocks noGrp="1"/>
          </p:cNvSpPr>
          <p:nvPr>
            <p:ph type="sldNum" sz="quarter" idx="12"/>
          </p:nvPr>
        </p:nvSpPr>
        <p:spPr/>
        <p:txBody>
          <a:bodyPr/>
          <a:lstStyle/>
          <a:p>
            <a:fld id="{B772D711-5CFA-486E-97E5-503A9658C335}" type="slidenum">
              <a:rPr lang="en-US" smtClean="0"/>
              <a:t>‹#›</a:t>
            </a:fld>
            <a:endParaRPr lang="en-US"/>
          </a:p>
        </p:txBody>
      </p:sp>
    </p:spTree>
    <p:extLst>
      <p:ext uri="{BB962C8B-B14F-4D97-AF65-F5344CB8AC3E}">
        <p14:creationId xmlns:p14="http://schemas.microsoft.com/office/powerpoint/2010/main" val="59738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643C1-3152-B303-1758-D420B7E00663}"/>
              </a:ext>
            </a:extLst>
          </p:cNvPr>
          <p:cNvSpPr>
            <a:spLocks noGrp="1"/>
          </p:cNvSpPr>
          <p:nvPr>
            <p:ph type="dt" sz="half" idx="10"/>
          </p:nvPr>
        </p:nvSpPr>
        <p:spPr/>
        <p:txBody>
          <a:bodyPr/>
          <a:lstStyle/>
          <a:p>
            <a:fld id="{03AD2E00-E2F1-4687-9BCF-C279188B351A}" type="datetimeFigureOut">
              <a:rPr lang="en-US" smtClean="0"/>
              <a:t>9/15/2022</a:t>
            </a:fld>
            <a:endParaRPr lang="en-US"/>
          </a:p>
        </p:txBody>
      </p:sp>
      <p:sp>
        <p:nvSpPr>
          <p:cNvPr id="3" name="Footer Placeholder 2">
            <a:extLst>
              <a:ext uri="{FF2B5EF4-FFF2-40B4-BE49-F238E27FC236}">
                <a16:creationId xmlns:a16="http://schemas.microsoft.com/office/drawing/2014/main" id="{D763EAE9-D82B-D929-6B36-69FB9EBB67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E01A-F5B3-5679-B17D-C2E2F9F6EA6D}"/>
              </a:ext>
            </a:extLst>
          </p:cNvPr>
          <p:cNvSpPr>
            <a:spLocks noGrp="1"/>
          </p:cNvSpPr>
          <p:nvPr>
            <p:ph type="sldNum" sz="quarter" idx="12"/>
          </p:nvPr>
        </p:nvSpPr>
        <p:spPr/>
        <p:txBody>
          <a:bodyPr/>
          <a:lstStyle/>
          <a:p>
            <a:fld id="{B772D711-5CFA-486E-97E5-503A9658C335}" type="slidenum">
              <a:rPr lang="en-US" smtClean="0"/>
              <a:t>‹#›</a:t>
            </a:fld>
            <a:endParaRPr lang="en-US"/>
          </a:p>
        </p:txBody>
      </p:sp>
    </p:spTree>
    <p:extLst>
      <p:ext uri="{BB962C8B-B14F-4D97-AF65-F5344CB8AC3E}">
        <p14:creationId xmlns:p14="http://schemas.microsoft.com/office/powerpoint/2010/main" val="84153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2468-CC11-1A59-A9E5-9E2765E5C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19F7E2-77FE-8233-597A-7F3E872F8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5CE504-564E-99A7-DEAF-377101DD4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38F624-9DB4-67C5-0605-7499DE0ADDB5}"/>
              </a:ext>
            </a:extLst>
          </p:cNvPr>
          <p:cNvSpPr>
            <a:spLocks noGrp="1"/>
          </p:cNvSpPr>
          <p:nvPr>
            <p:ph type="dt" sz="half" idx="10"/>
          </p:nvPr>
        </p:nvSpPr>
        <p:spPr/>
        <p:txBody>
          <a:bodyPr/>
          <a:lstStyle/>
          <a:p>
            <a:fld id="{03AD2E00-E2F1-4687-9BCF-C279188B351A}" type="datetimeFigureOut">
              <a:rPr lang="en-US" smtClean="0"/>
              <a:t>9/15/2022</a:t>
            </a:fld>
            <a:endParaRPr lang="en-US"/>
          </a:p>
        </p:txBody>
      </p:sp>
      <p:sp>
        <p:nvSpPr>
          <p:cNvPr id="6" name="Footer Placeholder 5">
            <a:extLst>
              <a:ext uri="{FF2B5EF4-FFF2-40B4-BE49-F238E27FC236}">
                <a16:creationId xmlns:a16="http://schemas.microsoft.com/office/drawing/2014/main" id="{F05B9A1A-409D-FEE9-30FB-79D6FE7138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455CB-F0DB-8056-7092-F5487A72CF07}"/>
              </a:ext>
            </a:extLst>
          </p:cNvPr>
          <p:cNvSpPr>
            <a:spLocks noGrp="1"/>
          </p:cNvSpPr>
          <p:nvPr>
            <p:ph type="sldNum" sz="quarter" idx="12"/>
          </p:nvPr>
        </p:nvSpPr>
        <p:spPr/>
        <p:txBody>
          <a:bodyPr/>
          <a:lstStyle/>
          <a:p>
            <a:fld id="{B772D711-5CFA-486E-97E5-503A9658C335}" type="slidenum">
              <a:rPr lang="en-US" smtClean="0"/>
              <a:t>‹#›</a:t>
            </a:fld>
            <a:endParaRPr lang="en-US"/>
          </a:p>
        </p:txBody>
      </p:sp>
    </p:spTree>
    <p:extLst>
      <p:ext uri="{BB962C8B-B14F-4D97-AF65-F5344CB8AC3E}">
        <p14:creationId xmlns:p14="http://schemas.microsoft.com/office/powerpoint/2010/main" val="185721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B070-3370-8D19-24E4-8727F4D94B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2D51C3-9ED5-01E8-989D-BF33B242C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5EC6A4-4714-845D-96C0-CE97E5DC4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37352-AE12-B2EF-F659-40BD301FF26B}"/>
              </a:ext>
            </a:extLst>
          </p:cNvPr>
          <p:cNvSpPr>
            <a:spLocks noGrp="1"/>
          </p:cNvSpPr>
          <p:nvPr>
            <p:ph type="dt" sz="half" idx="10"/>
          </p:nvPr>
        </p:nvSpPr>
        <p:spPr/>
        <p:txBody>
          <a:bodyPr/>
          <a:lstStyle/>
          <a:p>
            <a:fld id="{03AD2E00-E2F1-4687-9BCF-C279188B351A}" type="datetimeFigureOut">
              <a:rPr lang="en-US" smtClean="0"/>
              <a:t>9/15/2022</a:t>
            </a:fld>
            <a:endParaRPr lang="en-US"/>
          </a:p>
        </p:txBody>
      </p:sp>
      <p:sp>
        <p:nvSpPr>
          <p:cNvPr id="6" name="Footer Placeholder 5">
            <a:extLst>
              <a:ext uri="{FF2B5EF4-FFF2-40B4-BE49-F238E27FC236}">
                <a16:creationId xmlns:a16="http://schemas.microsoft.com/office/drawing/2014/main" id="{3BC701FE-C05F-4F13-E594-33670C47F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9EA71-4ABD-2E7C-3A05-021B99B8A11E}"/>
              </a:ext>
            </a:extLst>
          </p:cNvPr>
          <p:cNvSpPr>
            <a:spLocks noGrp="1"/>
          </p:cNvSpPr>
          <p:nvPr>
            <p:ph type="sldNum" sz="quarter" idx="12"/>
          </p:nvPr>
        </p:nvSpPr>
        <p:spPr/>
        <p:txBody>
          <a:bodyPr/>
          <a:lstStyle/>
          <a:p>
            <a:fld id="{B772D711-5CFA-486E-97E5-503A9658C335}" type="slidenum">
              <a:rPr lang="en-US" smtClean="0"/>
              <a:t>‹#›</a:t>
            </a:fld>
            <a:endParaRPr lang="en-US"/>
          </a:p>
        </p:txBody>
      </p:sp>
    </p:spTree>
    <p:extLst>
      <p:ext uri="{BB962C8B-B14F-4D97-AF65-F5344CB8AC3E}">
        <p14:creationId xmlns:p14="http://schemas.microsoft.com/office/powerpoint/2010/main" val="123569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744307-921C-7963-3A8F-1B5373507E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D2A888-8AB8-FFA9-C802-9F9BF43395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15FDA-C22B-7161-8714-386B6A443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D2E00-E2F1-4687-9BCF-C279188B351A}" type="datetimeFigureOut">
              <a:rPr lang="en-US" smtClean="0"/>
              <a:t>9/15/2022</a:t>
            </a:fld>
            <a:endParaRPr lang="en-US"/>
          </a:p>
        </p:txBody>
      </p:sp>
      <p:sp>
        <p:nvSpPr>
          <p:cNvPr id="5" name="Footer Placeholder 4">
            <a:extLst>
              <a:ext uri="{FF2B5EF4-FFF2-40B4-BE49-F238E27FC236}">
                <a16:creationId xmlns:a16="http://schemas.microsoft.com/office/drawing/2014/main" id="{24BAD9B0-8C63-AE3F-0D6E-1A72427FD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043CA-269C-37A7-E887-6DE7B623B9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2D711-5CFA-486E-97E5-503A9658C335}" type="slidenum">
              <a:rPr lang="en-US" smtClean="0"/>
              <a:t>‹#›</a:t>
            </a:fld>
            <a:endParaRPr lang="en-US"/>
          </a:p>
        </p:txBody>
      </p:sp>
    </p:spTree>
    <p:extLst>
      <p:ext uri="{BB962C8B-B14F-4D97-AF65-F5344CB8AC3E}">
        <p14:creationId xmlns:p14="http://schemas.microsoft.com/office/powerpoint/2010/main" val="114184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zoom.us/j/373842120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eedpix.com/photo/961689/contact-us-icon-contact-web-internet-button-business-communication-email-telephone" TargetMode="Externa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jp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wpauley@myhst.com"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portal.cms.gov/portal/"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s://r20.rs6.net/tn.jsp?f=001NuPES4bcVfZZtYSkMnZTK-ID7KFiJCko8JFoeTyyPmppPUHjaxqzjb0o_dB2B1QXySNgZ1HZJlQDX6V8icjXFLIGWmRxigFt76bs224LDSfKCv3ZiY5I2zJ7WE3KznhGSf5EXBtINNk9dex-FbaLNaqEp_qxdu_fThW5pU6A1RDEAgnUuy7S9XsFcGGNPWaTJsJFXkF5kz9vcHTuLkkGoQ==&amp;c=fbAT1cYzXkeZ0gjvDSk6-CT_yD6qsYgMLMIQmYP7lfbx6PK4f13H2g==&amp;ch=qHzHg70ffOMXIgn0-7iwA_tKSeAJ4dv_jsB7pLo0druKSMktrD1IVQ==" TargetMode="External"/><Relationship Id="rId4" Type="http://schemas.openxmlformats.org/officeDocument/2006/relationships/hyperlink" Target="https://r20.rs6.net/tn.jsp?f=001NuPES4bcVfZZtYSkMnZTK-ID7KFiJCko8JFoeTyyPmppPUHjaxqzjb0o_dB2B1QXvqpNcl3tNONl1iCx_tggH8Ov7Pq-ajdhVg1hR7wf5BijmOVIxlp7HNb2opSxYA_FRYdR1ac9bR_-mQnMEpuKdj2zfSK_L3ioY6Dq_ObitlSz66aVozXQlBV-eQPAX7aJQLhJ8cgNgG2ufqfOCzL11Q==&amp;c=fbAT1cYzXkeZ0gjvDSk6-CT_yD6qsYgMLMIQmYP7lfbx6PK4f13H2g==&amp;ch=qHzHg70ffOMXIgn0-7iwA_tKSeAJ4dv_jsB7pLo0druKSMktrD1IVQ=="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ncd.com/ag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83F9D7D-8B7D-49DF-AA94-0A9A8D671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268" y="1327668"/>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Freeform: Shape 23">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41C9441-4A55-F351-2829-C176B35E4B0D}"/>
              </a:ext>
            </a:extLst>
          </p:cNvPr>
          <p:cNvSpPr>
            <a:spLocks noGrp="1"/>
          </p:cNvSpPr>
          <p:nvPr>
            <p:ph type="title"/>
          </p:nvPr>
        </p:nvSpPr>
        <p:spPr>
          <a:xfrm>
            <a:off x="1116701" y="2452526"/>
            <a:ext cx="4248318" cy="1952947"/>
          </a:xfrm>
          <a:noFill/>
        </p:spPr>
        <p:txBody>
          <a:bodyPr vert="horz" lIns="91440" tIns="45720" rIns="91440" bIns="45720" rtlCol="0" anchor="ctr">
            <a:normAutofit fontScale="90000"/>
          </a:bodyPr>
          <a:lstStyle/>
          <a:p>
            <a:pPr marL="0" marR="0" lvl="0" indent="0" algn="ctr" fontAlgn="auto">
              <a:spcAft>
                <a:spcPts val="0"/>
              </a:spcAft>
              <a:buClrTx/>
              <a:buSzTx/>
              <a:tabLst/>
              <a:defRPr/>
            </a:pPr>
            <a:r>
              <a:rPr lang="en-US" sz="2400" b="1" kern="1200" dirty="0">
                <a:solidFill>
                  <a:srgbClr val="080808"/>
                </a:solidFill>
                <a:latin typeface="+mj-lt"/>
                <a:ea typeface="+mj-ea"/>
                <a:cs typeface="+mj-cs"/>
              </a:rPr>
              <a:t>JK Agent Sales Training Call </a:t>
            </a:r>
            <a:br>
              <a:rPr lang="en-US" sz="2400" b="1" kern="1200" dirty="0">
                <a:solidFill>
                  <a:srgbClr val="080808"/>
                </a:solidFill>
                <a:latin typeface="+mj-lt"/>
                <a:ea typeface="+mj-ea"/>
                <a:cs typeface="+mj-cs"/>
              </a:rPr>
            </a:br>
            <a:r>
              <a:rPr lang="en-US" sz="2400" b="1" kern="1200" dirty="0">
                <a:solidFill>
                  <a:srgbClr val="080808"/>
                </a:solidFill>
                <a:latin typeface="+mj-lt"/>
                <a:ea typeface="+mj-ea"/>
                <a:cs typeface="+mj-cs"/>
              </a:rPr>
              <a:t>Thursday, September 15, 2022</a:t>
            </a:r>
            <a:br>
              <a:rPr lang="en-US" sz="2400" b="1" kern="1200" dirty="0">
                <a:solidFill>
                  <a:srgbClr val="080808"/>
                </a:solidFill>
                <a:latin typeface="+mj-lt"/>
                <a:ea typeface="+mj-ea"/>
                <a:cs typeface="+mj-cs"/>
              </a:rPr>
            </a:br>
            <a:r>
              <a:rPr kumimoji="0" lang="en-US" sz="2400" b="1" i="0" u="none" strike="noStrike" kern="1200" cap="none" spc="0" normalizeH="0" baseline="0" noProof="0" dirty="0">
                <a:ln>
                  <a:noFill/>
                </a:ln>
                <a:solidFill>
                  <a:srgbClr val="080808"/>
                </a:solidFill>
                <a:effectLst/>
                <a:uLnTx/>
                <a:uFillTx/>
                <a:latin typeface="+mj-lt"/>
                <a:ea typeface="+mj-ea"/>
                <a:cs typeface="+mj-cs"/>
              </a:rPr>
              <a:t>1PM CST</a:t>
            </a:r>
            <a:br>
              <a:rPr kumimoji="0" lang="en-US" sz="2400" b="1" i="0" u="none" strike="noStrike" kern="1200" cap="none" spc="0" normalizeH="0" baseline="0" noProof="0" dirty="0">
                <a:ln>
                  <a:noFill/>
                </a:ln>
                <a:solidFill>
                  <a:srgbClr val="080808"/>
                </a:solidFill>
                <a:effectLst/>
                <a:uLnTx/>
                <a:uFillTx/>
                <a:latin typeface="+mj-lt"/>
                <a:ea typeface="+mj-ea"/>
                <a:cs typeface="+mj-cs"/>
              </a:rPr>
            </a:br>
            <a:r>
              <a:rPr kumimoji="0" lang="en-US" sz="2400" b="1" i="0" u="none" strike="noStrike" kern="1200" cap="none" spc="0" normalizeH="0" baseline="0" noProof="0" dirty="0">
                <a:ln>
                  <a:noFill/>
                </a:ln>
                <a:solidFill>
                  <a:srgbClr val="080808"/>
                </a:solidFill>
                <a:effectLst/>
                <a:uLnTx/>
                <a:uFillTx/>
                <a:latin typeface="+mj-lt"/>
                <a:ea typeface="+mj-ea"/>
                <a:cs typeface="+mj-cs"/>
              </a:rPr>
              <a:t>Zoom Meeting Link: </a:t>
            </a:r>
            <a:r>
              <a:rPr kumimoji="0" lang="en-US" sz="2000" b="0" i="0" u="sng" strike="noStrike" kern="1200" cap="none" spc="0" normalizeH="0" baseline="0" noProof="0" dirty="0">
                <a:ln>
                  <a:noFill/>
                </a:ln>
                <a:solidFill>
                  <a:srgbClr val="080808"/>
                </a:solidFill>
                <a:effectLst/>
                <a:uLnTx/>
                <a:uFillTx/>
                <a:latin typeface="+mj-lt"/>
                <a:ea typeface="+mj-ea"/>
                <a:cs typeface="+mj-cs"/>
                <a:hlinkClick r:id="rId2" tooltip="This external link will open in a new window"/>
              </a:rPr>
              <a:t>https://zoom.us/j/3738421209</a:t>
            </a:r>
            <a:br>
              <a:rPr kumimoji="0" lang="en-US" sz="2000" b="0" i="0" u="none" strike="noStrike" kern="1200" cap="none" spc="0" normalizeH="0" baseline="0" noProof="0" dirty="0">
                <a:ln>
                  <a:noFill/>
                </a:ln>
                <a:solidFill>
                  <a:srgbClr val="080808"/>
                </a:solidFill>
                <a:effectLst/>
                <a:uLnTx/>
                <a:uFillTx/>
                <a:latin typeface="+mj-lt"/>
                <a:ea typeface="+mj-ea"/>
                <a:cs typeface="+mj-cs"/>
              </a:rPr>
            </a:br>
            <a:endParaRPr lang="en-US" sz="2000" kern="1200" dirty="0">
              <a:solidFill>
                <a:srgbClr val="080808"/>
              </a:solidFill>
              <a:latin typeface="+mj-lt"/>
              <a:ea typeface="+mj-ea"/>
              <a:cs typeface="+mj-cs"/>
            </a:endParaRPr>
          </a:p>
        </p:txBody>
      </p:sp>
      <p:sp>
        <p:nvSpPr>
          <p:cNvPr id="26" name="Freeform: Shape 25">
            <a:extLst>
              <a:ext uri="{FF2B5EF4-FFF2-40B4-BE49-F238E27FC236}">
                <a16:creationId xmlns:a16="http://schemas.microsoft.com/office/drawing/2014/main" id="{6D6E3EFD-925A-40CD-8E14-FDD4E6DDC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1661" y="-1"/>
            <a:ext cx="7170340" cy="5062213"/>
          </a:xfrm>
          <a:custGeom>
            <a:avLst/>
            <a:gdLst>
              <a:gd name="connsiteX0" fmla="*/ 7170340 w 7170340"/>
              <a:gd name="connsiteY0" fmla="*/ 0 h 5062213"/>
              <a:gd name="connsiteX1" fmla="*/ 7170340 w 7170340"/>
              <a:gd name="connsiteY1" fmla="*/ 2954084 h 5062213"/>
              <a:gd name="connsiteX2" fmla="*/ 5062211 w 7170340"/>
              <a:gd name="connsiteY2" fmla="*/ 5062213 h 5062213"/>
              <a:gd name="connsiteX3" fmla="*/ 0 w 7170340"/>
              <a:gd name="connsiteY3" fmla="*/ 2 h 5062213"/>
            </a:gdLst>
            <a:ahLst/>
            <a:cxnLst>
              <a:cxn ang="0">
                <a:pos x="connsiteX0" y="connsiteY0"/>
              </a:cxn>
              <a:cxn ang="0">
                <a:pos x="connsiteX1" y="connsiteY1"/>
              </a:cxn>
              <a:cxn ang="0">
                <a:pos x="connsiteX2" y="connsiteY2"/>
              </a:cxn>
              <a:cxn ang="0">
                <a:pos x="connsiteX3" y="connsiteY3"/>
              </a:cxn>
            </a:cxnLst>
            <a:rect l="l" t="t" r="r" b="b"/>
            <a:pathLst>
              <a:path w="7170340" h="5062213">
                <a:moveTo>
                  <a:pt x="7170340" y="0"/>
                </a:moveTo>
                <a:lnTo>
                  <a:pt x="7170340" y="2954084"/>
                </a:lnTo>
                <a:lnTo>
                  <a:pt x="5062211" y="5062213"/>
                </a:lnTo>
                <a:lnTo>
                  <a:pt x="0" y="2"/>
                </a:ln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BAD9AD2-32F3-0330-8210-0A7EA10BDC61}"/>
              </a:ext>
            </a:extLst>
          </p:cNvPr>
          <p:cNvPicPr>
            <a:picLocks noChangeAspect="1"/>
          </p:cNvPicPr>
          <p:nvPr/>
        </p:nvPicPr>
        <p:blipFill>
          <a:blip r:embed="rId3"/>
          <a:stretch>
            <a:fillRect/>
          </a:stretch>
        </p:blipFill>
        <p:spPr>
          <a:xfrm>
            <a:off x="7664405" y="314452"/>
            <a:ext cx="3887408" cy="2138074"/>
          </a:xfrm>
          <a:prstGeom prst="rect">
            <a:avLst/>
          </a:prstGeom>
        </p:spPr>
      </p:pic>
      <p:sp>
        <p:nvSpPr>
          <p:cNvPr id="28" name="Rectangle 27">
            <a:extLst>
              <a:ext uri="{FF2B5EF4-FFF2-40B4-BE49-F238E27FC236}">
                <a16:creationId xmlns:a16="http://schemas.microsoft.com/office/drawing/2014/main" id="{3A91C067-F707-44D1-A9C2-9913E6ADC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09280" y="4010957"/>
            <a:ext cx="870888" cy="87088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01243"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383"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74659" y="5394406"/>
            <a:ext cx="856138" cy="85613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496085" y="5398229"/>
            <a:ext cx="381459" cy="3814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45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F83519B-7BEF-4683-AD95-44C6CEBD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6" cy="6858000"/>
            <a:chOff x="1" y="0"/>
            <a:chExt cx="12191996" cy="6858000"/>
          </a:xfrm>
        </p:grpSpPr>
        <p:sp>
          <p:nvSpPr>
            <p:cNvPr id="21" name="Rectangle 2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22" name="Rectangle 2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D8443A27-A76A-E8ED-BB22-DDEB8600DF7A}"/>
              </a:ext>
            </a:extLst>
          </p:cNvPr>
          <p:cNvSpPr>
            <a:spLocks noGrp="1"/>
          </p:cNvSpPr>
          <p:nvPr>
            <p:ph type="title"/>
          </p:nvPr>
        </p:nvSpPr>
        <p:spPr>
          <a:xfrm>
            <a:off x="765051" y="662400"/>
            <a:ext cx="7007349" cy="1492132"/>
          </a:xfrm>
        </p:spPr>
        <p:txBody>
          <a:bodyPr vert="horz" lIns="91440" tIns="45720" rIns="91440" bIns="45720" rtlCol="0" anchor="t">
            <a:normAutofit/>
          </a:bodyPr>
          <a:lstStyle/>
          <a:p>
            <a:r>
              <a:rPr lang="en-US" dirty="0"/>
              <a:t>CHC Open Enrollment Referral Program</a:t>
            </a:r>
            <a:endParaRPr lang="en-US"/>
          </a:p>
        </p:txBody>
      </p:sp>
      <p:sp>
        <p:nvSpPr>
          <p:cNvPr id="8" name="Content Placeholder 7">
            <a:extLst>
              <a:ext uri="{FF2B5EF4-FFF2-40B4-BE49-F238E27FC236}">
                <a16:creationId xmlns:a16="http://schemas.microsoft.com/office/drawing/2014/main" id="{8CAB06D4-2B49-6778-04B5-44AEA9C2CCC5}"/>
              </a:ext>
            </a:extLst>
          </p:cNvPr>
          <p:cNvSpPr>
            <a:spLocks noGrp="1"/>
          </p:cNvSpPr>
          <p:nvPr>
            <p:ph sz="quarter" idx="4"/>
          </p:nvPr>
        </p:nvSpPr>
        <p:spPr>
          <a:xfrm>
            <a:off x="765052" y="2286001"/>
            <a:ext cx="4389998" cy="3593591"/>
          </a:xfrm>
        </p:spPr>
        <p:txBody>
          <a:bodyPr vert="horz" lIns="91440" tIns="45720" rIns="91440" bIns="45720" rtlCol="0">
            <a:normAutofit/>
          </a:bodyPr>
          <a:lstStyle/>
          <a:p>
            <a:r>
              <a:rPr lang="en-US" sz="2000">
                <a:solidFill>
                  <a:schemeClr val="tx1">
                    <a:alpha val="60000"/>
                  </a:schemeClr>
                </a:solidFill>
              </a:rPr>
              <a:t>Agents will be paid a referral fee of $100 per lead supplied.  </a:t>
            </a:r>
          </a:p>
          <a:p>
            <a:r>
              <a:rPr lang="en-US" sz="2000">
                <a:solidFill>
                  <a:schemeClr val="tx1">
                    <a:alpha val="60000"/>
                  </a:schemeClr>
                </a:solidFill>
              </a:rPr>
              <a:t>We encourage you to complete your own sales to grow your business and earn commission and credit.</a:t>
            </a:r>
          </a:p>
          <a:p>
            <a:r>
              <a:rPr lang="en-US" sz="2000">
                <a:solidFill>
                  <a:schemeClr val="tx1">
                    <a:alpha val="60000"/>
                  </a:schemeClr>
                </a:solidFill>
              </a:rPr>
              <a:t>Please direct any questions to Peggy Doherty.</a:t>
            </a:r>
          </a:p>
          <a:p>
            <a:endParaRPr lang="en-US" sz="2000">
              <a:solidFill>
                <a:schemeClr val="tx1">
                  <a:alpha val="60000"/>
                </a:schemeClr>
              </a:solidFill>
            </a:endParaRPr>
          </a:p>
        </p:txBody>
      </p:sp>
      <p:grpSp>
        <p:nvGrpSpPr>
          <p:cNvPr id="24" name="Group 23">
            <a:extLst>
              <a:ext uri="{FF2B5EF4-FFF2-40B4-BE49-F238E27FC236}">
                <a16:creationId xmlns:a16="http://schemas.microsoft.com/office/drawing/2014/main" id="{7A737E2B-A28F-42F1-A1E9-1CA2DE4A1E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6276" y="0"/>
            <a:ext cx="4335727" cy="3532180"/>
            <a:chOff x="7856276" y="0"/>
            <a:chExt cx="4335727" cy="3532180"/>
          </a:xfrm>
        </p:grpSpPr>
        <p:sp>
          <p:nvSpPr>
            <p:cNvPr id="25" name="Freeform: Shape 24">
              <a:extLst>
                <a:ext uri="{FF2B5EF4-FFF2-40B4-BE49-F238E27FC236}">
                  <a16:creationId xmlns:a16="http://schemas.microsoft.com/office/drawing/2014/main" id="{CA31F01E-6863-47B2-B5F8-4C443DA14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6" name="Freeform: Shape 25">
              <a:extLst>
                <a:ext uri="{FF2B5EF4-FFF2-40B4-BE49-F238E27FC236}">
                  <a16:creationId xmlns:a16="http://schemas.microsoft.com/office/drawing/2014/main" id="{F1AA6C21-51B2-47E8-9760-50708EB56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9582" y="0"/>
              <a:ext cx="4232421" cy="3429000"/>
            </a:xfrm>
            <a:custGeom>
              <a:avLst/>
              <a:gdLst>
                <a:gd name="connsiteX0" fmla="*/ 176695 w 4232421"/>
                <a:gd name="connsiteY0" fmla="*/ 0 h 3429000"/>
                <a:gd name="connsiteX1" fmla="*/ 4232421 w 4232421"/>
                <a:gd name="connsiteY1" fmla="*/ 0 h 3429000"/>
                <a:gd name="connsiteX2" fmla="*/ 4232421 w 4232421"/>
                <a:gd name="connsiteY2" fmla="*/ 2741963 h 3429000"/>
                <a:gd name="connsiteX3" fmla="*/ 4230819 w 4232421"/>
                <a:gd name="connsiteY3" fmla="*/ 2742965 h 3429000"/>
                <a:gd name="connsiteX4" fmla="*/ 4189566 w 4232421"/>
                <a:gd name="connsiteY4" fmla="*/ 2761300 h 3429000"/>
                <a:gd name="connsiteX5" fmla="*/ 4145256 w 4232421"/>
                <a:gd name="connsiteY5" fmla="*/ 2776579 h 3429000"/>
                <a:gd name="connsiteX6" fmla="*/ 4100946 w 4232421"/>
                <a:gd name="connsiteY6" fmla="*/ 2790330 h 3429000"/>
                <a:gd name="connsiteX7" fmla="*/ 4053581 w 4232421"/>
                <a:gd name="connsiteY7" fmla="*/ 2802553 h 3429000"/>
                <a:gd name="connsiteX8" fmla="*/ 4007741 w 4232421"/>
                <a:gd name="connsiteY8" fmla="*/ 2814777 h 3429000"/>
                <a:gd name="connsiteX9" fmla="*/ 3961906 w 4232421"/>
                <a:gd name="connsiteY9" fmla="*/ 2828531 h 3429000"/>
                <a:gd name="connsiteX10" fmla="*/ 3917596 w 4232421"/>
                <a:gd name="connsiteY10" fmla="*/ 2843809 h 3429000"/>
                <a:gd name="connsiteX11" fmla="*/ 3876343 w 4232421"/>
                <a:gd name="connsiteY11" fmla="*/ 2862145 h 3429000"/>
                <a:gd name="connsiteX12" fmla="*/ 3838145 w 4232421"/>
                <a:gd name="connsiteY12" fmla="*/ 2883535 h 3429000"/>
                <a:gd name="connsiteX13" fmla="*/ 3804531 w 4232421"/>
                <a:gd name="connsiteY13" fmla="*/ 2911037 h 3429000"/>
                <a:gd name="connsiteX14" fmla="*/ 3769387 w 4232421"/>
                <a:gd name="connsiteY14" fmla="*/ 2941596 h 3429000"/>
                <a:gd name="connsiteX15" fmla="*/ 3738828 w 4232421"/>
                <a:gd name="connsiteY15" fmla="*/ 2976737 h 3429000"/>
                <a:gd name="connsiteX16" fmla="*/ 3709798 w 4232421"/>
                <a:gd name="connsiteY16" fmla="*/ 3013408 h 3429000"/>
                <a:gd name="connsiteX17" fmla="*/ 3680767 w 4232421"/>
                <a:gd name="connsiteY17" fmla="*/ 3051604 h 3429000"/>
                <a:gd name="connsiteX18" fmla="*/ 3651737 w 4232421"/>
                <a:gd name="connsiteY18" fmla="*/ 3089802 h 3429000"/>
                <a:gd name="connsiteX19" fmla="*/ 3622708 w 4232421"/>
                <a:gd name="connsiteY19" fmla="*/ 3126473 h 3429000"/>
                <a:gd name="connsiteX20" fmla="*/ 3590619 w 4232421"/>
                <a:gd name="connsiteY20" fmla="*/ 3161614 h 3429000"/>
                <a:gd name="connsiteX21" fmla="*/ 3558532 w 4232421"/>
                <a:gd name="connsiteY21" fmla="*/ 3192174 h 3429000"/>
                <a:gd name="connsiteX22" fmla="*/ 3521864 w 4232421"/>
                <a:gd name="connsiteY22" fmla="*/ 3218148 h 3429000"/>
                <a:gd name="connsiteX23" fmla="*/ 3483665 w 4232421"/>
                <a:gd name="connsiteY23" fmla="*/ 3238011 h 3429000"/>
                <a:gd name="connsiteX24" fmla="*/ 3437828 w 4232421"/>
                <a:gd name="connsiteY24" fmla="*/ 3251762 h 3429000"/>
                <a:gd name="connsiteX25" fmla="*/ 3390461 w 4232421"/>
                <a:gd name="connsiteY25" fmla="*/ 3257874 h 3429000"/>
                <a:gd name="connsiteX26" fmla="*/ 3341569 w 4232421"/>
                <a:gd name="connsiteY26" fmla="*/ 3259401 h 3429000"/>
                <a:gd name="connsiteX27" fmla="*/ 3289619 w 4232421"/>
                <a:gd name="connsiteY27" fmla="*/ 3254819 h 3429000"/>
                <a:gd name="connsiteX28" fmla="*/ 3237670 w 4232421"/>
                <a:gd name="connsiteY28" fmla="*/ 3248707 h 3429000"/>
                <a:gd name="connsiteX29" fmla="*/ 3185721 w 4232421"/>
                <a:gd name="connsiteY29" fmla="*/ 3241066 h 3429000"/>
                <a:gd name="connsiteX30" fmla="*/ 3133771 w 4232421"/>
                <a:gd name="connsiteY30" fmla="*/ 3234956 h 3429000"/>
                <a:gd name="connsiteX31" fmla="*/ 3081822 w 4232421"/>
                <a:gd name="connsiteY31" fmla="*/ 3231899 h 3429000"/>
                <a:gd name="connsiteX32" fmla="*/ 3031400 w 4232421"/>
                <a:gd name="connsiteY32" fmla="*/ 3231899 h 3429000"/>
                <a:gd name="connsiteX33" fmla="*/ 2984035 w 4232421"/>
                <a:gd name="connsiteY33" fmla="*/ 3238011 h 3429000"/>
                <a:gd name="connsiteX34" fmla="*/ 2935140 w 4232421"/>
                <a:gd name="connsiteY34" fmla="*/ 3250235 h 3429000"/>
                <a:gd name="connsiteX35" fmla="*/ 2890830 w 4232421"/>
                <a:gd name="connsiteY35" fmla="*/ 3268570 h 3429000"/>
                <a:gd name="connsiteX36" fmla="*/ 2844995 w 4232421"/>
                <a:gd name="connsiteY36" fmla="*/ 3293018 h 3429000"/>
                <a:gd name="connsiteX37" fmla="*/ 2799158 w 4232421"/>
                <a:gd name="connsiteY37" fmla="*/ 3317465 h 3429000"/>
                <a:gd name="connsiteX38" fmla="*/ 2753317 w 4232421"/>
                <a:gd name="connsiteY38" fmla="*/ 3344964 h 3429000"/>
                <a:gd name="connsiteX39" fmla="*/ 2709007 w 4232421"/>
                <a:gd name="connsiteY39" fmla="*/ 3370942 h 3429000"/>
                <a:gd name="connsiteX40" fmla="*/ 2661643 w 4232421"/>
                <a:gd name="connsiteY40" fmla="*/ 3393859 h 3429000"/>
                <a:gd name="connsiteX41" fmla="*/ 2615805 w 4232421"/>
                <a:gd name="connsiteY41" fmla="*/ 3412195 h 3429000"/>
                <a:gd name="connsiteX42" fmla="*/ 2568440 w 4232421"/>
                <a:gd name="connsiteY42" fmla="*/ 3424418 h 3429000"/>
                <a:gd name="connsiteX43" fmla="*/ 2519548 w 4232421"/>
                <a:gd name="connsiteY43" fmla="*/ 3429000 h 3429000"/>
                <a:gd name="connsiteX44" fmla="*/ 2470653 w 4232421"/>
                <a:gd name="connsiteY44" fmla="*/ 3424418 h 3429000"/>
                <a:gd name="connsiteX45" fmla="*/ 2423286 w 4232421"/>
                <a:gd name="connsiteY45" fmla="*/ 3412195 h 3429000"/>
                <a:gd name="connsiteX46" fmla="*/ 2377451 w 4232421"/>
                <a:gd name="connsiteY46" fmla="*/ 3393859 h 3429000"/>
                <a:gd name="connsiteX47" fmla="*/ 2330084 w 4232421"/>
                <a:gd name="connsiteY47" fmla="*/ 3370942 h 3429000"/>
                <a:gd name="connsiteX48" fmla="*/ 2285773 w 4232421"/>
                <a:gd name="connsiteY48" fmla="*/ 3344964 h 3429000"/>
                <a:gd name="connsiteX49" fmla="*/ 2239936 w 4232421"/>
                <a:gd name="connsiteY49" fmla="*/ 3317465 h 3429000"/>
                <a:gd name="connsiteX50" fmla="*/ 2194099 w 4232421"/>
                <a:gd name="connsiteY50" fmla="*/ 3293018 h 3429000"/>
                <a:gd name="connsiteX51" fmla="*/ 2148261 w 4232421"/>
                <a:gd name="connsiteY51" fmla="*/ 3268570 h 3429000"/>
                <a:gd name="connsiteX52" fmla="*/ 2102426 w 4232421"/>
                <a:gd name="connsiteY52" fmla="*/ 3250235 h 3429000"/>
                <a:gd name="connsiteX53" fmla="*/ 2055059 w 4232421"/>
                <a:gd name="connsiteY53" fmla="*/ 3238011 h 3429000"/>
                <a:gd name="connsiteX54" fmla="*/ 2007691 w 4232421"/>
                <a:gd name="connsiteY54" fmla="*/ 3231899 h 3429000"/>
                <a:gd name="connsiteX55" fmla="*/ 1957269 w 4232421"/>
                <a:gd name="connsiteY55" fmla="*/ 3231899 h 3429000"/>
                <a:gd name="connsiteX56" fmla="*/ 1905320 w 4232421"/>
                <a:gd name="connsiteY56" fmla="*/ 3234956 h 3429000"/>
                <a:gd name="connsiteX57" fmla="*/ 1853373 w 4232421"/>
                <a:gd name="connsiteY57" fmla="*/ 3241066 h 3429000"/>
                <a:gd name="connsiteX58" fmla="*/ 1801421 w 4232421"/>
                <a:gd name="connsiteY58" fmla="*/ 3248707 h 3429000"/>
                <a:gd name="connsiteX59" fmla="*/ 1749472 w 4232421"/>
                <a:gd name="connsiteY59" fmla="*/ 3254819 h 3429000"/>
                <a:gd name="connsiteX60" fmla="*/ 1697523 w 4232421"/>
                <a:gd name="connsiteY60" fmla="*/ 3259401 h 3429000"/>
                <a:gd name="connsiteX61" fmla="*/ 1648630 w 4232421"/>
                <a:gd name="connsiteY61" fmla="*/ 3257874 h 3429000"/>
                <a:gd name="connsiteX62" fmla="*/ 1601266 w 4232421"/>
                <a:gd name="connsiteY62" fmla="*/ 3251762 h 3429000"/>
                <a:gd name="connsiteX63" fmla="*/ 1555428 w 4232421"/>
                <a:gd name="connsiteY63" fmla="*/ 3238011 h 3429000"/>
                <a:gd name="connsiteX64" fmla="*/ 1517230 w 4232421"/>
                <a:gd name="connsiteY64" fmla="*/ 3218148 h 3429000"/>
                <a:gd name="connsiteX65" fmla="*/ 1480559 w 4232421"/>
                <a:gd name="connsiteY65" fmla="*/ 3192174 h 3429000"/>
                <a:gd name="connsiteX66" fmla="*/ 1448472 w 4232421"/>
                <a:gd name="connsiteY66" fmla="*/ 3161614 h 3429000"/>
                <a:gd name="connsiteX67" fmla="*/ 1416386 w 4232421"/>
                <a:gd name="connsiteY67" fmla="*/ 3126473 h 3429000"/>
                <a:gd name="connsiteX68" fmla="*/ 1387354 w 4232421"/>
                <a:gd name="connsiteY68" fmla="*/ 3089802 h 3429000"/>
                <a:gd name="connsiteX69" fmla="*/ 1358325 w 4232421"/>
                <a:gd name="connsiteY69" fmla="*/ 3051604 h 3429000"/>
                <a:gd name="connsiteX70" fmla="*/ 1329295 w 4232421"/>
                <a:gd name="connsiteY70" fmla="*/ 3013408 h 3429000"/>
                <a:gd name="connsiteX71" fmla="*/ 1300263 w 4232421"/>
                <a:gd name="connsiteY71" fmla="*/ 2976737 h 3429000"/>
                <a:gd name="connsiteX72" fmla="*/ 1269704 w 4232421"/>
                <a:gd name="connsiteY72" fmla="*/ 2941596 h 3429000"/>
                <a:gd name="connsiteX73" fmla="*/ 1234563 w 4232421"/>
                <a:gd name="connsiteY73" fmla="*/ 2911037 h 3429000"/>
                <a:gd name="connsiteX74" fmla="*/ 1200949 w 4232421"/>
                <a:gd name="connsiteY74" fmla="*/ 2883535 h 3429000"/>
                <a:gd name="connsiteX75" fmla="*/ 1162751 w 4232421"/>
                <a:gd name="connsiteY75" fmla="*/ 2862145 h 3429000"/>
                <a:gd name="connsiteX76" fmla="*/ 1121495 w 4232421"/>
                <a:gd name="connsiteY76" fmla="*/ 2843809 h 3429000"/>
                <a:gd name="connsiteX77" fmla="*/ 1077188 w 4232421"/>
                <a:gd name="connsiteY77" fmla="*/ 2828531 h 3429000"/>
                <a:gd name="connsiteX78" fmla="*/ 1031348 w 4232421"/>
                <a:gd name="connsiteY78" fmla="*/ 2814777 h 3429000"/>
                <a:gd name="connsiteX79" fmla="*/ 985513 w 4232421"/>
                <a:gd name="connsiteY79" fmla="*/ 2802553 h 3429000"/>
                <a:gd name="connsiteX80" fmla="*/ 938145 w 4232421"/>
                <a:gd name="connsiteY80" fmla="*/ 2790330 h 3429000"/>
                <a:gd name="connsiteX81" fmla="*/ 893838 w 4232421"/>
                <a:gd name="connsiteY81" fmla="*/ 2776579 h 3429000"/>
                <a:gd name="connsiteX82" fmla="*/ 849525 w 4232421"/>
                <a:gd name="connsiteY82" fmla="*/ 2761300 h 3429000"/>
                <a:gd name="connsiteX83" fmla="*/ 808275 w 4232421"/>
                <a:gd name="connsiteY83" fmla="*/ 2742965 h 3429000"/>
                <a:gd name="connsiteX84" fmla="*/ 771601 w 4232421"/>
                <a:gd name="connsiteY84" fmla="*/ 2720045 h 3429000"/>
                <a:gd name="connsiteX85" fmla="*/ 737987 w 4232421"/>
                <a:gd name="connsiteY85" fmla="*/ 2692543 h 3429000"/>
                <a:gd name="connsiteX86" fmla="*/ 710485 w 4232421"/>
                <a:gd name="connsiteY86" fmla="*/ 2658929 h 3429000"/>
                <a:gd name="connsiteX87" fmla="*/ 687568 w 4232421"/>
                <a:gd name="connsiteY87" fmla="*/ 2622258 h 3429000"/>
                <a:gd name="connsiteX88" fmla="*/ 669232 w 4232421"/>
                <a:gd name="connsiteY88" fmla="*/ 2581005 h 3429000"/>
                <a:gd name="connsiteX89" fmla="*/ 653954 w 4232421"/>
                <a:gd name="connsiteY89" fmla="*/ 2536695 h 3429000"/>
                <a:gd name="connsiteX90" fmla="*/ 640203 w 4232421"/>
                <a:gd name="connsiteY90" fmla="*/ 2492387 h 3429000"/>
                <a:gd name="connsiteX91" fmla="*/ 627979 w 4232421"/>
                <a:gd name="connsiteY91" fmla="*/ 2445020 h 3429000"/>
                <a:gd name="connsiteX92" fmla="*/ 615753 w 4232421"/>
                <a:gd name="connsiteY92" fmla="*/ 2399185 h 3429000"/>
                <a:gd name="connsiteX93" fmla="*/ 602002 w 4232421"/>
                <a:gd name="connsiteY93" fmla="*/ 2353345 h 3429000"/>
                <a:gd name="connsiteX94" fmla="*/ 586724 w 4232421"/>
                <a:gd name="connsiteY94" fmla="*/ 2309035 h 3429000"/>
                <a:gd name="connsiteX95" fmla="*/ 568388 w 4232421"/>
                <a:gd name="connsiteY95" fmla="*/ 2267782 h 3429000"/>
                <a:gd name="connsiteX96" fmla="*/ 546998 w 4232421"/>
                <a:gd name="connsiteY96" fmla="*/ 2229583 h 3429000"/>
                <a:gd name="connsiteX97" fmla="*/ 519496 w 4232421"/>
                <a:gd name="connsiteY97" fmla="*/ 2195970 h 3429000"/>
                <a:gd name="connsiteX98" fmla="*/ 488937 w 4232421"/>
                <a:gd name="connsiteY98" fmla="*/ 2160826 h 3429000"/>
                <a:gd name="connsiteX99" fmla="*/ 453796 w 4232421"/>
                <a:gd name="connsiteY99" fmla="*/ 2130269 h 3429000"/>
                <a:gd name="connsiteX100" fmla="*/ 415595 w 4232421"/>
                <a:gd name="connsiteY100" fmla="*/ 2101240 h 3429000"/>
                <a:gd name="connsiteX101" fmla="*/ 377399 w 4232421"/>
                <a:gd name="connsiteY101" fmla="*/ 2072208 h 3429000"/>
                <a:gd name="connsiteX102" fmla="*/ 339201 w 4232421"/>
                <a:gd name="connsiteY102" fmla="*/ 2043179 h 3429000"/>
                <a:gd name="connsiteX103" fmla="*/ 302530 w 4232421"/>
                <a:gd name="connsiteY103" fmla="*/ 2014147 h 3429000"/>
                <a:gd name="connsiteX104" fmla="*/ 267389 w 4232421"/>
                <a:gd name="connsiteY104" fmla="*/ 1982060 h 3429000"/>
                <a:gd name="connsiteX105" fmla="*/ 236829 w 4232421"/>
                <a:gd name="connsiteY105" fmla="*/ 1949976 h 3429000"/>
                <a:gd name="connsiteX106" fmla="*/ 210855 w 4232421"/>
                <a:gd name="connsiteY106" fmla="*/ 1913305 h 3429000"/>
                <a:gd name="connsiteX107" fmla="*/ 190992 w 4232421"/>
                <a:gd name="connsiteY107" fmla="*/ 1875107 h 3429000"/>
                <a:gd name="connsiteX108" fmla="*/ 177241 w 4232421"/>
                <a:gd name="connsiteY108" fmla="*/ 1829269 h 3429000"/>
                <a:gd name="connsiteX109" fmla="*/ 171129 w 4232421"/>
                <a:gd name="connsiteY109" fmla="*/ 1781905 h 3429000"/>
                <a:gd name="connsiteX110" fmla="*/ 169599 w 4232421"/>
                <a:gd name="connsiteY110" fmla="*/ 1733010 h 3429000"/>
                <a:gd name="connsiteX111" fmla="*/ 174184 w 4232421"/>
                <a:gd name="connsiteY111" fmla="*/ 1681060 h 3429000"/>
                <a:gd name="connsiteX112" fmla="*/ 180296 w 4232421"/>
                <a:gd name="connsiteY112" fmla="*/ 1629111 h 3429000"/>
                <a:gd name="connsiteX113" fmla="*/ 187935 w 4232421"/>
                <a:gd name="connsiteY113" fmla="*/ 1577162 h 3429000"/>
                <a:gd name="connsiteX114" fmla="*/ 194049 w 4232421"/>
                <a:gd name="connsiteY114" fmla="*/ 1525212 h 3429000"/>
                <a:gd name="connsiteX115" fmla="*/ 197104 w 4232421"/>
                <a:gd name="connsiteY115" fmla="*/ 1473263 h 3429000"/>
                <a:gd name="connsiteX116" fmla="*/ 197104 w 4232421"/>
                <a:gd name="connsiteY116" fmla="*/ 1422841 h 3429000"/>
                <a:gd name="connsiteX117" fmla="*/ 190992 w 4232421"/>
                <a:gd name="connsiteY117" fmla="*/ 1375479 h 3429000"/>
                <a:gd name="connsiteX118" fmla="*/ 178768 w 4232421"/>
                <a:gd name="connsiteY118" fmla="*/ 1328111 h 3429000"/>
                <a:gd name="connsiteX119" fmla="*/ 160433 w 4232421"/>
                <a:gd name="connsiteY119" fmla="*/ 1283801 h 3429000"/>
                <a:gd name="connsiteX120" fmla="*/ 137515 w 4232421"/>
                <a:gd name="connsiteY120" fmla="*/ 1237964 h 3429000"/>
                <a:gd name="connsiteX121" fmla="*/ 111538 w 4232421"/>
                <a:gd name="connsiteY121" fmla="*/ 1192129 h 3429000"/>
                <a:gd name="connsiteX122" fmla="*/ 84039 w 4232421"/>
                <a:gd name="connsiteY122" fmla="*/ 1146289 h 3429000"/>
                <a:gd name="connsiteX123" fmla="*/ 58064 w 4232421"/>
                <a:gd name="connsiteY123" fmla="*/ 1101978 h 3429000"/>
                <a:gd name="connsiteX124" fmla="*/ 35144 w 4232421"/>
                <a:gd name="connsiteY124" fmla="*/ 1054614 h 3429000"/>
                <a:gd name="connsiteX125" fmla="*/ 16808 w 4232421"/>
                <a:gd name="connsiteY125" fmla="*/ 1008776 h 3429000"/>
                <a:gd name="connsiteX126" fmla="*/ 4585 w 4232421"/>
                <a:gd name="connsiteY126" fmla="*/ 961409 h 3429000"/>
                <a:gd name="connsiteX127" fmla="*/ 0 w 4232421"/>
                <a:gd name="connsiteY127" fmla="*/ 912517 h 3429000"/>
                <a:gd name="connsiteX128" fmla="*/ 4585 w 4232421"/>
                <a:gd name="connsiteY128" fmla="*/ 863625 h 3429000"/>
                <a:gd name="connsiteX129" fmla="*/ 16808 w 4232421"/>
                <a:gd name="connsiteY129" fmla="*/ 816260 h 3429000"/>
                <a:gd name="connsiteX130" fmla="*/ 35144 w 4232421"/>
                <a:gd name="connsiteY130" fmla="*/ 770420 h 3429000"/>
                <a:gd name="connsiteX131" fmla="*/ 58064 w 4232421"/>
                <a:gd name="connsiteY131" fmla="*/ 723055 h 3429000"/>
                <a:gd name="connsiteX132" fmla="*/ 84039 w 4232421"/>
                <a:gd name="connsiteY132" fmla="*/ 678745 h 3429000"/>
                <a:gd name="connsiteX133" fmla="*/ 111538 w 4232421"/>
                <a:gd name="connsiteY133" fmla="*/ 632910 h 3429000"/>
                <a:gd name="connsiteX134" fmla="*/ 137515 w 4232421"/>
                <a:gd name="connsiteY134" fmla="*/ 587070 h 3429000"/>
                <a:gd name="connsiteX135" fmla="*/ 160433 w 4232421"/>
                <a:gd name="connsiteY135" fmla="*/ 541232 h 3429000"/>
                <a:gd name="connsiteX136" fmla="*/ 178768 w 4232421"/>
                <a:gd name="connsiteY136" fmla="*/ 496922 h 3429000"/>
                <a:gd name="connsiteX137" fmla="*/ 190992 w 4232421"/>
                <a:gd name="connsiteY137" fmla="*/ 449557 h 3429000"/>
                <a:gd name="connsiteX138" fmla="*/ 197104 w 4232421"/>
                <a:gd name="connsiteY138" fmla="*/ 402192 h 3429000"/>
                <a:gd name="connsiteX139" fmla="*/ 197104 w 4232421"/>
                <a:gd name="connsiteY139" fmla="*/ 351770 h 3429000"/>
                <a:gd name="connsiteX140" fmla="*/ 194049 w 4232421"/>
                <a:gd name="connsiteY140" fmla="*/ 299821 h 3429000"/>
                <a:gd name="connsiteX141" fmla="*/ 187935 w 4232421"/>
                <a:gd name="connsiteY141" fmla="*/ 247872 h 3429000"/>
                <a:gd name="connsiteX142" fmla="*/ 180296 w 4232421"/>
                <a:gd name="connsiteY142" fmla="*/ 195922 h 3429000"/>
                <a:gd name="connsiteX143" fmla="*/ 174184 w 4232421"/>
                <a:gd name="connsiteY143" fmla="*/ 143973 h 3429000"/>
                <a:gd name="connsiteX144" fmla="*/ 169599 w 4232421"/>
                <a:gd name="connsiteY144" fmla="*/ 92024 h 3429000"/>
                <a:gd name="connsiteX145" fmla="*/ 171129 w 4232421"/>
                <a:gd name="connsiteY145" fmla="*/ 4313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5F42AC07-1FE2-483E-851B-FC9134210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82017" y="3754146"/>
            <a:ext cx="3309985" cy="3103853"/>
            <a:chOff x="8882017" y="3754146"/>
            <a:chExt cx="3309985" cy="3103853"/>
          </a:xfrm>
        </p:grpSpPr>
        <p:sp>
          <p:nvSpPr>
            <p:cNvPr id="29" name="Freeform: Shape 28">
              <a:extLst>
                <a:ext uri="{FF2B5EF4-FFF2-40B4-BE49-F238E27FC236}">
                  <a16:creationId xmlns:a16="http://schemas.microsoft.com/office/drawing/2014/main" id="{0A6D42E8-3193-4B5F-8230-2778A35E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0" name="Freeform: Shape 29">
              <a:extLst>
                <a:ext uri="{FF2B5EF4-FFF2-40B4-BE49-F238E27FC236}">
                  <a16:creationId xmlns:a16="http://schemas.microsoft.com/office/drawing/2014/main" id="{4C2C01E1-D319-482D-ACDE-2C00980C8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8359" y="3890298"/>
              <a:ext cx="3173643" cy="2967700"/>
            </a:xfrm>
            <a:custGeom>
              <a:avLst/>
              <a:gdLst>
                <a:gd name="connsiteX0" fmla="*/ 1885720 w 3173643"/>
                <a:gd name="connsiteY0" fmla="*/ 0 h 2967700"/>
                <a:gd name="connsiteX1" fmla="*/ 1922313 w 3173643"/>
                <a:gd name="connsiteY1" fmla="*/ 3430 h 2967700"/>
                <a:gd name="connsiteX2" fmla="*/ 1957763 w 3173643"/>
                <a:gd name="connsiteY2" fmla="*/ 12579 h 2967700"/>
                <a:gd name="connsiteX3" fmla="*/ 1992070 w 3173643"/>
                <a:gd name="connsiteY3" fmla="*/ 26302 h 2967700"/>
                <a:gd name="connsiteX4" fmla="*/ 2027519 w 3173643"/>
                <a:gd name="connsiteY4" fmla="*/ 43455 h 2967700"/>
                <a:gd name="connsiteX5" fmla="*/ 2060683 w 3173643"/>
                <a:gd name="connsiteY5" fmla="*/ 62896 h 2967700"/>
                <a:gd name="connsiteX6" fmla="*/ 2094991 w 3173643"/>
                <a:gd name="connsiteY6" fmla="*/ 83480 h 2967700"/>
                <a:gd name="connsiteX7" fmla="*/ 2129297 w 3173643"/>
                <a:gd name="connsiteY7" fmla="*/ 101777 h 2967700"/>
                <a:gd name="connsiteX8" fmla="*/ 2163602 w 3173643"/>
                <a:gd name="connsiteY8" fmla="*/ 120075 h 2967700"/>
                <a:gd name="connsiteX9" fmla="*/ 2196766 w 3173643"/>
                <a:gd name="connsiteY9" fmla="*/ 133797 h 2967700"/>
                <a:gd name="connsiteX10" fmla="*/ 2233360 w 3173643"/>
                <a:gd name="connsiteY10" fmla="*/ 142945 h 2967700"/>
                <a:gd name="connsiteX11" fmla="*/ 2268809 w 3173643"/>
                <a:gd name="connsiteY11" fmla="*/ 147520 h 2967700"/>
                <a:gd name="connsiteX12" fmla="*/ 2306546 w 3173643"/>
                <a:gd name="connsiteY12" fmla="*/ 147520 h 2967700"/>
                <a:gd name="connsiteX13" fmla="*/ 2345428 w 3173643"/>
                <a:gd name="connsiteY13" fmla="*/ 145233 h 2967700"/>
                <a:gd name="connsiteX14" fmla="*/ 2384308 w 3173643"/>
                <a:gd name="connsiteY14" fmla="*/ 140659 h 2967700"/>
                <a:gd name="connsiteX15" fmla="*/ 2423190 w 3173643"/>
                <a:gd name="connsiteY15" fmla="*/ 134941 h 2967700"/>
                <a:gd name="connsiteX16" fmla="*/ 2462070 w 3173643"/>
                <a:gd name="connsiteY16" fmla="*/ 130367 h 2967700"/>
                <a:gd name="connsiteX17" fmla="*/ 2500951 w 3173643"/>
                <a:gd name="connsiteY17" fmla="*/ 126936 h 2967700"/>
                <a:gd name="connsiteX18" fmla="*/ 2537544 w 3173643"/>
                <a:gd name="connsiteY18" fmla="*/ 128079 h 2967700"/>
                <a:gd name="connsiteX19" fmla="*/ 2572995 w 3173643"/>
                <a:gd name="connsiteY19" fmla="*/ 132653 h 2967700"/>
                <a:gd name="connsiteX20" fmla="*/ 2607301 w 3173643"/>
                <a:gd name="connsiteY20" fmla="*/ 142945 h 2967700"/>
                <a:gd name="connsiteX21" fmla="*/ 2635891 w 3173643"/>
                <a:gd name="connsiteY21" fmla="*/ 157812 h 2967700"/>
                <a:gd name="connsiteX22" fmla="*/ 2663335 w 3173643"/>
                <a:gd name="connsiteY22" fmla="*/ 177253 h 2967700"/>
                <a:gd name="connsiteX23" fmla="*/ 2687350 w 3173643"/>
                <a:gd name="connsiteY23" fmla="*/ 200124 h 2967700"/>
                <a:gd name="connsiteX24" fmla="*/ 2711365 w 3173643"/>
                <a:gd name="connsiteY24" fmla="*/ 226426 h 2967700"/>
                <a:gd name="connsiteX25" fmla="*/ 2733093 w 3173643"/>
                <a:gd name="connsiteY25" fmla="*/ 253871 h 2967700"/>
                <a:gd name="connsiteX26" fmla="*/ 2754820 w 3173643"/>
                <a:gd name="connsiteY26" fmla="*/ 282461 h 2967700"/>
                <a:gd name="connsiteX27" fmla="*/ 2776547 w 3173643"/>
                <a:gd name="connsiteY27" fmla="*/ 311049 h 2967700"/>
                <a:gd name="connsiteX28" fmla="*/ 2798275 w 3173643"/>
                <a:gd name="connsiteY28" fmla="*/ 338495 h 2967700"/>
                <a:gd name="connsiteX29" fmla="*/ 2821146 w 3173643"/>
                <a:gd name="connsiteY29" fmla="*/ 364797 h 2967700"/>
                <a:gd name="connsiteX30" fmla="*/ 2847448 w 3173643"/>
                <a:gd name="connsiteY30" fmla="*/ 387669 h 2967700"/>
                <a:gd name="connsiteX31" fmla="*/ 2872607 w 3173643"/>
                <a:gd name="connsiteY31" fmla="*/ 408253 h 2967700"/>
                <a:gd name="connsiteX32" fmla="*/ 2901195 w 3173643"/>
                <a:gd name="connsiteY32" fmla="*/ 424261 h 2967700"/>
                <a:gd name="connsiteX33" fmla="*/ 2932071 w 3173643"/>
                <a:gd name="connsiteY33" fmla="*/ 437985 h 2967700"/>
                <a:gd name="connsiteX34" fmla="*/ 2965233 w 3173643"/>
                <a:gd name="connsiteY34" fmla="*/ 449420 h 2967700"/>
                <a:gd name="connsiteX35" fmla="*/ 2999539 w 3173643"/>
                <a:gd name="connsiteY35" fmla="*/ 459712 h 2967700"/>
                <a:gd name="connsiteX36" fmla="*/ 3033847 w 3173643"/>
                <a:gd name="connsiteY36" fmla="*/ 468861 h 2967700"/>
                <a:gd name="connsiteX37" fmla="*/ 3069297 w 3173643"/>
                <a:gd name="connsiteY37" fmla="*/ 478010 h 2967700"/>
                <a:gd name="connsiteX38" fmla="*/ 3102460 w 3173643"/>
                <a:gd name="connsiteY38" fmla="*/ 488302 h 2967700"/>
                <a:gd name="connsiteX39" fmla="*/ 3135622 w 3173643"/>
                <a:gd name="connsiteY39" fmla="*/ 499737 h 2967700"/>
                <a:gd name="connsiteX40" fmla="*/ 3166499 w 3173643"/>
                <a:gd name="connsiteY40" fmla="*/ 513461 h 2967700"/>
                <a:gd name="connsiteX41" fmla="*/ 3173643 w 3173643"/>
                <a:gd name="connsiteY41" fmla="*/ 517926 h 2967700"/>
                <a:gd name="connsiteX42" fmla="*/ 3173643 w 3173643"/>
                <a:gd name="connsiteY42" fmla="*/ 2967700 h 2967700"/>
                <a:gd name="connsiteX43" fmla="*/ 452321 w 3173643"/>
                <a:gd name="connsiteY43" fmla="*/ 2967700 h 2967700"/>
                <a:gd name="connsiteX44" fmla="*/ 450560 w 3173643"/>
                <a:gd name="connsiteY44" fmla="*/ 2961831 h 2967700"/>
                <a:gd name="connsiteX45" fmla="*/ 439125 w 3173643"/>
                <a:gd name="connsiteY45" fmla="*/ 2928666 h 2967700"/>
                <a:gd name="connsiteX46" fmla="*/ 425402 w 3173643"/>
                <a:gd name="connsiteY46" fmla="*/ 2897790 h 2967700"/>
                <a:gd name="connsiteX47" fmla="*/ 409392 w 3173643"/>
                <a:gd name="connsiteY47" fmla="*/ 2869201 h 2967700"/>
                <a:gd name="connsiteX48" fmla="*/ 388809 w 3173643"/>
                <a:gd name="connsiteY48" fmla="*/ 2844043 h 2967700"/>
                <a:gd name="connsiteX49" fmla="*/ 365937 w 3173643"/>
                <a:gd name="connsiteY49" fmla="*/ 2817741 h 2967700"/>
                <a:gd name="connsiteX50" fmla="*/ 339636 w 3173643"/>
                <a:gd name="connsiteY50" fmla="*/ 2794870 h 2967700"/>
                <a:gd name="connsiteX51" fmla="*/ 311046 w 3173643"/>
                <a:gd name="connsiteY51" fmla="*/ 2773142 h 2967700"/>
                <a:gd name="connsiteX52" fmla="*/ 282458 w 3173643"/>
                <a:gd name="connsiteY52" fmla="*/ 2751415 h 2967700"/>
                <a:gd name="connsiteX53" fmla="*/ 253870 w 3173643"/>
                <a:gd name="connsiteY53" fmla="*/ 2729687 h 2967700"/>
                <a:gd name="connsiteX54" fmla="*/ 226423 w 3173643"/>
                <a:gd name="connsiteY54" fmla="*/ 2707959 h 2967700"/>
                <a:gd name="connsiteX55" fmla="*/ 200122 w 3173643"/>
                <a:gd name="connsiteY55" fmla="*/ 2683944 h 2967700"/>
                <a:gd name="connsiteX56" fmla="*/ 177251 w 3173643"/>
                <a:gd name="connsiteY56" fmla="*/ 2659930 h 2967700"/>
                <a:gd name="connsiteX57" fmla="*/ 157812 w 3173643"/>
                <a:gd name="connsiteY57" fmla="*/ 2632484 h 2967700"/>
                <a:gd name="connsiteX58" fmla="*/ 142945 w 3173643"/>
                <a:gd name="connsiteY58" fmla="*/ 2603895 h 2967700"/>
                <a:gd name="connsiteX59" fmla="*/ 132653 w 3173643"/>
                <a:gd name="connsiteY59" fmla="*/ 2569589 h 2967700"/>
                <a:gd name="connsiteX60" fmla="*/ 128079 w 3173643"/>
                <a:gd name="connsiteY60" fmla="*/ 2534138 h 2967700"/>
                <a:gd name="connsiteX61" fmla="*/ 126934 w 3173643"/>
                <a:gd name="connsiteY61" fmla="*/ 2497543 h 2967700"/>
                <a:gd name="connsiteX62" fmla="*/ 130365 w 3173643"/>
                <a:gd name="connsiteY62" fmla="*/ 2458662 h 2967700"/>
                <a:gd name="connsiteX63" fmla="*/ 134940 w 3173643"/>
                <a:gd name="connsiteY63" fmla="*/ 2419782 h 2967700"/>
                <a:gd name="connsiteX64" fmla="*/ 140657 w 3173643"/>
                <a:gd name="connsiteY64" fmla="*/ 2380900 h 2967700"/>
                <a:gd name="connsiteX65" fmla="*/ 145232 w 3173643"/>
                <a:gd name="connsiteY65" fmla="*/ 2342019 h 2967700"/>
                <a:gd name="connsiteX66" fmla="*/ 147519 w 3173643"/>
                <a:gd name="connsiteY66" fmla="*/ 2303138 h 2967700"/>
                <a:gd name="connsiteX67" fmla="*/ 147519 w 3173643"/>
                <a:gd name="connsiteY67" fmla="*/ 2265400 h 2967700"/>
                <a:gd name="connsiteX68" fmla="*/ 142945 w 3173643"/>
                <a:gd name="connsiteY68" fmla="*/ 2229950 h 2967700"/>
                <a:gd name="connsiteX69" fmla="*/ 133796 w 3173643"/>
                <a:gd name="connsiteY69" fmla="*/ 2194499 h 2967700"/>
                <a:gd name="connsiteX70" fmla="*/ 120073 w 3173643"/>
                <a:gd name="connsiteY70" fmla="*/ 2161335 h 2967700"/>
                <a:gd name="connsiteX71" fmla="*/ 102920 w 3173643"/>
                <a:gd name="connsiteY71" fmla="*/ 2127029 h 2967700"/>
                <a:gd name="connsiteX72" fmla="*/ 83479 w 3173643"/>
                <a:gd name="connsiteY72" fmla="*/ 2092723 h 2967700"/>
                <a:gd name="connsiteX73" fmla="*/ 62897 w 3173643"/>
                <a:gd name="connsiteY73" fmla="*/ 2058415 h 2967700"/>
                <a:gd name="connsiteX74" fmla="*/ 43456 w 3173643"/>
                <a:gd name="connsiteY74" fmla="*/ 2025251 h 2967700"/>
                <a:gd name="connsiteX75" fmla="*/ 26302 w 3173643"/>
                <a:gd name="connsiteY75" fmla="*/ 1989801 h 2967700"/>
                <a:gd name="connsiteX76" fmla="*/ 12580 w 3173643"/>
                <a:gd name="connsiteY76" fmla="*/ 1955494 h 2967700"/>
                <a:gd name="connsiteX77" fmla="*/ 3431 w 3173643"/>
                <a:gd name="connsiteY77" fmla="*/ 1920043 h 2967700"/>
                <a:gd name="connsiteX78" fmla="*/ 0 w 3173643"/>
                <a:gd name="connsiteY78" fmla="*/ 1883449 h 2967700"/>
                <a:gd name="connsiteX79" fmla="*/ 3431 w 3173643"/>
                <a:gd name="connsiteY79" fmla="*/ 1846856 h 2967700"/>
                <a:gd name="connsiteX80" fmla="*/ 12580 w 3173643"/>
                <a:gd name="connsiteY80" fmla="*/ 1811405 h 2967700"/>
                <a:gd name="connsiteX81" fmla="*/ 26302 w 3173643"/>
                <a:gd name="connsiteY81" fmla="*/ 1777098 h 2967700"/>
                <a:gd name="connsiteX82" fmla="*/ 43456 w 3173643"/>
                <a:gd name="connsiteY82" fmla="*/ 1741648 h 2967700"/>
                <a:gd name="connsiteX83" fmla="*/ 62897 w 3173643"/>
                <a:gd name="connsiteY83" fmla="*/ 1708484 h 2967700"/>
                <a:gd name="connsiteX84" fmla="*/ 83479 w 3173643"/>
                <a:gd name="connsiteY84" fmla="*/ 1674178 h 2967700"/>
                <a:gd name="connsiteX85" fmla="*/ 102920 w 3173643"/>
                <a:gd name="connsiteY85" fmla="*/ 1639870 h 2967700"/>
                <a:gd name="connsiteX86" fmla="*/ 120073 w 3173643"/>
                <a:gd name="connsiteY86" fmla="*/ 1605564 h 2967700"/>
                <a:gd name="connsiteX87" fmla="*/ 133796 w 3173643"/>
                <a:gd name="connsiteY87" fmla="*/ 1572400 h 2967700"/>
                <a:gd name="connsiteX88" fmla="*/ 142945 w 3173643"/>
                <a:gd name="connsiteY88" fmla="*/ 1536949 h 2967700"/>
                <a:gd name="connsiteX89" fmla="*/ 147519 w 3173643"/>
                <a:gd name="connsiteY89" fmla="*/ 1501500 h 2967700"/>
                <a:gd name="connsiteX90" fmla="*/ 147519 w 3173643"/>
                <a:gd name="connsiteY90" fmla="*/ 1463762 h 2967700"/>
                <a:gd name="connsiteX91" fmla="*/ 145232 w 3173643"/>
                <a:gd name="connsiteY91" fmla="*/ 1424880 h 2967700"/>
                <a:gd name="connsiteX92" fmla="*/ 140657 w 3173643"/>
                <a:gd name="connsiteY92" fmla="*/ 1386000 h 2967700"/>
                <a:gd name="connsiteX93" fmla="*/ 134940 w 3173643"/>
                <a:gd name="connsiteY93" fmla="*/ 1347118 h 2967700"/>
                <a:gd name="connsiteX94" fmla="*/ 130365 w 3173643"/>
                <a:gd name="connsiteY94" fmla="*/ 1308237 h 2967700"/>
                <a:gd name="connsiteX95" fmla="*/ 126934 w 3173643"/>
                <a:gd name="connsiteY95" fmla="*/ 1269356 h 2967700"/>
                <a:gd name="connsiteX96" fmla="*/ 128079 w 3173643"/>
                <a:gd name="connsiteY96" fmla="*/ 1232762 h 2967700"/>
                <a:gd name="connsiteX97" fmla="*/ 132653 w 3173643"/>
                <a:gd name="connsiteY97" fmla="*/ 1197312 h 2967700"/>
                <a:gd name="connsiteX98" fmla="*/ 142945 w 3173643"/>
                <a:gd name="connsiteY98" fmla="*/ 1163004 h 2967700"/>
                <a:gd name="connsiteX99" fmla="*/ 157812 w 3173643"/>
                <a:gd name="connsiteY99" fmla="*/ 1134416 h 2967700"/>
                <a:gd name="connsiteX100" fmla="*/ 177251 w 3173643"/>
                <a:gd name="connsiteY100" fmla="*/ 1106970 h 2967700"/>
                <a:gd name="connsiteX101" fmla="*/ 200122 w 3173643"/>
                <a:gd name="connsiteY101" fmla="*/ 1082955 h 2967700"/>
                <a:gd name="connsiteX102" fmla="*/ 226423 w 3173643"/>
                <a:gd name="connsiteY102" fmla="*/ 1058941 h 2967700"/>
                <a:gd name="connsiteX103" fmla="*/ 253870 w 3173643"/>
                <a:gd name="connsiteY103" fmla="*/ 1037212 h 2967700"/>
                <a:gd name="connsiteX104" fmla="*/ 282458 w 3173643"/>
                <a:gd name="connsiteY104" fmla="*/ 1015484 h 2967700"/>
                <a:gd name="connsiteX105" fmla="*/ 311046 w 3173643"/>
                <a:gd name="connsiteY105" fmla="*/ 993757 h 2967700"/>
                <a:gd name="connsiteX106" fmla="*/ 339636 w 3173643"/>
                <a:gd name="connsiteY106" fmla="*/ 972029 h 2967700"/>
                <a:gd name="connsiteX107" fmla="*/ 365937 w 3173643"/>
                <a:gd name="connsiteY107" fmla="*/ 949159 h 2967700"/>
                <a:gd name="connsiteX108" fmla="*/ 388809 w 3173643"/>
                <a:gd name="connsiteY108" fmla="*/ 922857 h 2967700"/>
                <a:gd name="connsiteX109" fmla="*/ 409392 w 3173643"/>
                <a:gd name="connsiteY109" fmla="*/ 897698 h 2967700"/>
                <a:gd name="connsiteX110" fmla="*/ 425402 w 3173643"/>
                <a:gd name="connsiteY110" fmla="*/ 869109 h 2967700"/>
                <a:gd name="connsiteX111" fmla="*/ 439125 w 3173643"/>
                <a:gd name="connsiteY111" fmla="*/ 838233 h 2967700"/>
                <a:gd name="connsiteX112" fmla="*/ 450560 w 3173643"/>
                <a:gd name="connsiteY112" fmla="*/ 805069 h 2967700"/>
                <a:gd name="connsiteX113" fmla="*/ 460852 w 3173643"/>
                <a:gd name="connsiteY113" fmla="*/ 770761 h 2967700"/>
                <a:gd name="connsiteX114" fmla="*/ 470001 w 3173643"/>
                <a:gd name="connsiteY114" fmla="*/ 736455 h 2967700"/>
                <a:gd name="connsiteX115" fmla="*/ 479150 w 3173643"/>
                <a:gd name="connsiteY115" fmla="*/ 701004 h 2967700"/>
                <a:gd name="connsiteX116" fmla="*/ 489442 w 3173643"/>
                <a:gd name="connsiteY116" fmla="*/ 667841 h 2967700"/>
                <a:gd name="connsiteX117" fmla="*/ 500877 w 3173643"/>
                <a:gd name="connsiteY117" fmla="*/ 634677 h 2967700"/>
                <a:gd name="connsiteX118" fmla="*/ 514600 w 3173643"/>
                <a:gd name="connsiteY118" fmla="*/ 603802 h 2967700"/>
                <a:gd name="connsiteX119" fmla="*/ 531753 w 3173643"/>
                <a:gd name="connsiteY119" fmla="*/ 576357 h 2967700"/>
                <a:gd name="connsiteX120" fmla="*/ 552336 w 3173643"/>
                <a:gd name="connsiteY120" fmla="*/ 551198 h 2967700"/>
                <a:gd name="connsiteX121" fmla="*/ 577494 w 3173643"/>
                <a:gd name="connsiteY121" fmla="*/ 530614 h 2967700"/>
                <a:gd name="connsiteX122" fmla="*/ 604941 w 3173643"/>
                <a:gd name="connsiteY122" fmla="*/ 513461 h 2967700"/>
                <a:gd name="connsiteX123" fmla="*/ 635815 w 3173643"/>
                <a:gd name="connsiteY123" fmla="*/ 499737 h 2967700"/>
                <a:gd name="connsiteX124" fmla="*/ 668979 w 3173643"/>
                <a:gd name="connsiteY124" fmla="*/ 488302 h 2967700"/>
                <a:gd name="connsiteX125" fmla="*/ 702142 w 3173643"/>
                <a:gd name="connsiteY125" fmla="*/ 478010 h 2967700"/>
                <a:gd name="connsiteX126" fmla="*/ 737592 w 3173643"/>
                <a:gd name="connsiteY126" fmla="*/ 468861 h 2967700"/>
                <a:gd name="connsiteX127" fmla="*/ 771898 w 3173643"/>
                <a:gd name="connsiteY127" fmla="*/ 459712 h 2967700"/>
                <a:gd name="connsiteX128" fmla="*/ 806205 w 3173643"/>
                <a:gd name="connsiteY128" fmla="*/ 449420 h 2967700"/>
                <a:gd name="connsiteX129" fmla="*/ 839368 w 3173643"/>
                <a:gd name="connsiteY129" fmla="*/ 437985 h 2967700"/>
                <a:gd name="connsiteX130" fmla="*/ 870244 w 3173643"/>
                <a:gd name="connsiteY130" fmla="*/ 424261 h 2967700"/>
                <a:gd name="connsiteX131" fmla="*/ 898833 w 3173643"/>
                <a:gd name="connsiteY131" fmla="*/ 408253 h 2967700"/>
                <a:gd name="connsiteX132" fmla="*/ 923991 w 3173643"/>
                <a:gd name="connsiteY132" fmla="*/ 387669 h 2967700"/>
                <a:gd name="connsiteX133" fmla="*/ 950293 w 3173643"/>
                <a:gd name="connsiteY133" fmla="*/ 364797 h 2967700"/>
                <a:gd name="connsiteX134" fmla="*/ 973165 w 3173643"/>
                <a:gd name="connsiteY134" fmla="*/ 338495 h 2967700"/>
                <a:gd name="connsiteX135" fmla="*/ 994892 w 3173643"/>
                <a:gd name="connsiteY135" fmla="*/ 311049 h 2967700"/>
                <a:gd name="connsiteX136" fmla="*/ 1016619 w 3173643"/>
                <a:gd name="connsiteY136" fmla="*/ 282461 h 2967700"/>
                <a:gd name="connsiteX137" fmla="*/ 1038347 w 3173643"/>
                <a:gd name="connsiteY137" fmla="*/ 253871 h 2967700"/>
                <a:gd name="connsiteX138" fmla="*/ 1060074 w 3173643"/>
                <a:gd name="connsiteY138" fmla="*/ 226426 h 2967700"/>
                <a:gd name="connsiteX139" fmla="*/ 1084089 w 3173643"/>
                <a:gd name="connsiteY139" fmla="*/ 200124 h 2967700"/>
                <a:gd name="connsiteX140" fmla="*/ 1108103 w 3173643"/>
                <a:gd name="connsiteY140" fmla="*/ 177253 h 2967700"/>
                <a:gd name="connsiteX141" fmla="*/ 1135549 w 3173643"/>
                <a:gd name="connsiteY141" fmla="*/ 157812 h 2967700"/>
                <a:gd name="connsiteX142" fmla="*/ 1164137 w 3173643"/>
                <a:gd name="connsiteY142" fmla="*/ 142945 h 2967700"/>
                <a:gd name="connsiteX143" fmla="*/ 1198445 w 3173643"/>
                <a:gd name="connsiteY143" fmla="*/ 132653 h 2967700"/>
                <a:gd name="connsiteX144" fmla="*/ 1233895 w 3173643"/>
                <a:gd name="connsiteY144" fmla="*/ 128079 h 2967700"/>
                <a:gd name="connsiteX145" fmla="*/ 1270487 w 3173643"/>
                <a:gd name="connsiteY145" fmla="*/ 126936 h 2967700"/>
                <a:gd name="connsiteX146" fmla="*/ 1309368 w 3173643"/>
                <a:gd name="connsiteY146" fmla="*/ 130367 h 2967700"/>
                <a:gd name="connsiteX147" fmla="*/ 1348249 w 3173643"/>
                <a:gd name="connsiteY147" fmla="*/ 134941 h 2967700"/>
                <a:gd name="connsiteX148" fmla="*/ 1387131 w 3173643"/>
                <a:gd name="connsiteY148" fmla="*/ 140659 h 2967700"/>
                <a:gd name="connsiteX149" fmla="*/ 1426011 w 3173643"/>
                <a:gd name="connsiteY149" fmla="*/ 145233 h 2967700"/>
                <a:gd name="connsiteX150" fmla="*/ 1464891 w 3173643"/>
                <a:gd name="connsiteY150" fmla="*/ 147520 h 2967700"/>
                <a:gd name="connsiteX151" fmla="*/ 1502630 w 3173643"/>
                <a:gd name="connsiteY151" fmla="*/ 147520 h 2967700"/>
                <a:gd name="connsiteX152" fmla="*/ 1538080 w 3173643"/>
                <a:gd name="connsiteY152" fmla="*/ 142945 h 2967700"/>
                <a:gd name="connsiteX153" fmla="*/ 1573531 w 3173643"/>
                <a:gd name="connsiteY153" fmla="*/ 133797 h 2967700"/>
                <a:gd name="connsiteX154" fmla="*/ 1607837 w 3173643"/>
                <a:gd name="connsiteY154" fmla="*/ 120075 h 2967700"/>
                <a:gd name="connsiteX155" fmla="*/ 1642143 w 3173643"/>
                <a:gd name="connsiteY155" fmla="*/ 101777 h 2967700"/>
                <a:gd name="connsiteX156" fmla="*/ 1676450 w 3173643"/>
                <a:gd name="connsiteY156" fmla="*/ 83480 h 2967700"/>
                <a:gd name="connsiteX157" fmla="*/ 1710756 w 3173643"/>
                <a:gd name="connsiteY157" fmla="*/ 62896 h 2967700"/>
                <a:gd name="connsiteX158" fmla="*/ 1743919 w 3173643"/>
                <a:gd name="connsiteY158" fmla="*/ 43455 h 2967700"/>
                <a:gd name="connsiteX159" fmla="*/ 1779370 w 3173643"/>
                <a:gd name="connsiteY159" fmla="*/ 26302 h 2967700"/>
                <a:gd name="connsiteX160" fmla="*/ 1813676 w 3173643"/>
                <a:gd name="connsiteY160" fmla="*/ 12579 h 2967700"/>
                <a:gd name="connsiteX161" fmla="*/ 1849126 w 3173643"/>
                <a:gd name="connsiteY161" fmla="*/ 3430 h 29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990CD16F-8620-4B36-8D85-DB9DD98696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0946" y="2529102"/>
            <a:ext cx="3361914" cy="3357830"/>
            <a:chOff x="5610946" y="2529102"/>
            <a:chExt cx="3361914" cy="3357830"/>
          </a:xfrm>
        </p:grpSpPr>
        <p:sp>
          <p:nvSpPr>
            <p:cNvPr id="33" name="Freeform: Shape 32">
              <a:extLst>
                <a:ext uri="{FF2B5EF4-FFF2-40B4-BE49-F238E27FC236}">
                  <a16:creationId xmlns:a16="http://schemas.microsoft.com/office/drawing/2014/main" id="{4AF1E51D-8E17-4D73-9B13-D0D66F9E2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4" name="Freeform: Shape 33">
              <a:extLst>
                <a:ext uri="{FF2B5EF4-FFF2-40B4-BE49-F238E27FC236}">
                  <a16:creationId xmlns:a16="http://schemas.microsoft.com/office/drawing/2014/main" id="{D0530028-C7C7-40F1-BE0D-7B614DE9A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287" y="2642287"/>
              <a:ext cx="3135234" cy="3131460"/>
            </a:xfrm>
            <a:custGeom>
              <a:avLst/>
              <a:gdLst>
                <a:gd name="connsiteX0" fmla="*/ 1567618 w 3135234"/>
                <a:gd name="connsiteY0" fmla="*/ 0 h 3131460"/>
                <a:gd name="connsiteX1" fmla="*/ 1598037 w 3135234"/>
                <a:gd name="connsiteY1" fmla="*/ 2851 h 3131460"/>
                <a:gd name="connsiteX2" fmla="*/ 1627508 w 3135234"/>
                <a:gd name="connsiteY2" fmla="*/ 10457 h 3131460"/>
                <a:gd name="connsiteX3" fmla="*/ 1656028 w 3135234"/>
                <a:gd name="connsiteY3" fmla="*/ 21865 h 3131460"/>
                <a:gd name="connsiteX4" fmla="*/ 1685497 w 3135234"/>
                <a:gd name="connsiteY4" fmla="*/ 36125 h 3131460"/>
                <a:gd name="connsiteX5" fmla="*/ 1713066 w 3135234"/>
                <a:gd name="connsiteY5" fmla="*/ 52286 h 3131460"/>
                <a:gd name="connsiteX6" fmla="*/ 1741586 w 3135234"/>
                <a:gd name="connsiteY6" fmla="*/ 69398 h 3131460"/>
                <a:gd name="connsiteX7" fmla="*/ 1770105 w 3135234"/>
                <a:gd name="connsiteY7" fmla="*/ 84608 h 3131460"/>
                <a:gd name="connsiteX8" fmla="*/ 1798624 w 3135234"/>
                <a:gd name="connsiteY8" fmla="*/ 99819 h 3131460"/>
                <a:gd name="connsiteX9" fmla="*/ 1826193 w 3135234"/>
                <a:gd name="connsiteY9" fmla="*/ 111226 h 3131460"/>
                <a:gd name="connsiteX10" fmla="*/ 1856614 w 3135234"/>
                <a:gd name="connsiteY10" fmla="*/ 118832 h 3131460"/>
                <a:gd name="connsiteX11" fmla="*/ 1886083 w 3135234"/>
                <a:gd name="connsiteY11" fmla="*/ 122635 h 3131460"/>
                <a:gd name="connsiteX12" fmla="*/ 1917455 w 3135234"/>
                <a:gd name="connsiteY12" fmla="*/ 122635 h 3131460"/>
                <a:gd name="connsiteX13" fmla="*/ 1949777 w 3135234"/>
                <a:gd name="connsiteY13" fmla="*/ 120734 h 3131460"/>
                <a:gd name="connsiteX14" fmla="*/ 1982099 w 3135234"/>
                <a:gd name="connsiteY14" fmla="*/ 116931 h 3131460"/>
                <a:gd name="connsiteX15" fmla="*/ 2014421 w 3135234"/>
                <a:gd name="connsiteY15" fmla="*/ 112178 h 3131460"/>
                <a:gd name="connsiteX16" fmla="*/ 2046743 w 3135234"/>
                <a:gd name="connsiteY16" fmla="*/ 108375 h 3131460"/>
                <a:gd name="connsiteX17" fmla="*/ 2079066 w 3135234"/>
                <a:gd name="connsiteY17" fmla="*/ 105523 h 3131460"/>
                <a:gd name="connsiteX18" fmla="*/ 2109485 w 3135234"/>
                <a:gd name="connsiteY18" fmla="*/ 106473 h 3131460"/>
                <a:gd name="connsiteX19" fmla="*/ 2138955 w 3135234"/>
                <a:gd name="connsiteY19" fmla="*/ 110276 h 3131460"/>
                <a:gd name="connsiteX20" fmla="*/ 2167475 w 3135234"/>
                <a:gd name="connsiteY20" fmla="*/ 118832 h 3131460"/>
                <a:gd name="connsiteX21" fmla="*/ 2191242 w 3135234"/>
                <a:gd name="connsiteY21" fmla="*/ 131191 h 3131460"/>
                <a:gd name="connsiteX22" fmla="*/ 2214056 w 3135234"/>
                <a:gd name="connsiteY22" fmla="*/ 147352 h 3131460"/>
                <a:gd name="connsiteX23" fmla="*/ 2234020 w 3135234"/>
                <a:gd name="connsiteY23" fmla="*/ 166365 h 3131460"/>
                <a:gd name="connsiteX24" fmla="*/ 2253984 w 3135234"/>
                <a:gd name="connsiteY24" fmla="*/ 188230 h 3131460"/>
                <a:gd name="connsiteX25" fmla="*/ 2272047 w 3135234"/>
                <a:gd name="connsiteY25" fmla="*/ 211045 h 3131460"/>
                <a:gd name="connsiteX26" fmla="*/ 2290109 w 3135234"/>
                <a:gd name="connsiteY26" fmla="*/ 234812 h 3131460"/>
                <a:gd name="connsiteX27" fmla="*/ 2308171 w 3135234"/>
                <a:gd name="connsiteY27" fmla="*/ 258578 h 3131460"/>
                <a:gd name="connsiteX28" fmla="*/ 2326233 w 3135234"/>
                <a:gd name="connsiteY28" fmla="*/ 281394 h 3131460"/>
                <a:gd name="connsiteX29" fmla="*/ 2345247 w 3135234"/>
                <a:gd name="connsiteY29" fmla="*/ 303259 h 3131460"/>
                <a:gd name="connsiteX30" fmla="*/ 2367111 w 3135234"/>
                <a:gd name="connsiteY30" fmla="*/ 322273 h 3131460"/>
                <a:gd name="connsiteX31" fmla="*/ 2388026 w 3135234"/>
                <a:gd name="connsiteY31" fmla="*/ 339385 h 3131460"/>
                <a:gd name="connsiteX32" fmla="*/ 2411792 w 3135234"/>
                <a:gd name="connsiteY32" fmla="*/ 352693 h 3131460"/>
                <a:gd name="connsiteX33" fmla="*/ 2437459 w 3135234"/>
                <a:gd name="connsiteY33" fmla="*/ 364101 h 3131460"/>
                <a:gd name="connsiteX34" fmla="*/ 2465028 w 3135234"/>
                <a:gd name="connsiteY34" fmla="*/ 373607 h 3131460"/>
                <a:gd name="connsiteX35" fmla="*/ 2493546 w 3135234"/>
                <a:gd name="connsiteY35" fmla="*/ 382163 h 3131460"/>
                <a:gd name="connsiteX36" fmla="*/ 2522066 w 3135234"/>
                <a:gd name="connsiteY36" fmla="*/ 389769 h 3131460"/>
                <a:gd name="connsiteX37" fmla="*/ 2551537 w 3135234"/>
                <a:gd name="connsiteY37" fmla="*/ 397374 h 3131460"/>
                <a:gd name="connsiteX38" fmla="*/ 2579105 w 3135234"/>
                <a:gd name="connsiteY38" fmla="*/ 405930 h 3131460"/>
                <a:gd name="connsiteX39" fmla="*/ 2606674 w 3135234"/>
                <a:gd name="connsiteY39" fmla="*/ 415437 h 3131460"/>
                <a:gd name="connsiteX40" fmla="*/ 2632341 w 3135234"/>
                <a:gd name="connsiteY40" fmla="*/ 426845 h 3131460"/>
                <a:gd name="connsiteX41" fmla="*/ 2655157 w 3135234"/>
                <a:gd name="connsiteY41" fmla="*/ 441104 h 3131460"/>
                <a:gd name="connsiteX42" fmla="*/ 2676072 w 3135234"/>
                <a:gd name="connsiteY42" fmla="*/ 458216 h 3131460"/>
                <a:gd name="connsiteX43" fmla="*/ 2693183 w 3135234"/>
                <a:gd name="connsiteY43" fmla="*/ 479131 h 3131460"/>
                <a:gd name="connsiteX44" fmla="*/ 2707443 w 3135234"/>
                <a:gd name="connsiteY44" fmla="*/ 501946 h 3131460"/>
                <a:gd name="connsiteX45" fmla="*/ 2718850 w 3135234"/>
                <a:gd name="connsiteY45" fmla="*/ 527613 h 3131460"/>
                <a:gd name="connsiteX46" fmla="*/ 2728356 w 3135234"/>
                <a:gd name="connsiteY46" fmla="*/ 555183 h 3131460"/>
                <a:gd name="connsiteX47" fmla="*/ 2736912 w 3135234"/>
                <a:gd name="connsiteY47" fmla="*/ 582752 h 3131460"/>
                <a:gd name="connsiteX48" fmla="*/ 2744518 w 3135234"/>
                <a:gd name="connsiteY48" fmla="*/ 612222 h 3131460"/>
                <a:gd name="connsiteX49" fmla="*/ 2752123 w 3135234"/>
                <a:gd name="connsiteY49" fmla="*/ 640741 h 3131460"/>
                <a:gd name="connsiteX50" fmla="*/ 2760679 w 3135234"/>
                <a:gd name="connsiteY50" fmla="*/ 669262 h 3131460"/>
                <a:gd name="connsiteX51" fmla="*/ 2770185 w 3135234"/>
                <a:gd name="connsiteY51" fmla="*/ 696831 h 3131460"/>
                <a:gd name="connsiteX52" fmla="*/ 2781592 w 3135234"/>
                <a:gd name="connsiteY52" fmla="*/ 722499 h 3131460"/>
                <a:gd name="connsiteX53" fmla="*/ 2794903 w 3135234"/>
                <a:gd name="connsiteY53" fmla="*/ 746265 h 3131460"/>
                <a:gd name="connsiteX54" fmla="*/ 2812014 w 3135234"/>
                <a:gd name="connsiteY54" fmla="*/ 767180 h 3131460"/>
                <a:gd name="connsiteX55" fmla="*/ 2831027 w 3135234"/>
                <a:gd name="connsiteY55" fmla="*/ 789045 h 3131460"/>
                <a:gd name="connsiteX56" fmla="*/ 2852891 w 3135234"/>
                <a:gd name="connsiteY56" fmla="*/ 808058 h 3131460"/>
                <a:gd name="connsiteX57" fmla="*/ 2875708 w 3135234"/>
                <a:gd name="connsiteY57" fmla="*/ 826120 h 3131460"/>
                <a:gd name="connsiteX58" fmla="*/ 2900424 w 3135234"/>
                <a:gd name="connsiteY58" fmla="*/ 844182 h 3131460"/>
                <a:gd name="connsiteX59" fmla="*/ 2924190 w 3135234"/>
                <a:gd name="connsiteY59" fmla="*/ 862244 h 3131460"/>
                <a:gd name="connsiteX60" fmla="*/ 2947006 w 3135234"/>
                <a:gd name="connsiteY60" fmla="*/ 880308 h 3131460"/>
                <a:gd name="connsiteX61" fmla="*/ 2968870 w 3135234"/>
                <a:gd name="connsiteY61" fmla="*/ 900271 h 3131460"/>
                <a:gd name="connsiteX62" fmla="*/ 2987883 w 3135234"/>
                <a:gd name="connsiteY62" fmla="*/ 920235 h 3131460"/>
                <a:gd name="connsiteX63" fmla="*/ 3004045 w 3135234"/>
                <a:gd name="connsiteY63" fmla="*/ 943051 h 3131460"/>
                <a:gd name="connsiteX64" fmla="*/ 3016403 w 3135234"/>
                <a:gd name="connsiteY64" fmla="*/ 966817 h 3131460"/>
                <a:gd name="connsiteX65" fmla="*/ 3024959 w 3135234"/>
                <a:gd name="connsiteY65" fmla="*/ 995337 h 3131460"/>
                <a:gd name="connsiteX66" fmla="*/ 3028761 w 3135234"/>
                <a:gd name="connsiteY66" fmla="*/ 1024807 h 3131460"/>
                <a:gd name="connsiteX67" fmla="*/ 3029713 w 3135234"/>
                <a:gd name="connsiteY67" fmla="*/ 1055228 h 3131460"/>
                <a:gd name="connsiteX68" fmla="*/ 3026860 w 3135234"/>
                <a:gd name="connsiteY68" fmla="*/ 1087550 h 3131460"/>
                <a:gd name="connsiteX69" fmla="*/ 3023057 w 3135234"/>
                <a:gd name="connsiteY69" fmla="*/ 1119872 h 3131460"/>
                <a:gd name="connsiteX70" fmla="*/ 3018304 w 3135234"/>
                <a:gd name="connsiteY70" fmla="*/ 1152195 h 3131460"/>
                <a:gd name="connsiteX71" fmla="*/ 3014501 w 3135234"/>
                <a:gd name="connsiteY71" fmla="*/ 1184517 h 3131460"/>
                <a:gd name="connsiteX72" fmla="*/ 3012601 w 3135234"/>
                <a:gd name="connsiteY72" fmla="*/ 1216840 h 3131460"/>
                <a:gd name="connsiteX73" fmla="*/ 3012601 w 3135234"/>
                <a:gd name="connsiteY73" fmla="*/ 1248211 h 3131460"/>
                <a:gd name="connsiteX74" fmla="*/ 3016403 w 3135234"/>
                <a:gd name="connsiteY74" fmla="*/ 1277681 h 3131460"/>
                <a:gd name="connsiteX75" fmla="*/ 3024008 w 3135234"/>
                <a:gd name="connsiteY75" fmla="*/ 1307152 h 3131460"/>
                <a:gd name="connsiteX76" fmla="*/ 3035416 w 3135234"/>
                <a:gd name="connsiteY76" fmla="*/ 1334721 h 3131460"/>
                <a:gd name="connsiteX77" fmla="*/ 3050627 w 3135234"/>
                <a:gd name="connsiteY77" fmla="*/ 1363240 h 3131460"/>
                <a:gd name="connsiteX78" fmla="*/ 3065837 w 3135234"/>
                <a:gd name="connsiteY78" fmla="*/ 1391761 h 3131460"/>
                <a:gd name="connsiteX79" fmla="*/ 3082949 w 3135234"/>
                <a:gd name="connsiteY79" fmla="*/ 1420280 h 3131460"/>
                <a:gd name="connsiteX80" fmla="*/ 3099109 w 3135234"/>
                <a:gd name="connsiteY80" fmla="*/ 1447849 h 3131460"/>
                <a:gd name="connsiteX81" fmla="*/ 3113369 w 3135234"/>
                <a:gd name="connsiteY81" fmla="*/ 1477319 h 3131460"/>
                <a:gd name="connsiteX82" fmla="*/ 3124776 w 3135234"/>
                <a:gd name="connsiteY82" fmla="*/ 1505839 h 3131460"/>
                <a:gd name="connsiteX83" fmla="*/ 3132382 w 3135234"/>
                <a:gd name="connsiteY83" fmla="*/ 1535310 h 3131460"/>
                <a:gd name="connsiteX84" fmla="*/ 3135234 w 3135234"/>
                <a:gd name="connsiteY84" fmla="*/ 1565730 h 3131460"/>
                <a:gd name="connsiteX85" fmla="*/ 3132382 w 3135234"/>
                <a:gd name="connsiteY85" fmla="*/ 1596151 h 3131460"/>
                <a:gd name="connsiteX86" fmla="*/ 3124776 w 3135234"/>
                <a:gd name="connsiteY86" fmla="*/ 1625621 h 3131460"/>
                <a:gd name="connsiteX87" fmla="*/ 3113369 w 3135234"/>
                <a:gd name="connsiteY87" fmla="*/ 1654141 h 3131460"/>
                <a:gd name="connsiteX88" fmla="*/ 3099109 w 3135234"/>
                <a:gd name="connsiteY88" fmla="*/ 1683611 h 3131460"/>
                <a:gd name="connsiteX89" fmla="*/ 3082949 w 3135234"/>
                <a:gd name="connsiteY89" fmla="*/ 1711181 h 3131460"/>
                <a:gd name="connsiteX90" fmla="*/ 3065837 w 3135234"/>
                <a:gd name="connsiteY90" fmla="*/ 1739701 h 3131460"/>
                <a:gd name="connsiteX91" fmla="*/ 3050627 w 3135234"/>
                <a:gd name="connsiteY91" fmla="*/ 1768220 h 3131460"/>
                <a:gd name="connsiteX92" fmla="*/ 3035416 w 3135234"/>
                <a:gd name="connsiteY92" fmla="*/ 1796739 h 3131460"/>
                <a:gd name="connsiteX93" fmla="*/ 3024008 w 3135234"/>
                <a:gd name="connsiteY93" fmla="*/ 1824309 h 3131460"/>
                <a:gd name="connsiteX94" fmla="*/ 3016403 w 3135234"/>
                <a:gd name="connsiteY94" fmla="*/ 1853779 h 3131460"/>
                <a:gd name="connsiteX95" fmla="*/ 3012601 w 3135234"/>
                <a:gd name="connsiteY95" fmla="*/ 1883249 h 3131460"/>
                <a:gd name="connsiteX96" fmla="*/ 3012601 w 3135234"/>
                <a:gd name="connsiteY96" fmla="*/ 1914621 h 3131460"/>
                <a:gd name="connsiteX97" fmla="*/ 3014501 w 3135234"/>
                <a:gd name="connsiteY97" fmla="*/ 1946943 h 3131460"/>
                <a:gd name="connsiteX98" fmla="*/ 3018304 w 3135234"/>
                <a:gd name="connsiteY98" fmla="*/ 1979265 h 3131460"/>
                <a:gd name="connsiteX99" fmla="*/ 3023057 w 3135234"/>
                <a:gd name="connsiteY99" fmla="*/ 2011588 h 3131460"/>
                <a:gd name="connsiteX100" fmla="*/ 3026860 w 3135234"/>
                <a:gd name="connsiteY100" fmla="*/ 2043910 h 3131460"/>
                <a:gd name="connsiteX101" fmla="*/ 3029713 w 3135234"/>
                <a:gd name="connsiteY101" fmla="*/ 2076232 h 3131460"/>
                <a:gd name="connsiteX102" fmla="*/ 3028761 w 3135234"/>
                <a:gd name="connsiteY102" fmla="*/ 2106654 h 3131460"/>
                <a:gd name="connsiteX103" fmla="*/ 3024959 w 3135234"/>
                <a:gd name="connsiteY103" fmla="*/ 2136125 h 3131460"/>
                <a:gd name="connsiteX104" fmla="*/ 3016403 w 3135234"/>
                <a:gd name="connsiteY104" fmla="*/ 2164644 h 3131460"/>
                <a:gd name="connsiteX105" fmla="*/ 3004045 w 3135234"/>
                <a:gd name="connsiteY105" fmla="*/ 2188410 h 3131460"/>
                <a:gd name="connsiteX106" fmla="*/ 2987883 w 3135234"/>
                <a:gd name="connsiteY106" fmla="*/ 2211226 h 3131460"/>
                <a:gd name="connsiteX107" fmla="*/ 2968870 w 3135234"/>
                <a:gd name="connsiteY107" fmla="*/ 2231189 h 3131460"/>
                <a:gd name="connsiteX108" fmla="*/ 2947006 w 3135234"/>
                <a:gd name="connsiteY108" fmla="*/ 2251152 h 3131460"/>
                <a:gd name="connsiteX109" fmla="*/ 2924190 w 3135234"/>
                <a:gd name="connsiteY109" fmla="*/ 2269216 h 3131460"/>
                <a:gd name="connsiteX110" fmla="*/ 2900424 w 3135234"/>
                <a:gd name="connsiteY110" fmla="*/ 2287278 h 3131460"/>
                <a:gd name="connsiteX111" fmla="*/ 2875708 w 3135234"/>
                <a:gd name="connsiteY111" fmla="*/ 2305340 h 3131460"/>
                <a:gd name="connsiteX112" fmla="*/ 2852891 w 3135234"/>
                <a:gd name="connsiteY112" fmla="*/ 2323403 h 3131460"/>
                <a:gd name="connsiteX113" fmla="*/ 2831027 w 3135234"/>
                <a:gd name="connsiteY113" fmla="*/ 2342416 h 3131460"/>
                <a:gd name="connsiteX114" fmla="*/ 2812014 w 3135234"/>
                <a:gd name="connsiteY114" fmla="*/ 2364281 h 3131460"/>
                <a:gd name="connsiteX115" fmla="*/ 2794903 w 3135234"/>
                <a:gd name="connsiteY115" fmla="*/ 2385195 h 3131460"/>
                <a:gd name="connsiteX116" fmla="*/ 2781592 w 3135234"/>
                <a:gd name="connsiteY116" fmla="*/ 2408961 h 3131460"/>
                <a:gd name="connsiteX117" fmla="*/ 2770185 w 3135234"/>
                <a:gd name="connsiteY117" fmla="*/ 2434629 h 3131460"/>
                <a:gd name="connsiteX118" fmla="*/ 2760679 w 3135234"/>
                <a:gd name="connsiteY118" fmla="*/ 2462199 h 3131460"/>
                <a:gd name="connsiteX119" fmla="*/ 2752123 w 3135234"/>
                <a:gd name="connsiteY119" fmla="*/ 2490719 h 3131460"/>
                <a:gd name="connsiteX120" fmla="*/ 2744518 w 3135234"/>
                <a:gd name="connsiteY120" fmla="*/ 2519238 h 3131460"/>
                <a:gd name="connsiteX121" fmla="*/ 2736912 w 3135234"/>
                <a:gd name="connsiteY121" fmla="*/ 2548709 h 3131460"/>
                <a:gd name="connsiteX122" fmla="*/ 2728356 w 3135234"/>
                <a:gd name="connsiteY122" fmla="*/ 2576277 h 3131460"/>
                <a:gd name="connsiteX123" fmla="*/ 2718850 w 3135234"/>
                <a:gd name="connsiteY123" fmla="*/ 2603846 h 3131460"/>
                <a:gd name="connsiteX124" fmla="*/ 2707443 w 3135234"/>
                <a:gd name="connsiteY124" fmla="*/ 2629514 h 3131460"/>
                <a:gd name="connsiteX125" fmla="*/ 2693183 w 3135234"/>
                <a:gd name="connsiteY125" fmla="*/ 2652330 h 3131460"/>
                <a:gd name="connsiteX126" fmla="*/ 2676072 w 3135234"/>
                <a:gd name="connsiteY126" fmla="*/ 2673244 h 3131460"/>
                <a:gd name="connsiteX127" fmla="*/ 2655157 w 3135234"/>
                <a:gd name="connsiteY127" fmla="*/ 2690356 h 3131460"/>
                <a:gd name="connsiteX128" fmla="*/ 2632341 w 3135234"/>
                <a:gd name="connsiteY128" fmla="*/ 2704615 h 3131460"/>
                <a:gd name="connsiteX129" fmla="*/ 2606674 w 3135234"/>
                <a:gd name="connsiteY129" fmla="*/ 2716024 h 3131460"/>
                <a:gd name="connsiteX130" fmla="*/ 2579105 w 3135234"/>
                <a:gd name="connsiteY130" fmla="*/ 2725530 h 3131460"/>
                <a:gd name="connsiteX131" fmla="*/ 2551537 w 3135234"/>
                <a:gd name="connsiteY131" fmla="*/ 2734086 h 3131460"/>
                <a:gd name="connsiteX132" fmla="*/ 2522066 w 3135234"/>
                <a:gd name="connsiteY132" fmla="*/ 2741692 h 3131460"/>
                <a:gd name="connsiteX133" fmla="*/ 2493546 w 3135234"/>
                <a:gd name="connsiteY133" fmla="*/ 2749297 h 3131460"/>
                <a:gd name="connsiteX134" fmla="*/ 2465028 w 3135234"/>
                <a:gd name="connsiteY134" fmla="*/ 2757853 h 3131460"/>
                <a:gd name="connsiteX135" fmla="*/ 2437459 w 3135234"/>
                <a:gd name="connsiteY135" fmla="*/ 2767359 h 3131460"/>
                <a:gd name="connsiteX136" fmla="*/ 2411792 w 3135234"/>
                <a:gd name="connsiteY136" fmla="*/ 2778768 h 3131460"/>
                <a:gd name="connsiteX137" fmla="*/ 2388026 w 3135234"/>
                <a:gd name="connsiteY137" fmla="*/ 2792076 h 3131460"/>
                <a:gd name="connsiteX138" fmla="*/ 2367111 w 3135234"/>
                <a:gd name="connsiteY138" fmla="*/ 2809188 h 3131460"/>
                <a:gd name="connsiteX139" fmla="*/ 2345247 w 3135234"/>
                <a:gd name="connsiteY139" fmla="*/ 2828201 h 3131460"/>
                <a:gd name="connsiteX140" fmla="*/ 2326233 w 3135234"/>
                <a:gd name="connsiteY140" fmla="*/ 2850066 h 3131460"/>
                <a:gd name="connsiteX141" fmla="*/ 2308171 w 3135234"/>
                <a:gd name="connsiteY141" fmla="*/ 2872882 h 3131460"/>
                <a:gd name="connsiteX142" fmla="*/ 2290109 w 3135234"/>
                <a:gd name="connsiteY142" fmla="*/ 2896648 h 3131460"/>
                <a:gd name="connsiteX143" fmla="*/ 2272047 w 3135234"/>
                <a:gd name="connsiteY143" fmla="*/ 2920415 h 3131460"/>
                <a:gd name="connsiteX144" fmla="*/ 2253984 w 3135234"/>
                <a:gd name="connsiteY144" fmla="*/ 2943230 h 3131460"/>
                <a:gd name="connsiteX145" fmla="*/ 2234020 w 3135234"/>
                <a:gd name="connsiteY145" fmla="*/ 2965095 h 3131460"/>
                <a:gd name="connsiteX146" fmla="*/ 2214056 w 3135234"/>
                <a:gd name="connsiteY146" fmla="*/ 2984108 h 3131460"/>
                <a:gd name="connsiteX147" fmla="*/ 2191242 w 3135234"/>
                <a:gd name="connsiteY147" fmla="*/ 3000270 h 3131460"/>
                <a:gd name="connsiteX148" fmla="*/ 2167475 w 3135234"/>
                <a:gd name="connsiteY148" fmla="*/ 3012628 h 3131460"/>
                <a:gd name="connsiteX149" fmla="*/ 2138955 w 3135234"/>
                <a:gd name="connsiteY149" fmla="*/ 3021184 h 3131460"/>
                <a:gd name="connsiteX150" fmla="*/ 2109485 w 3135234"/>
                <a:gd name="connsiteY150" fmla="*/ 3024987 h 3131460"/>
                <a:gd name="connsiteX151" fmla="*/ 2079066 w 3135234"/>
                <a:gd name="connsiteY151" fmla="*/ 3025938 h 3131460"/>
                <a:gd name="connsiteX152" fmla="*/ 2046743 w 3135234"/>
                <a:gd name="connsiteY152" fmla="*/ 3023085 h 3131460"/>
                <a:gd name="connsiteX153" fmla="*/ 2014421 w 3135234"/>
                <a:gd name="connsiteY153" fmla="*/ 3019283 h 3131460"/>
                <a:gd name="connsiteX154" fmla="*/ 1982099 w 3135234"/>
                <a:gd name="connsiteY154" fmla="*/ 3014529 h 3131460"/>
                <a:gd name="connsiteX155" fmla="*/ 1949777 w 3135234"/>
                <a:gd name="connsiteY155" fmla="*/ 3010728 h 3131460"/>
                <a:gd name="connsiteX156" fmla="*/ 1917455 w 3135234"/>
                <a:gd name="connsiteY156" fmla="*/ 3008826 h 3131460"/>
                <a:gd name="connsiteX157" fmla="*/ 1886083 w 3135234"/>
                <a:gd name="connsiteY157" fmla="*/ 3008826 h 3131460"/>
                <a:gd name="connsiteX158" fmla="*/ 1856614 w 3135234"/>
                <a:gd name="connsiteY158" fmla="*/ 3012628 h 3131460"/>
                <a:gd name="connsiteX159" fmla="*/ 1826193 w 3135234"/>
                <a:gd name="connsiteY159" fmla="*/ 3020234 h 3131460"/>
                <a:gd name="connsiteX160" fmla="*/ 1798624 w 3135234"/>
                <a:gd name="connsiteY160" fmla="*/ 3031641 h 3131460"/>
                <a:gd name="connsiteX161" fmla="*/ 1770105 w 3135234"/>
                <a:gd name="connsiteY161" fmla="*/ 3046852 h 3131460"/>
                <a:gd name="connsiteX162" fmla="*/ 1741586 w 3135234"/>
                <a:gd name="connsiteY162" fmla="*/ 3062063 h 3131460"/>
                <a:gd name="connsiteX163" fmla="*/ 1713066 w 3135234"/>
                <a:gd name="connsiteY163" fmla="*/ 3079174 h 3131460"/>
                <a:gd name="connsiteX164" fmla="*/ 1685497 w 3135234"/>
                <a:gd name="connsiteY164" fmla="*/ 3095335 h 3131460"/>
                <a:gd name="connsiteX165" fmla="*/ 1656028 w 3135234"/>
                <a:gd name="connsiteY165" fmla="*/ 3109595 h 3131460"/>
                <a:gd name="connsiteX166" fmla="*/ 1627508 w 3135234"/>
                <a:gd name="connsiteY166" fmla="*/ 3121003 h 3131460"/>
                <a:gd name="connsiteX167" fmla="*/ 1598037 w 3135234"/>
                <a:gd name="connsiteY167" fmla="*/ 3128609 h 3131460"/>
                <a:gd name="connsiteX168" fmla="*/ 1567618 w 3135234"/>
                <a:gd name="connsiteY168" fmla="*/ 3131460 h 3131460"/>
                <a:gd name="connsiteX169" fmla="*/ 1537197 w 3135234"/>
                <a:gd name="connsiteY169" fmla="*/ 3128609 h 3131460"/>
                <a:gd name="connsiteX170" fmla="*/ 1507727 w 3135234"/>
                <a:gd name="connsiteY170" fmla="*/ 3121003 h 3131460"/>
                <a:gd name="connsiteX171" fmla="*/ 1479208 w 3135234"/>
                <a:gd name="connsiteY171" fmla="*/ 3109595 h 3131460"/>
                <a:gd name="connsiteX172" fmla="*/ 1449738 w 3135234"/>
                <a:gd name="connsiteY172" fmla="*/ 3095335 h 3131460"/>
                <a:gd name="connsiteX173" fmla="*/ 1422168 w 3135234"/>
                <a:gd name="connsiteY173" fmla="*/ 3079174 h 3131460"/>
                <a:gd name="connsiteX174" fmla="*/ 1393649 w 3135234"/>
                <a:gd name="connsiteY174" fmla="*/ 3062063 h 3131460"/>
                <a:gd name="connsiteX175" fmla="*/ 1365129 w 3135234"/>
                <a:gd name="connsiteY175" fmla="*/ 3046852 h 3131460"/>
                <a:gd name="connsiteX176" fmla="*/ 1336610 w 3135234"/>
                <a:gd name="connsiteY176" fmla="*/ 3031641 h 3131460"/>
                <a:gd name="connsiteX177" fmla="*/ 1308092 w 3135234"/>
                <a:gd name="connsiteY177" fmla="*/ 3020234 h 3131460"/>
                <a:gd name="connsiteX178" fmla="*/ 1278621 w 3135234"/>
                <a:gd name="connsiteY178" fmla="*/ 3012628 h 3131460"/>
                <a:gd name="connsiteX179" fmla="*/ 1249151 w 3135234"/>
                <a:gd name="connsiteY179" fmla="*/ 3008826 h 3131460"/>
                <a:gd name="connsiteX180" fmla="*/ 1217779 w 3135234"/>
                <a:gd name="connsiteY180" fmla="*/ 3008826 h 3131460"/>
                <a:gd name="connsiteX181" fmla="*/ 1185457 w 3135234"/>
                <a:gd name="connsiteY181" fmla="*/ 3010728 h 3131460"/>
                <a:gd name="connsiteX182" fmla="*/ 1153136 w 3135234"/>
                <a:gd name="connsiteY182" fmla="*/ 3014529 h 3131460"/>
                <a:gd name="connsiteX183" fmla="*/ 1120813 w 3135234"/>
                <a:gd name="connsiteY183" fmla="*/ 3019283 h 3131460"/>
                <a:gd name="connsiteX184" fmla="*/ 1088490 w 3135234"/>
                <a:gd name="connsiteY184" fmla="*/ 3023085 h 3131460"/>
                <a:gd name="connsiteX185" fmla="*/ 1056169 w 3135234"/>
                <a:gd name="connsiteY185" fmla="*/ 3025938 h 3131460"/>
                <a:gd name="connsiteX186" fmla="*/ 1025749 w 3135234"/>
                <a:gd name="connsiteY186" fmla="*/ 3024987 h 3131460"/>
                <a:gd name="connsiteX187" fmla="*/ 996279 w 3135234"/>
                <a:gd name="connsiteY187" fmla="*/ 3021184 h 3131460"/>
                <a:gd name="connsiteX188" fmla="*/ 967759 w 3135234"/>
                <a:gd name="connsiteY188" fmla="*/ 3012628 h 3131460"/>
                <a:gd name="connsiteX189" fmla="*/ 943993 w 3135234"/>
                <a:gd name="connsiteY189" fmla="*/ 3000270 h 3131460"/>
                <a:gd name="connsiteX190" fmla="*/ 921177 w 3135234"/>
                <a:gd name="connsiteY190" fmla="*/ 2984108 h 3131460"/>
                <a:gd name="connsiteX191" fmla="*/ 901214 w 3135234"/>
                <a:gd name="connsiteY191" fmla="*/ 2965095 h 3131460"/>
                <a:gd name="connsiteX192" fmla="*/ 881250 w 3135234"/>
                <a:gd name="connsiteY192" fmla="*/ 2943230 h 3131460"/>
                <a:gd name="connsiteX193" fmla="*/ 863188 w 3135234"/>
                <a:gd name="connsiteY193" fmla="*/ 2920415 h 3131460"/>
                <a:gd name="connsiteX194" fmla="*/ 845126 w 3135234"/>
                <a:gd name="connsiteY194" fmla="*/ 2896648 h 3131460"/>
                <a:gd name="connsiteX195" fmla="*/ 827064 w 3135234"/>
                <a:gd name="connsiteY195" fmla="*/ 2872882 h 3131460"/>
                <a:gd name="connsiteX196" fmla="*/ 809001 w 3135234"/>
                <a:gd name="connsiteY196" fmla="*/ 2850066 h 3131460"/>
                <a:gd name="connsiteX197" fmla="*/ 789988 w 3135234"/>
                <a:gd name="connsiteY197" fmla="*/ 2828201 h 3131460"/>
                <a:gd name="connsiteX198" fmla="*/ 768123 w 3135234"/>
                <a:gd name="connsiteY198" fmla="*/ 2809188 h 3131460"/>
                <a:gd name="connsiteX199" fmla="*/ 747208 w 3135234"/>
                <a:gd name="connsiteY199" fmla="*/ 2792076 h 3131460"/>
                <a:gd name="connsiteX200" fmla="*/ 723443 w 3135234"/>
                <a:gd name="connsiteY200" fmla="*/ 2778768 h 3131460"/>
                <a:gd name="connsiteX201" fmla="*/ 697775 w 3135234"/>
                <a:gd name="connsiteY201" fmla="*/ 2767359 h 3131460"/>
                <a:gd name="connsiteX202" fmla="*/ 670207 w 3135234"/>
                <a:gd name="connsiteY202" fmla="*/ 2757853 h 3131460"/>
                <a:gd name="connsiteX203" fmla="*/ 641687 w 3135234"/>
                <a:gd name="connsiteY203" fmla="*/ 2749297 h 3131460"/>
                <a:gd name="connsiteX204" fmla="*/ 613168 w 3135234"/>
                <a:gd name="connsiteY204" fmla="*/ 2741692 h 3131460"/>
                <a:gd name="connsiteX205" fmla="*/ 583698 w 3135234"/>
                <a:gd name="connsiteY205" fmla="*/ 2734086 h 3131460"/>
                <a:gd name="connsiteX206" fmla="*/ 556129 w 3135234"/>
                <a:gd name="connsiteY206" fmla="*/ 2725530 h 3131460"/>
                <a:gd name="connsiteX207" fmla="*/ 528560 w 3135234"/>
                <a:gd name="connsiteY207" fmla="*/ 2716024 h 3131460"/>
                <a:gd name="connsiteX208" fmla="*/ 502893 w 3135234"/>
                <a:gd name="connsiteY208" fmla="*/ 2704615 h 3131460"/>
                <a:gd name="connsiteX209" fmla="*/ 480077 w 3135234"/>
                <a:gd name="connsiteY209" fmla="*/ 2690356 h 3131460"/>
                <a:gd name="connsiteX210" fmla="*/ 459162 w 3135234"/>
                <a:gd name="connsiteY210" fmla="*/ 2673244 h 3131460"/>
                <a:gd name="connsiteX211" fmla="*/ 442052 w 3135234"/>
                <a:gd name="connsiteY211" fmla="*/ 2652330 h 3131460"/>
                <a:gd name="connsiteX212" fmla="*/ 427792 w 3135234"/>
                <a:gd name="connsiteY212" fmla="*/ 2629514 h 3131460"/>
                <a:gd name="connsiteX213" fmla="*/ 416384 w 3135234"/>
                <a:gd name="connsiteY213" fmla="*/ 2603846 h 3131460"/>
                <a:gd name="connsiteX214" fmla="*/ 406878 w 3135234"/>
                <a:gd name="connsiteY214" fmla="*/ 2576277 h 3131460"/>
                <a:gd name="connsiteX215" fmla="*/ 398322 w 3135234"/>
                <a:gd name="connsiteY215" fmla="*/ 2548709 h 3131460"/>
                <a:gd name="connsiteX216" fmla="*/ 390717 w 3135234"/>
                <a:gd name="connsiteY216" fmla="*/ 2519238 h 3131460"/>
                <a:gd name="connsiteX217" fmla="*/ 383111 w 3135234"/>
                <a:gd name="connsiteY217" fmla="*/ 2490719 h 3131460"/>
                <a:gd name="connsiteX218" fmla="*/ 374555 w 3135234"/>
                <a:gd name="connsiteY218" fmla="*/ 2462199 h 3131460"/>
                <a:gd name="connsiteX219" fmla="*/ 365049 w 3135234"/>
                <a:gd name="connsiteY219" fmla="*/ 2434629 h 3131460"/>
                <a:gd name="connsiteX220" fmla="*/ 353641 w 3135234"/>
                <a:gd name="connsiteY220" fmla="*/ 2408961 h 3131460"/>
                <a:gd name="connsiteX221" fmla="*/ 340332 w 3135234"/>
                <a:gd name="connsiteY221" fmla="*/ 2385195 h 3131460"/>
                <a:gd name="connsiteX222" fmla="*/ 323221 w 3135234"/>
                <a:gd name="connsiteY222" fmla="*/ 2364281 h 3131460"/>
                <a:gd name="connsiteX223" fmla="*/ 304208 w 3135234"/>
                <a:gd name="connsiteY223" fmla="*/ 2342416 h 3131460"/>
                <a:gd name="connsiteX224" fmla="*/ 282343 w 3135234"/>
                <a:gd name="connsiteY224" fmla="*/ 2323403 h 3131460"/>
                <a:gd name="connsiteX225" fmla="*/ 258576 w 3135234"/>
                <a:gd name="connsiteY225" fmla="*/ 2305340 h 3131460"/>
                <a:gd name="connsiteX226" fmla="*/ 234810 w 3135234"/>
                <a:gd name="connsiteY226" fmla="*/ 2287278 h 3131460"/>
                <a:gd name="connsiteX227" fmla="*/ 211045 w 3135234"/>
                <a:gd name="connsiteY227" fmla="*/ 2269216 h 3131460"/>
                <a:gd name="connsiteX228" fmla="*/ 188228 w 3135234"/>
                <a:gd name="connsiteY228" fmla="*/ 2251152 h 3131460"/>
                <a:gd name="connsiteX229" fmla="*/ 166363 w 3135234"/>
                <a:gd name="connsiteY229" fmla="*/ 2231189 h 3131460"/>
                <a:gd name="connsiteX230" fmla="*/ 147351 w 3135234"/>
                <a:gd name="connsiteY230" fmla="*/ 2211226 h 3131460"/>
                <a:gd name="connsiteX231" fmla="*/ 131190 w 3135234"/>
                <a:gd name="connsiteY231" fmla="*/ 2188410 h 3131460"/>
                <a:gd name="connsiteX232" fmla="*/ 118832 w 3135234"/>
                <a:gd name="connsiteY232" fmla="*/ 2164644 h 3131460"/>
                <a:gd name="connsiteX233" fmla="*/ 110276 w 3135234"/>
                <a:gd name="connsiteY233" fmla="*/ 2136125 h 3131460"/>
                <a:gd name="connsiteX234" fmla="*/ 106473 w 3135234"/>
                <a:gd name="connsiteY234" fmla="*/ 2106654 h 3131460"/>
                <a:gd name="connsiteX235" fmla="*/ 105522 w 3135234"/>
                <a:gd name="connsiteY235" fmla="*/ 2076232 h 3131460"/>
                <a:gd name="connsiteX236" fmla="*/ 108374 w 3135234"/>
                <a:gd name="connsiteY236" fmla="*/ 2043910 h 3131460"/>
                <a:gd name="connsiteX237" fmla="*/ 112177 w 3135234"/>
                <a:gd name="connsiteY237" fmla="*/ 2011588 h 3131460"/>
                <a:gd name="connsiteX238" fmla="*/ 116930 w 3135234"/>
                <a:gd name="connsiteY238" fmla="*/ 1979265 h 3131460"/>
                <a:gd name="connsiteX239" fmla="*/ 120733 w 3135234"/>
                <a:gd name="connsiteY239" fmla="*/ 1946943 h 3131460"/>
                <a:gd name="connsiteX240" fmla="*/ 122635 w 3135234"/>
                <a:gd name="connsiteY240" fmla="*/ 1914621 h 3131460"/>
                <a:gd name="connsiteX241" fmla="*/ 122635 w 3135234"/>
                <a:gd name="connsiteY241" fmla="*/ 1883249 h 3131460"/>
                <a:gd name="connsiteX242" fmla="*/ 118832 w 3135234"/>
                <a:gd name="connsiteY242" fmla="*/ 1853779 h 3131460"/>
                <a:gd name="connsiteX243" fmla="*/ 111226 w 3135234"/>
                <a:gd name="connsiteY243" fmla="*/ 1824309 h 3131460"/>
                <a:gd name="connsiteX244" fmla="*/ 99818 w 3135234"/>
                <a:gd name="connsiteY244" fmla="*/ 1796739 h 3131460"/>
                <a:gd name="connsiteX245" fmla="*/ 85559 w 3135234"/>
                <a:gd name="connsiteY245" fmla="*/ 1768220 h 3131460"/>
                <a:gd name="connsiteX246" fmla="*/ 69398 w 3135234"/>
                <a:gd name="connsiteY246" fmla="*/ 1739701 h 3131460"/>
                <a:gd name="connsiteX247" fmla="*/ 52287 w 3135234"/>
                <a:gd name="connsiteY247" fmla="*/ 1711181 h 3131460"/>
                <a:gd name="connsiteX248" fmla="*/ 36126 w 3135234"/>
                <a:gd name="connsiteY248" fmla="*/ 1683611 h 3131460"/>
                <a:gd name="connsiteX249" fmla="*/ 21865 w 3135234"/>
                <a:gd name="connsiteY249" fmla="*/ 1654141 h 3131460"/>
                <a:gd name="connsiteX250" fmla="*/ 10458 w 3135234"/>
                <a:gd name="connsiteY250" fmla="*/ 1625621 h 3131460"/>
                <a:gd name="connsiteX251" fmla="*/ 2853 w 3135234"/>
                <a:gd name="connsiteY251" fmla="*/ 1596151 h 3131460"/>
                <a:gd name="connsiteX252" fmla="*/ 0 w 3135234"/>
                <a:gd name="connsiteY252" fmla="*/ 1565730 h 3131460"/>
                <a:gd name="connsiteX253" fmla="*/ 2853 w 3135234"/>
                <a:gd name="connsiteY253" fmla="*/ 1535310 h 3131460"/>
                <a:gd name="connsiteX254" fmla="*/ 10458 w 3135234"/>
                <a:gd name="connsiteY254" fmla="*/ 1505839 h 3131460"/>
                <a:gd name="connsiteX255" fmla="*/ 21865 w 3135234"/>
                <a:gd name="connsiteY255" fmla="*/ 1477319 h 3131460"/>
                <a:gd name="connsiteX256" fmla="*/ 36126 w 3135234"/>
                <a:gd name="connsiteY256" fmla="*/ 1447849 h 3131460"/>
                <a:gd name="connsiteX257" fmla="*/ 52287 w 3135234"/>
                <a:gd name="connsiteY257" fmla="*/ 1420280 h 3131460"/>
                <a:gd name="connsiteX258" fmla="*/ 69398 w 3135234"/>
                <a:gd name="connsiteY258" fmla="*/ 1391761 h 3131460"/>
                <a:gd name="connsiteX259" fmla="*/ 85559 w 3135234"/>
                <a:gd name="connsiteY259" fmla="*/ 1363240 h 3131460"/>
                <a:gd name="connsiteX260" fmla="*/ 99818 w 3135234"/>
                <a:gd name="connsiteY260" fmla="*/ 1334721 h 3131460"/>
                <a:gd name="connsiteX261" fmla="*/ 111226 w 3135234"/>
                <a:gd name="connsiteY261" fmla="*/ 1307152 h 3131460"/>
                <a:gd name="connsiteX262" fmla="*/ 118832 w 3135234"/>
                <a:gd name="connsiteY262" fmla="*/ 1277681 h 3131460"/>
                <a:gd name="connsiteX263" fmla="*/ 122635 w 3135234"/>
                <a:gd name="connsiteY263" fmla="*/ 1248211 h 3131460"/>
                <a:gd name="connsiteX264" fmla="*/ 122635 w 3135234"/>
                <a:gd name="connsiteY264" fmla="*/ 1216840 h 3131460"/>
                <a:gd name="connsiteX265" fmla="*/ 120733 w 3135234"/>
                <a:gd name="connsiteY265" fmla="*/ 1184517 h 3131460"/>
                <a:gd name="connsiteX266" fmla="*/ 116930 w 3135234"/>
                <a:gd name="connsiteY266" fmla="*/ 1152195 h 3131460"/>
                <a:gd name="connsiteX267" fmla="*/ 112177 w 3135234"/>
                <a:gd name="connsiteY267" fmla="*/ 1119872 h 3131460"/>
                <a:gd name="connsiteX268" fmla="*/ 108374 w 3135234"/>
                <a:gd name="connsiteY268" fmla="*/ 1087550 h 3131460"/>
                <a:gd name="connsiteX269" fmla="*/ 105522 w 3135234"/>
                <a:gd name="connsiteY269" fmla="*/ 1055228 h 3131460"/>
                <a:gd name="connsiteX270" fmla="*/ 106473 w 3135234"/>
                <a:gd name="connsiteY270" fmla="*/ 1024807 h 3131460"/>
                <a:gd name="connsiteX271" fmla="*/ 110276 w 3135234"/>
                <a:gd name="connsiteY271" fmla="*/ 995337 h 3131460"/>
                <a:gd name="connsiteX272" fmla="*/ 118832 w 3135234"/>
                <a:gd name="connsiteY272" fmla="*/ 966817 h 3131460"/>
                <a:gd name="connsiteX273" fmla="*/ 131190 w 3135234"/>
                <a:gd name="connsiteY273" fmla="*/ 943051 h 3131460"/>
                <a:gd name="connsiteX274" fmla="*/ 147351 w 3135234"/>
                <a:gd name="connsiteY274" fmla="*/ 920235 h 3131460"/>
                <a:gd name="connsiteX275" fmla="*/ 166363 w 3135234"/>
                <a:gd name="connsiteY275" fmla="*/ 900271 h 3131460"/>
                <a:gd name="connsiteX276" fmla="*/ 188228 w 3135234"/>
                <a:gd name="connsiteY276" fmla="*/ 880308 h 3131460"/>
                <a:gd name="connsiteX277" fmla="*/ 211045 w 3135234"/>
                <a:gd name="connsiteY277" fmla="*/ 862244 h 3131460"/>
                <a:gd name="connsiteX278" fmla="*/ 234810 w 3135234"/>
                <a:gd name="connsiteY278" fmla="*/ 844182 h 3131460"/>
                <a:gd name="connsiteX279" fmla="*/ 258576 w 3135234"/>
                <a:gd name="connsiteY279" fmla="*/ 826120 h 3131460"/>
                <a:gd name="connsiteX280" fmla="*/ 282343 w 3135234"/>
                <a:gd name="connsiteY280" fmla="*/ 808058 h 3131460"/>
                <a:gd name="connsiteX281" fmla="*/ 304208 w 3135234"/>
                <a:gd name="connsiteY281" fmla="*/ 789045 h 3131460"/>
                <a:gd name="connsiteX282" fmla="*/ 323221 w 3135234"/>
                <a:gd name="connsiteY282" fmla="*/ 767180 h 3131460"/>
                <a:gd name="connsiteX283" fmla="*/ 340332 w 3135234"/>
                <a:gd name="connsiteY283" fmla="*/ 746265 h 3131460"/>
                <a:gd name="connsiteX284" fmla="*/ 353641 w 3135234"/>
                <a:gd name="connsiteY284" fmla="*/ 722499 h 3131460"/>
                <a:gd name="connsiteX285" fmla="*/ 365049 w 3135234"/>
                <a:gd name="connsiteY285" fmla="*/ 696831 h 3131460"/>
                <a:gd name="connsiteX286" fmla="*/ 374555 w 3135234"/>
                <a:gd name="connsiteY286" fmla="*/ 669262 h 3131460"/>
                <a:gd name="connsiteX287" fmla="*/ 383111 w 3135234"/>
                <a:gd name="connsiteY287" fmla="*/ 640741 h 3131460"/>
                <a:gd name="connsiteX288" fmla="*/ 390717 w 3135234"/>
                <a:gd name="connsiteY288" fmla="*/ 612222 h 3131460"/>
                <a:gd name="connsiteX289" fmla="*/ 398322 w 3135234"/>
                <a:gd name="connsiteY289" fmla="*/ 582752 h 3131460"/>
                <a:gd name="connsiteX290" fmla="*/ 406878 w 3135234"/>
                <a:gd name="connsiteY290" fmla="*/ 555183 h 3131460"/>
                <a:gd name="connsiteX291" fmla="*/ 416384 w 3135234"/>
                <a:gd name="connsiteY291" fmla="*/ 527613 h 3131460"/>
                <a:gd name="connsiteX292" fmla="*/ 427792 w 3135234"/>
                <a:gd name="connsiteY292" fmla="*/ 501946 h 3131460"/>
                <a:gd name="connsiteX293" fmla="*/ 442052 w 3135234"/>
                <a:gd name="connsiteY293" fmla="*/ 479131 h 3131460"/>
                <a:gd name="connsiteX294" fmla="*/ 459162 w 3135234"/>
                <a:gd name="connsiteY294" fmla="*/ 458216 h 3131460"/>
                <a:gd name="connsiteX295" fmla="*/ 480077 w 3135234"/>
                <a:gd name="connsiteY295" fmla="*/ 441104 h 3131460"/>
                <a:gd name="connsiteX296" fmla="*/ 502893 w 3135234"/>
                <a:gd name="connsiteY296" fmla="*/ 426845 h 3131460"/>
                <a:gd name="connsiteX297" fmla="*/ 528560 w 3135234"/>
                <a:gd name="connsiteY297" fmla="*/ 415437 h 3131460"/>
                <a:gd name="connsiteX298" fmla="*/ 556129 w 3135234"/>
                <a:gd name="connsiteY298" fmla="*/ 405930 h 3131460"/>
                <a:gd name="connsiteX299" fmla="*/ 583698 w 3135234"/>
                <a:gd name="connsiteY299" fmla="*/ 397374 h 3131460"/>
                <a:gd name="connsiteX300" fmla="*/ 613168 w 3135234"/>
                <a:gd name="connsiteY300" fmla="*/ 389769 h 3131460"/>
                <a:gd name="connsiteX301" fmla="*/ 641687 w 3135234"/>
                <a:gd name="connsiteY301" fmla="*/ 382163 h 3131460"/>
                <a:gd name="connsiteX302" fmla="*/ 670207 w 3135234"/>
                <a:gd name="connsiteY302" fmla="*/ 373607 h 3131460"/>
                <a:gd name="connsiteX303" fmla="*/ 697775 w 3135234"/>
                <a:gd name="connsiteY303" fmla="*/ 364101 h 3131460"/>
                <a:gd name="connsiteX304" fmla="*/ 723443 w 3135234"/>
                <a:gd name="connsiteY304" fmla="*/ 352693 h 3131460"/>
                <a:gd name="connsiteX305" fmla="*/ 747208 w 3135234"/>
                <a:gd name="connsiteY305" fmla="*/ 339385 h 3131460"/>
                <a:gd name="connsiteX306" fmla="*/ 768123 w 3135234"/>
                <a:gd name="connsiteY306" fmla="*/ 322273 h 3131460"/>
                <a:gd name="connsiteX307" fmla="*/ 789988 w 3135234"/>
                <a:gd name="connsiteY307" fmla="*/ 303259 h 3131460"/>
                <a:gd name="connsiteX308" fmla="*/ 809001 w 3135234"/>
                <a:gd name="connsiteY308" fmla="*/ 281394 h 3131460"/>
                <a:gd name="connsiteX309" fmla="*/ 827064 w 3135234"/>
                <a:gd name="connsiteY309" fmla="*/ 258578 h 3131460"/>
                <a:gd name="connsiteX310" fmla="*/ 845126 w 3135234"/>
                <a:gd name="connsiteY310" fmla="*/ 234812 h 3131460"/>
                <a:gd name="connsiteX311" fmla="*/ 863188 w 3135234"/>
                <a:gd name="connsiteY311" fmla="*/ 211045 h 3131460"/>
                <a:gd name="connsiteX312" fmla="*/ 881250 w 3135234"/>
                <a:gd name="connsiteY312" fmla="*/ 188230 h 3131460"/>
                <a:gd name="connsiteX313" fmla="*/ 901214 w 3135234"/>
                <a:gd name="connsiteY313" fmla="*/ 166365 h 3131460"/>
                <a:gd name="connsiteX314" fmla="*/ 921177 w 3135234"/>
                <a:gd name="connsiteY314" fmla="*/ 147352 h 3131460"/>
                <a:gd name="connsiteX315" fmla="*/ 943993 w 3135234"/>
                <a:gd name="connsiteY315" fmla="*/ 131191 h 3131460"/>
                <a:gd name="connsiteX316" fmla="*/ 967759 w 3135234"/>
                <a:gd name="connsiteY316" fmla="*/ 118832 h 3131460"/>
                <a:gd name="connsiteX317" fmla="*/ 996279 w 3135234"/>
                <a:gd name="connsiteY317" fmla="*/ 110276 h 3131460"/>
                <a:gd name="connsiteX318" fmla="*/ 1025749 w 3135234"/>
                <a:gd name="connsiteY318" fmla="*/ 106473 h 3131460"/>
                <a:gd name="connsiteX319" fmla="*/ 1056169 w 3135234"/>
                <a:gd name="connsiteY319" fmla="*/ 105523 h 3131460"/>
                <a:gd name="connsiteX320" fmla="*/ 1088490 w 3135234"/>
                <a:gd name="connsiteY320" fmla="*/ 108375 h 3131460"/>
                <a:gd name="connsiteX321" fmla="*/ 1120813 w 3135234"/>
                <a:gd name="connsiteY321" fmla="*/ 112178 h 3131460"/>
                <a:gd name="connsiteX322" fmla="*/ 1153136 w 3135234"/>
                <a:gd name="connsiteY322" fmla="*/ 116931 h 3131460"/>
                <a:gd name="connsiteX323" fmla="*/ 1185457 w 3135234"/>
                <a:gd name="connsiteY323" fmla="*/ 120734 h 3131460"/>
                <a:gd name="connsiteX324" fmla="*/ 1217779 w 3135234"/>
                <a:gd name="connsiteY324" fmla="*/ 122635 h 3131460"/>
                <a:gd name="connsiteX325" fmla="*/ 1249151 w 3135234"/>
                <a:gd name="connsiteY325" fmla="*/ 122635 h 3131460"/>
                <a:gd name="connsiteX326" fmla="*/ 1278621 w 3135234"/>
                <a:gd name="connsiteY326" fmla="*/ 118832 h 3131460"/>
                <a:gd name="connsiteX327" fmla="*/ 1308092 w 3135234"/>
                <a:gd name="connsiteY327" fmla="*/ 111226 h 3131460"/>
                <a:gd name="connsiteX328" fmla="*/ 1336610 w 3135234"/>
                <a:gd name="connsiteY328" fmla="*/ 99819 h 3131460"/>
                <a:gd name="connsiteX329" fmla="*/ 1365129 w 3135234"/>
                <a:gd name="connsiteY329" fmla="*/ 84608 h 3131460"/>
                <a:gd name="connsiteX330" fmla="*/ 1393649 w 3135234"/>
                <a:gd name="connsiteY330" fmla="*/ 69398 h 3131460"/>
                <a:gd name="connsiteX331" fmla="*/ 1422168 w 3135234"/>
                <a:gd name="connsiteY331" fmla="*/ 52286 h 3131460"/>
                <a:gd name="connsiteX332" fmla="*/ 1449738 w 3135234"/>
                <a:gd name="connsiteY332" fmla="*/ 36125 h 3131460"/>
                <a:gd name="connsiteX333" fmla="*/ 1479208 w 3135234"/>
                <a:gd name="connsiteY333" fmla="*/ 21865 h 3131460"/>
                <a:gd name="connsiteX334" fmla="*/ 1507727 w 3135234"/>
                <a:gd name="connsiteY334" fmla="*/ 10457 h 3131460"/>
                <a:gd name="connsiteX335" fmla="*/ 1537197 w 3135234"/>
                <a:gd name="connsiteY335" fmla="*/ 2851 h 31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35234" h="3131460">
                  <a:moveTo>
                    <a:pt x="1567618" y="0"/>
                  </a:moveTo>
                  <a:lnTo>
                    <a:pt x="1598037" y="2851"/>
                  </a:lnTo>
                  <a:lnTo>
                    <a:pt x="1627508" y="10457"/>
                  </a:lnTo>
                  <a:lnTo>
                    <a:pt x="1656028" y="21865"/>
                  </a:lnTo>
                  <a:lnTo>
                    <a:pt x="1685497" y="36125"/>
                  </a:lnTo>
                  <a:lnTo>
                    <a:pt x="1713066" y="52286"/>
                  </a:lnTo>
                  <a:lnTo>
                    <a:pt x="1741586" y="69398"/>
                  </a:lnTo>
                  <a:lnTo>
                    <a:pt x="1770105" y="84608"/>
                  </a:lnTo>
                  <a:lnTo>
                    <a:pt x="1798624" y="99819"/>
                  </a:lnTo>
                  <a:lnTo>
                    <a:pt x="1826193" y="111226"/>
                  </a:lnTo>
                  <a:lnTo>
                    <a:pt x="1856614" y="118832"/>
                  </a:lnTo>
                  <a:lnTo>
                    <a:pt x="1886083" y="122635"/>
                  </a:lnTo>
                  <a:lnTo>
                    <a:pt x="1917455" y="122635"/>
                  </a:lnTo>
                  <a:lnTo>
                    <a:pt x="1949777" y="120734"/>
                  </a:lnTo>
                  <a:lnTo>
                    <a:pt x="1982099" y="116931"/>
                  </a:lnTo>
                  <a:lnTo>
                    <a:pt x="2014421" y="112178"/>
                  </a:lnTo>
                  <a:lnTo>
                    <a:pt x="2046743" y="108375"/>
                  </a:lnTo>
                  <a:lnTo>
                    <a:pt x="2079066" y="105523"/>
                  </a:lnTo>
                  <a:lnTo>
                    <a:pt x="2109485" y="106473"/>
                  </a:lnTo>
                  <a:lnTo>
                    <a:pt x="2138955" y="110276"/>
                  </a:lnTo>
                  <a:lnTo>
                    <a:pt x="2167475" y="118832"/>
                  </a:lnTo>
                  <a:lnTo>
                    <a:pt x="2191242" y="131191"/>
                  </a:lnTo>
                  <a:lnTo>
                    <a:pt x="2214056" y="147352"/>
                  </a:lnTo>
                  <a:lnTo>
                    <a:pt x="2234020" y="166365"/>
                  </a:lnTo>
                  <a:lnTo>
                    <a:pt x="2253984" y="188230"/>
                  </a:lnTo>
                  <a:lnTo>
                    <a:pt x="2272047" y="211045"/>
                  </a:lnTo>
                  <a:lnTo>
                    <a:pt x="2290109" y="234812"/>
                  </a:lnTo>
                  <a:lnTo>
                    <a:pt x="2308171" y="258578"/>
                  </a:lnTo>
                  <a:lnTo>
                    <a:pt x="2326233" y="281394"/>
                  </a:lnTo>
                  <a:lnTo>
                    <a:pt x="2345247" y="303259"/>
                  </a:lnTo>
                  <a:lnTo>
                    <a:pt x="2367111" y="322273"/>
                  </a:lnTo>
                  <a:lnTo>
                    <a:pt x="2388026" y="339385"/>
                  </a:lnTo>
                  <a:lnTo>
                    <a:pt x="2411792" y="352693"/>
                  </a:lnTo>
                  <a:lnTo>
                    <a:pt x="2437459" y="364101"/>
                  </a:lnTo>
                  <a:lnTo>
                    <a:pt x="2465028" y="373607"/>
                  </a:lnTo>
                  <a:lnTo>
                    <a:pt x="2493546" y="382163"/>
                  </a:lnTo>
                  <a:lnTo>
                    <a:pt x="2522066" y="389769"/>
                  </a:lnTo>
                  <a:lnTo>
                    <a:pt x="2551537" y="397374"/>
                  </a:lnTo>
                  <a:lnTo>
                    <a:pt x="2579105" y="405930"/>
                  </a:lnTo>
                  <a:lnTo>
                    <a:pt x="2606674" y="415437"/>
                  </a:lnTo>
                  <a:lnTo>
                    <a:pt x="2632341" y="426845"/>
                  </a:lnTo>
                  <a:lnTo>
                    <a:pt x="2655157" y="441104"/>
                  </a:lnTo>
                  <a:lnTo>
                    <a:pt x="2676072" y="458216"/>
                  </a:lnTo>
                  <a:lnTo>
                    <a:pt x="2693183" y="479131"/>
                  </a:lnTo>
                  <a:lnTo>
                    <a:pt x="2707443" y="501946"/>
                  </a:lnTo>
                  <a:lnTo>
                    <a:pt x="2718850" y="527613"/>
                  </a:lnTo>
                  <a:lnTo>
                    <a:pt x="2728356" y="555183"/>
                  </a:lnTo>
                  <a:lnTo>
                    <a:pt x="2736912" y="582752"/>
                  </a:lnTo>
                  <a:lnTo>
                    <a:pt x="2744518" y="612222"/>
                  </a:lnTo>
                  <a:lnTo>
                    <a:pt x="2752123" y="640741"/>
                  </a:lnTo>
                  <a:lnTo>
                    <a:pt x="2760679" y="669262"/>
                  </a:lnTo>
                  <a:lnTo>
                    <a:pt x="2770185" y="696831"/>
                  </a:lnTo>
                  <a:lnTo>
                    <a:pt x="2781592" y="722499"/>
                  </a:lnTo>
                  <a:lnTo>
                    <a:pt x="2794903" y="746265"/>
                  </a:lnTo>
                  <a:lnTo>
                    <a:pt x="2812014" y="767180"/>
                  </a:lnTo>
                  <a:lnTo>
                    <a:pt x="2831027" y="789045"/>
                  </a:lnTo>
                  <a:lnTo>
                    <a:pt x="2852891" y="808058"/>
                  </a:lnTo>
                  <a:lnTo>
                    <a:pt x="2875708" y="826120"/>
                  </a:lnTo>
                  <a:lnTo>
                    <a:pt x="2900424" y="844182"/>
                  </a:lnTo>
                  <a:lnTo>
                    <a:pt x="2924190" y="862244"/>
                  </a:lnTo>
                  <a:lnTo>
                    <a:pt x="2947006" y="880308"/>
                  </a:lnTo>
                  <a:lnTo>
                    <a:pt x="2968870" y="900271"/>
                  </a:lnTo>
                  <a:lnTo>
                    <a:pt x="2987883" y="920235"/>
                  </a:lnTo>
                  <a:lnTo>
                    <a:pt x="3004045" y="943051"/>
                  </a:lnTo>
                  <a:lnTo>
                    <a:pt x="3016403" y="966817"/>
                  </a:lnTo>
                  <a:lnTo>
                    <a:pt x="3024959" y="995337"/>
                  </a:lnTo>
                  <a:lnTo>
                    <a:pt x="3028761" y="1024807"/>
                  </a:lnTo>
                  <a:lnTo>
                    <a:pt x="3029713" y="1055228"/>
                  </a:lnTo>
                  <a:lnTo>
                    <a:pt x="3026860" y="1087550"/>
                  </a:lnTo>
                  <a:lnTo>
                    <a:pt x="3023057" y="1119872"/>
                  </a:lnTo>
                  <a:lnTo>
                    <a:pt x="3018304" y="1152195"/>
                  </a:lnTo>
                  <a:lnTo>
                    <a:pt x="3014501" y="1184517"/>
                  </a:lnTo>
                  <a:lnTo>
                    <a:pt x="3012601" y="1216840"/>
                  </a:lnTo>
                  <a:lnTo>
                    <a:pt x="3012601" y="1248211"/>
                  </a:lnTo>
                  <a:lnTo>
                    <a:pt x="3016403" y="1277681"/>
                  </a:lnTo>
                  <a:lnTo>
                    <a:pt x="3024008" y="1307152"/>
                  </a:lnTo>
                  <a:lnTo>
                    <a:pt x="3035416" y="1334721"/>
                  </a:lnTo>
                  <a:lnTo>
                    <a:pt x="3050627" y="1363240"/>
                  </a:lnTo>
                  <a:lnTo>
                    <a:pt x="3065837" y="1391761"/>
                  </a:lnTo>
                  <a:lnTo>
                    <a:pt x="3082949" y="1420280"/>
                  </a:lnTo>
                  <a:lnTo>
                    <a:pt x="3099109" y="1447849"/>
                  </a:lnTo>
                  <a:lnTo>
                    <a:pt x="3113369" y="1477319"/>
                  </a:lnTo>
                  <a:lnTo>
                    <a:pt x="3124776" y="1505839"/>
                  </a:lnTo>
                  <a:lnTo>
                    <a:pt x="3132382" y="1535310"/>
                  </a:lnTo>
                  <a:lnTo>
                    <a:pt x="3135234" y="1565730"/>
                  </a:lnTo>
                  <a:lnTo>
                    <a:pt x="3132382" y="1596151"/>
                  </a:lnTo>
                  <a:lnTo>
                    <a:pt x="3124776" y="1625621"/>
                  </a:lnTo>
                  <a:lnTo>
                    <a:pt x="3113369" y="1654141"/>
                  </a:lnTo>
                  <a:lnTo>
                    <a:pt x="3099109" y="1683611"/>
                  </a:lnTo>
                  <a:lnTo>
                    <a:pt x="3082949" y="1711181"/>
                  </a:lnTo>
                  <a:lnTo>
                    <a:pt x="3065837" y="1739701"/>
                  </a:lnTo>
                  <a:lnTo>
                    <a:pt x="3050627" y="1768220"/>
                  </a:lnTo>
                  <a:lnTo>
                    <a:pt x="3035416" y="1796739"/>
                  </a:lnTo>
                  <a:lnTo>
                    <a:pt x="3024008" y="1824309"/>
                  </a:lnTo>
                  <a:lnTo>
                    <a:pt x="3016403" y="1853779"/>
                  </a:lnTo>
                  <a:lnTo>
                    <a:pt x="3012601" y="1883249"/>
                  </a:lnTo>
                  <a:lnTo>
                    <a:pt x="3012601" y="1914621"/>
                  </a:lnTo>
                  <a:lnTo>
                    <a:pt x="3014501" y="1946943"/>
                  </a:lnTo>
                  <a:lnTo>
                    <a:pt x="3018304" y="1979265"/>
                  </a:lnTo>
                  <a:lnTo>
                    <a:pt x="3023057" y="2011588"/>
                  </a:lnTo>
                  <a:lnTo>
                    <a:pt x="3026860" y="2043910"/>
                  </a:lnTo>
                  <a:lnTo>
                    <a:pt x="3029713" y="2076232"/>
                  </a:lnTo>
                  <a:lnTo>
                    <a:pt x="3028761" y="2106654"/>
                  </a:lnTo>
                  <a:lnTo>
                    <a:pt x="3024959" y="2136125"/>
                  </a:lnTo>
                  <a:lnTo>
                    <a:pt x="3016403" y="2164644"/>
                  </a:lnTo>
                  <a:lnTo>
                    <a:pt x="3004045" y="2188410"/>
                  </a:lnTo>
                  <a:lnTo>
                    <a:pt x="2987883" y="2211226"/>
                  </a:lnTo>
                  <a:lnTo>
                    <a:pt x="2968870" y="2231189"/>
                  </a:lnTo>
                  <a:lnTo>
                    <a:pt x="2947006" y="2251152"/>
                  </a:lnTo>
                  <a:lnTo>
                    <a:pt x="2924190" y="2269216"/>
                  </a:lnTo>
                  <a:lnTo>
                    <a:pt x="2900424" y="2287278"/>
                  </a:lnTo>
                  <a:lnTo>
                    <a:pt x="2875708" y="2305340"/>
                  </a:lnTo>
                  <a:lnTo>
                    <a:pt x="2852891" y="2323403"/>
                  </a:lnTo>
                  <a:lnTo>
                    <a:pt x="2831027" y="2342416"/>
                  </a:lnTo>
                  <a:lnTo>
                    <a:pt x="2812014" y="2364281"/>
                  </a:lnTo>
                  <a:lnTo>
                    <a:pt x="2794903" y="2385195"/>
                  </a:lnTo>
                  <a:lnTo>
                    <a:pt x="2781592" y="2408961"/>
                  </a:lnTo>
                  <a:lnTo>
                    <a:pt x="2770185" y="2434629"/>
                  </a:lnTo>
                  <a:lnTo>
                    <a:pt x="2760679" y="2462199"/>
                  </a:lnTo>
                  <a:lnTo>
                    <a:pt x="2752123" y="2490719"/>
                  </a:lnTo>
                  <a:lnTo>
                    <a:pt x="2744518" y="2519238"/>
                  </a:lnTo>
                  <a:lnTo>
                    <a:pt x="2736912" y="2548709"/>
                  </a:lnTo>
                  <a:lnTo>
                    <a:pt x="2728356" y="2576277"/>
                  </a:lnTo>
                  <a:lnTo>
                    <a:pt x="2718850" y="2603846"/>
                  </a:lnTo>
                  <a:lnTo>
                    <a:pt x="2707443" y="2629514"/>
                  </a:lnTo>
                  <a:lnTo>
                    <a:pt x="2693183" y="2652330"/>
                  </a:lnTo>
                  <a:lnTo>
                    <a:pt x="2676072" y="2673244"/>
                  </a:lnTo>
                  <a:lnTo>
                    <a:pt x="2655157" y="2690356"/>
                  </a:lnTo>
                  <a:lnTo>
                    <a:pt x="2632341" y="2704615"/>
                  </a:lnTo>
                  <a:lnTo>
                    <a:pt x="2606674" y="2716024"/>
                  </a:lnTo>
                  <a:lnTo>
                    <a:pt x="2579105" y="2725530"/>
                  </a:lnTo>
                  <a:lnTo>
                    <a:pt x="2551537" y="2734086"/>
                  </a:lnTo>
                  <a:lnTo>
                    <a:pt x="2522066" y="2741692"/>
                  </a:lnTo>
                  <a:lnTo>
                    <a:pt x="2493546" y="2749297"/>
                  </a:lnTo>
                  <a:lnTo>
                    <a:pt x="2465028" y="2757853"/>
                  </a:lnTo>
                  <a:lnTo>
                    <a:pt x="2437459" y="2767359"/>
                  </a:lnTo>
                  <a:lnTo>
                    <a:pt x="2411792" y="2778768"/>
                  </a:lnTo>
                  <a:lnTo>
                    <a:pt x="2388026" y="2792076"/>
                  </a:lnTo>
                  <a:lnTo>
                    <a:pt x="2367111" y="2809188"/>
                  </a:lnTo>
                  <a:lnTo>
                    <a:pt x="2345247" y="2828201"/>
                  </a:lnTo>
                  <a:lnTo>
                    <a:pt x="2326233" y="2850066"/>
                  </a:lnTo>
                  <a:lnTo>
                    <a:pt x="2308171" y="2872882"/>
                  </a:lnTo>
                  <a:lnTo>
                    <a:pt x="2290109" y="2896648"/>
                  </a:lnTo>
                  <a:lnTo>
                    <a:pt x="2272047" y="2920415"/>
                  </a:lnTo>
                  <a:lnTo>
                    <a:pt x="2253984" y="2943230"/>
                  </a:lnTo>
                  <a:lnTo>
                    <a:pt x="2234020" y="2965095"/>
                  </a:lnTo>
                  <a:lnTo>
                    <a:pt x="2214056" y="2984108"/>
                  </a:lnTo>
                  <a:lnTo>
                    <a:pt x="2191242" y="3000270"/>
                  </a:lnTo>
                  <a:lnTo>
                    <a:pt x="2167475" y="3012628"/>
                  </a:lnTo>
                  <a:lnTo>
                    <a:pt x="2138955" y="3021184"/>
                  </a:lnTo>
                  <a:lnTo>
                    <a:pt x="2109485" y="3024987"/>
                  </a:lnTo>
                  <a:lnTo>
                    <a:pt x="2079066" y="3025938"/>
                  </a:lnTo>
                  <a:lnTo>
                    <a:pt x="2046743" y="3023085"/>
                  </a:lnTo>
                  <a:lnTo>
                    <a:pt x="2014421" y="3019283"/>
                  </a:lnTo>
                  <a:lnTo>
                    <a:pt x="1982099" y="3014529"/>
                  </a:lnTo>
                  <a:lnTo>
                    <a:pt x="1949777" y="3010728"/>
                  </a:lnTo>
                  <a:lnTo>
                    <a:pt x="1917455" y="3008826"/>
                  </a:lnTo>
                  <a:lnTo>
                    <a:pt x="1886083" y="3008826"/>
                  </a:lnTo>
                  <a:lnTo>
                    <a:pt x="1856614" y="3012628"/>
                  </a:lnTo>
                  <a:lnTo>
                    <a:pt x="1826193" y="3020234"/>
                  </a:lnTo>
                  <a:lnTo>
                    <a:pt x="1798624" y="3031641"/>
                  </a:lnTo>
                  <a:lnTo>
                    <a:pt x="1770105" y="3046852"/>
                  </a:lnTo>
                  <a:lnTo>
                    <a:pt x="1741586" y="3062063"/>
                  </a:lnTo>
                  <a:lnTo>
                    <a:pt x="1713066" y="3079174"/>
                  </a:lnTo>
                  <a:lnTo>
                    <a:pt x="1685497" y="3095335"/>
                  </a:lnTo>
                  <a:lnTo>
                    <a:pt x="1656028" y="3109595"/>
                  </a:lnTo>
                  <a:lnTo>
                    <a:pt x="1627508" y="3121003"/>
                  </a:lnTo>
                  <a:lnTo>
                    <a:pt x="1598037" y="3128609"/>
                  </a:lnTo>
                  <a:lnTo>
                    <a:pt x="1567618" y="3131460"/>
                  </a:lnTo>
                  <a:lnTo>
                    <a:pt x="1537197" y="3128609"/>
                  </a:lnTo>
                  <a:lnTo>
                    <a:pt x="1507727" y="3121003"/>
                  </a:lnTo>
                  <a:lnTo>
                    <a:pt x="1479208" y="3109595"/>
                  </a:lnTo>
                  <a:lnTo>
                    <a:pt x="1449738" y="3095335"/>
                  </a:lnTo>
                  <a:lnTo>
                    <a:pt x="1422168" y="3079174"/>
                  </a:lnTo>
                  <a:lnTo>
                    <a:pt x="1393649" y="3062063"/>
                  </a:lnTo>
                  <a:lnTo>
                    <a:pt x="1365129" y="3046852"/>
                  </a:lnTo>
                  <a:lnTo>
                    <a:pt x="1336610" y="3031641"/>
                  </a:lnTo>
                  <a:lnTo>
                    <a:pt x="1308092" y="3020234"/>
                  </a:lnTo>
                  <a:lnTo>
                    <a:pt x="1278621" y="3012628"/>
                  </a:lnTo>
                  <a:lnTo>
                    <a:pt x="1249151" y="3008826"/>
                  </a:lnTo>
                  <a:lnTo>
                    <a:pt x="1217779" y="3008826"/>
                  </a:lnTo>
                  <a:lnTo>
                    <a:pt x="1185457" y="3010728"/>
                  </a:lnTo>
                  <a:lnTo>
                    <a:pt x="1153136" y="3014529"/>
                  </a:lnTo>
                  <a:lnTo>
                    <a:pt x="1120813" y="3019283"/>
                  </a:lnTo>
                  <a:lnTo>
                    <a:pt x="1088490" y="3023085"/>
                  </a:lnTo>
                  <a:lnTo>
                    <a:pt x="1056169" y="3025938"/>
                  </a:lnTo>
                  <a:lnTo>
                    <a:pt x="1025749" y="3024987"/>
                  </a:lnTo>
                  <a:lnTo>
                    <a:pt x="996279" y="3021184"/>
                  </a:lnTo>
                  <a:lnTo>
                    <a:pt x="967759" y="3012628"/>
                  </a:lnTo>
                  <a:lnTo>
                    <a:pt x="943993" y="3000270"/>
                  </a:lnTo>
                  <a:lnTo>
                    <a:pt x="921177" y="2984108"/>
                  </a:lnTo>
                  <a:lnTo>
                    <a:pt x="901214" y="2965095"/>
                  </a:lnTo>
                  <a:lnTo>
                    <a:pt x="881250" y="2943230"/>
                  </a:lnTo>
                  <a:lnTo>
                    <a:pt x="863188" y="2920415"/>
                  </a:lnTo>
                  <a:lnTo>
                    <a:pt x="845126" y="2896648"/>
                  </a:lnTo>
                  <a:lnTo>
                    <a:pt x="827064" y="2872882"/>
                  </a:lnTo>
                  <a:lnTo>
                    <a:pt x="809001" y="2850066"/>
                  </a:lnTo>
                  <a:lnTo>
                    <a:pt x="789988" y="2828201"/>
                  </a:lnTo>
                  <a:lnTo>
                    <a:pt x="768123" y="2809188"/>
                  </a:lnTo>
                  <a:lnTo>
                    <a:pt x="747208" y="2792076"/>
                  </a:lnTo>
                  <a:lnTo>
                    <a:pt x="723443" y="2778768"/>
                  </a:lnTo>
                  <a:lnTo>
                    <a:pt x="697775" y="2767359"/>
                  </a:lnTo>
                  <a:lnTo>
                    <a:pt x="670207" y="2757853"/>
                  </a:lnTo>
                  <a:lnTo>
                    <a:pt x="641687" y="2749297"/>
                  </a:lnTo>
                  <a:lnTo>
                    <a:pt x="613168" y="2741692"/>
                  </a:lnTo>
                  <a:lnTo>
                    <a:pt x="583698" y="2734086"/>
                  </a:lnTo>
                  <a:lnTo>
                    <a:pt x="556129" y="2725530"/>
                  </a:lnTo>
                  <a:lnTo>
                    <a:pt x="528560" y="2716024"/>
                  </a:lnTo>
                  <a:lnTo>
                    <a:pt x="502893" y="2704615"/>
                  </a:lnTo>
                  <a:lnTo>
                    <a:pt x="480077" y="2690356"/>
                  </a:lnTo>
                  <a:lnTo>
                    <a:pt x="459162" y="2673244"/>
                  </a:lnTo>
                  <a:lnTo>
                    <a:pt x="442052" y="2652330"/>
                  </a:lnTo>
                  <a:lnTo>
                    <a:pt x="427792" y="2629514"/>
                  </a:lnTo>
                  <a:lnTo>
                    <a:pt x="416384" y="2603846"/>
                  </a:lnTo>
                  <a:lnTo>
                    <a:pt x="406878" y="2576277"/>
                  </a:lnTo>
                  <a:lnTo>
                    <a:pt x="398322" y="2548709"/>
                  </a:lnTo>
                  <a:lnTo>
                    <a:pt x="390717" y="2519238"/>
                  </a:lnTo>
                  <a:lnTo>
                    <a:pt x="383111" y="2490719"/>
                  </a:lnTo>
                  <a:lnTo>
                    <a:pt x="374555" y="2462199"/>
                  </a:lnTo>
                  <a:lnTo>
                    <a:pt x="365049" y="2434629"/>
                  </a:lnTo>
                  <a:lnTo>
                    <a:pt x="353641" y="2408961"/>
                  </a:lnTo>
                  <a:lnTo>
                    <a:pt x="340332" y="2385195"/>
                  </a:lnTo>
                  <a:lnTo>
                    <a:pt x="323221" y="2364281"/>
                  </a:lnTo>
                  <a:lnTo>
                    <a:pt x="304208" y="2342416"/>
                  </a:lnTo>
                  <a:lnTo>
                    <a:pt x="282343" y="2323403"/>
                  </a:lnTo>
                  <a:lnTo>
                    <a:pt x="258576" y="2305340"/>
                  </a:lnTo>
                  <a:lnTo>
                    <a:pt x="234810" y="2287278"/>
                  </a:lnTo>
                  <a:lnTo>
                    <a:pt x="211045" y="2269216"/>
                  </a:lnTo>
                  <a:lnTo>
                    <a:pt x="188228" y="2251152"/>
                  </a:lnTo>
                  <a:lnTo>
                    <a:pt x="166363" y="2231189"/>
                  </a:lnTo>
                  <a:lnTo>
                    <a:pt x="147351" y="2211226"/>
                  </a:lnTo>
                  <a:lnTo>
                    <a:pt x="131190" y="2188410"/>
                  </a:lnTo>
                  <a:lnTo>
                    <a:pt x="118832" y="2164644"/>
                  </a:lnTo>
                  <a:lnTo>
                    <a:pt x="110276" y="2136125"/>
                  </a:lnTo>
                  <a:lnTo>
                    <a:pt x="106473" y="2106654"/>
                  </a:lnTo>
                  <a:lnTo>
                    <a:pt x="105522" y="2076232"/>
                  </a:lnTo>
                  <a:lnTo>
                    <a:pt x="108374" y="2043910"/>
                  </a:lnTo>
                  <a:lnTo>
                    <a:pt x="112177" y="2011588"/>
                  </a:lnTo>
                  <a:lnTo>
                    <a:pt x="116930" y="1979265"/>
                  </a:lnTo>
                  <a:lnTo>
                    <a:pt x="120733" y="1946943"/>
                  </a:lnTo>
                  <a:lnTo>
                    <a:pt x="122635" y="1914621"/>
                  </a:lnTo>
                  <a:lnTo>
                    <a:pt x="122635" y="1883249"/>
                  </a:lnTo>
                  <a:lnTo>
                    <a:pt x="118832" y="1853779"/>
                  </a:lnTo>
                  <a:lnTo>
                    <a:pt x="111226" y="1824309"/>
                  </a:lnTo>
                  <a:lnTo>
                    <a:pt x="99818" y="1796739"/>
                  </a:lnTo>
                  <a:lnTo>
                    <a:pt x="85559" y="1768220"/>
                  </a:lnTo>
                  <a:lnTo>
                    <a:pt x="69398" y="1739701"/>
                  </a:lnTo>
                  <a:lnTo>
                    <a:pt x="52287" y="1711181"/>
                  </a:lnTo>
                  <a:lnTo>
                    <a:pt x="36126" y="1683611"/>
                  </a:lnTo>
                  <a:lnTo>
                    <a:pt x="21865" y="1654141"/>
                  </a:lnTo>
                  <a:lnTo>
                    <a:pt x="10458" y="1625621"/>
                  </a:lnTo>
                  <a:lnTo>
                    <a:pt x="2853" y="1596151"/>
                  </a:lnTo>
                  <a:lnTo>
                    <a:pt x="0" y="1565730"/>
                  </a:lnTo>
                  <a:lnTo>
                    <a:pt x="2853" y="1535310"/>
                  </a:lnTo>
                  <a:lnTo>
                    <a:pt x="10458" y="1505839"/>
                  </a:lnTo>
                  <a:lnTo>
                    <a:pt x="21865" y="1477319"/>
                  </a:lnTo>
                  <a:lnTo>
                    <a:pt x="36126" y="1447849"/>
                  </a:lnTo>
                  <a:lnTo>
                    <a:pt x="52287" y="1420280"/>
                  </a:lnTo>
                  <a:lnTo>
                    <a:pt x="69398" y="1391761"/>
                  </a:lnTo>
                  <a:lnTo>
                    <a:pt x="85559" y="1363240"/>
                  </a:lnTo>
                  <a:lnTo>
                    <a:pt x="99818" y="1334721"/>
                  </a:lnTo>
                  <a:lnTo>
                    <a:pt x="111226" y="1307152"/>
                  </a:lnTo>
                  <a:lnTo>
                    <a:pt x="118832" y="1277681"/>
                  </a:lnTo>
                  <a:lnTo>
                    <a:pt x="122635" y="1248211"/>
                  </a:lnTo>
                  <a:lnTo>
                    <a:pt x="122635" y="1216840"/>
                  </a:lnTo>
                  <a:lnTo>
                    <a:pt x="120733" y="1184517"/>
                  </a:lnTo>
                  <a:lnTo>
                    <a:pt x="116930" y="1152195"/>
                  </a:lnTo>
                  <a:lnTo>
                    <a:pt x="112177" y="1119872"/>
                  </a:lnTo>
                  <a:lnTo>
                    <a:pt x="108374" y="1087550"/>
                  </a:lnTo>
                  <a:lnTo>
                    <a:pt x="105522" y="1055228"/>
                  </a:lnTo>
                  <a:lnTo>
                    <a:pt x="106473" y="1024807"/>
                  </a:lnTo>
                  <a:lnTo>
                    <a:pt x="110276" y="995337"/>
                  </a:lnTo>
                  <a:lnTo>
                    <a:pt x="118832" y="966817"/>
                  </a:lnTo>
                  <a:lnTo>
                    <a:pt x="131190" y="943051"/>
                  </a:lnTo>
                  <a:lnTo>
                    <a:pt x="147351" y="920235"/>
                  </a:lnTo>
                  <a:lnTo>
                    <a:pt x="166363" y="900271"/>
                  </a:lnTo>
                  <a:lnTo>
                    <a:pt x="188228" y="880308"/>
                  </a:lnTo>
                  <a:lnTo>
                    <a:pt x="211045" y="862244"/>
                  </a:lnTo>
                  <a:lnTo>
                    <a:pt x="234810" y="844182"/>
                  </a:lnTo>
                  <a:lnTo>
                    <a:pt x="258576" y="826120"/>
                  </a:lnTo>
                  <a:lnTo>
                    <a:pt x="282343" y="808058"/>
                  </a:lnTo>
                  <a:lnTo>
                    <a:pt x="304208" y="789045"/>
                  </a:lnTo>
                  <a:lnTo>
                    <a:pt x="323221" y="767180"/>
                  </a:lnTo>
                  <a:lnTo>
                    <a:pt x="340332" y="746265"/>
                  </a:lnTo>
                  <a:lnTo>
                    <a:pt x="353641" y="722499"/>
                  </a:lnTo>
                  <a:lnTo>
                    <a:pt x="365049" y="696831"/>
                  </a:lnTo>
                  <a:lnTo>
                    <a:pt x="374555" y="669262"/>
                  </a:lnTo>
                  <a:lnTo>
                    <a:pt x="383111" y="640741"/>
                  </a:lnTo>
                  <a:lnTo>
                    <a:pt x="390717" y="612222"/>
                  </a:lnTo>
                  <a:lnTo>
                    <a:pt x="398322" y="582752"/>
                  </a:lnTo>
                  <a:lnTo>
                    <a:pt x="406878" y="555183"/>
                  </a:lnTo>
                  <a:lnTo>
                    <a:pt x="416384" y="527613"/>
                  </a:lnTo>
                  <a:lnTo>
                    <a:pt x="427792" y="501946"/>
                  </a:lnTo>
                  <a:lnTo>
                    <a:pt x="442052" y="479131"/>
                  </a:lnTo>
                  <a:lnTo>
                    <a:pt x="459162" y="458216"/>
                  </a:lnTo>
                  <a:lnTo>
                    <a:pt x="480077" y="441104"/>
                  </a:lnTo>
                  <a:lnTo>
                    <a:pt x="502893" y="426845"/>
                  </a:lnTo>
                  <a:lnTo>
                    <a:pt x="528560" y="415437"/>
                  </a:lnTo>
                  <a:lnTo>
                    <a:pt x="556129" y="405930"/>
                  </a:lnTo>
                  <a:lnTo>
                    <a:pt x="583698" y="397374"/>
                  </a:lnTo>
                  <a:lnTo>
                    <a:pt x="613168" y="389769"/>
                  </a:lnTo>
                  <a:lnTo>
                    <a:pt x="641687" y="382163"/>
                  </a:lnTo>
                  <a:lnTo>
                    <a:pt x="670207" y="373607"/>
                  </a:lnTo>
                  <a:lnTo>
                    <a:pt x="697775" y="364101"/>
                  </a:lnTo>
                  <a:lnTo>
                    <a:pt x="723443" y="352693"/>
                  </a:lnTo>
                  <a:lnTo>
                    <a:pt x="747208" y="339385"/>
                  </a:lnTo>
                  <a:lnTo>
                    <a:pt x="768123" y="322273"/>
                  </a:lnTo>
                  <a:lnTo>
                    <a:pt x="789988" y="303259"/>
                  </a:lnTo>
                  <a:lnTo>
                    <a:pt x="809001" y="281394"/>
                  </a:lnTo>
                  <a:lnTo>
                    <a:pt x="827064" y="258578"/>
                  </a:lnTo>
                  <a:lnTo>
                    <a:pt x="845126" y="234812"/>
                  </a:lnTo>
                  <a:lnTo>
                    <a:pt x="863188" y="211045"/>
                  </a:lnTo>
                  <a:lnTo>
                    <a:pt x="881250" y="188230"/>
                  </a:lnTo>
                  <a:lnTo>
                    <a:pt x="901214" y="166365"/>
                  </a:lnTo>
                  <a:lnTo>
                    <a:pt x="921177" y="147352"/>
                  </a:lnTo>
                  <a:lnTo>
                    <a:pt x="943993" y="131191"/>
                  </a:lnTo>
                  <a:lnTo>
                    <a:pt x="967759" y="118832"/>
                  </a:lnTo>
                  <a:lnTo>
                    <a:pt x="996279" y="110276"/>
                  </a:lnTo>
                  <a:lnTo>
                    <a:pt x="1025749" y="106473"/>
                  </a:lnTo>
                  <a:lnTo>
                    <a:pt x="1056169" y="105523"/>
                  </a:lnTo>
                  <a:lnTo>
                    <a:pt x="1088490" y="108375"/>
                  </a:lnTo>
                  <a:lnTo>
                    <a:pt x="1120813" y="112178"/>
                  </a:lnTo>
                  <a:lnTo>
                    <a:pt x="1153136" y="116931"/>
                  </a:lnTo>
                  <a:lnTo>
                    <a:pt x="1185457" y="120734"/>
                  </a:lnTo>
                  <a:lnTo>
                    <a:pt x="1217779" y="122635"/>
                  </a:lnTo>
                  <a:lnTo>
                    <a:pt x="1249151" y="122635"/>
                  </a:lnTo>
                  <a:lnTo>
                    <a:pt x="1278621" y="118832"/>
                  </a:lnTo>
                  <a:lnTo>
                    <a:pt x="1308092" y="111226"/>
                  </a:lnTo>
                  <a:lnTo>
                    <a:pt x="1336610" y="99819"/>
                  </a:lnTo>
                  <a:lnTo>
                    <a:pt x="1365129" y="84608"/>
                  </a:lnTo>
                  <a:lnTo>
                    <a:pt x="1393649" y="69398"/>
                  </a:lnTo>
                  <a:lnTo>
                    <a:pt x="1422168" y="52286"/>
                  </a:lnTo>
                  <a:lnTo>
                    <a:pt x="1449738" y="36125"/>
                  </a:lnTo>
                  <a:lnTo>
                    <a:pt x="1479208" y="21865"/>
                  </a:lnTo>
                  <a:lnTo>
                    <a:pt x="1507727" y="10457"/>
                  </a:lnTo>
                  <a:lnTo>
                    <a:pt x="1537197" y="28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12">
            <a:extLst>
              <a:ext uri="{FF2B5EF4-FFF2-40B4-BE49-F238E27FC236}">
                <a16:creationId xmlns:a16="http://schemas.microsoft.com/office/drawing/2014/main" id="{4D391F04-5B84-A83B-8198-A81A449F9A7A}"/>
              </a:ext>
            </a:extLst>
          </p:cNvPr>
          <p:cNvPicPr>
            <a:picLocks noChangeAspect="1"/>
          </p:cNvPicPr>
          <p:nvPr/>
        </p:nvPicPr>
        <p:blipFill>
          <a:blip r:embed="rId2"/>
          <a:stretch>
            <a:fillRect/>
          </a:stretch>
        </p:blipFill>
        <p:spPr>
          <a:xfrm>
            <a:off x="6207039" y="3114580"/>
            <a:ext cx="2160000" cy="2160000"/>
          </a:xfrm>
          <a:prstGeom prst="rect">
            <a:avLst/>
          </a:prstGeom>
        </p:spPr>
      </p:pic>
      <p:pic>
        <p:nvPicPr>
          <p:cNvPr id="11" name="Picture 10">
            <a:extLst>
              <a:ext uri="{FF2B5EF4-FFF2-40B4-BE49-F238E27FC236}">
                <a16:creationId xmlns:a16="http://schemas.microsoft.com/office/drawing/2014/main" id="{BFDDFF88-FD81-4795-5DF7-4822BCC0D8FD}"/>
              </a:ext>
            </a:extLst>
          </p:cNvPr>
          <p:cNvPicPr>
            <a:picLocks noChangeAspect="1"/>
          </p:cNvPicPr>
          <p:nvPr/>
        </p:nvPicPr>
        <p:blipFill>
          <a:blip r:embed="rId3"/>
          <a:stretch>
            <a:fillRect/>
          </a:stretch>
        </p:blipFill>
        <p:spPr>
          <a:xfrm>
            <a:off x="9110422" y="234800"/>
            <a:ext cx="2338323" cy="1839234"/>
          </a:xfrm>
          <a:prstGeom prst="rect">
            <a:avLst/>
          </a:prstGeom>
        </p:spPr>
      </p:pic>
      <p:pic>
        <p:nvPicPr>
          <p:cNvPr id="12" name="Picture 11">
            <a:extLst>
              <a:ext uri="{FF2B5EF4-FFF2-40B4-BE49-F238E27FC236}">
                <a16:creationId xmlns:a16="http://schemas.microsoft.com/office/drawing/2014/main" id="{3ED14F02-03E4-F324-E5E6-56BDFE5808DE}"/>
              </a:ext>
            </a:extLst>
          </p:cNvPr>
          <p:cNvPicPr>
            <a:picLocks noChangeAspect="1"/>
          </p:cNvPicPr>
          <p:nvPr/>
        </p:nvPicPr>
        <p:blipFill>
          <a:blip r:embed="rId4"/>
          <a:stretch>
            <a:fillRect/>
          </a:stretch>
        </p:blipFill>
        <p:spPr>
          <a:xfrm>
            <a:off x="9547861" y="5083628"/>
            <a:ext cx="2577674" cy="1288837"/>
          </a:xfrm>
          <a:prstGeom prst="rect">
            <a:avLst/>
          </a:prstGeom>
        </p:spPr>
      </p:pic>
    </p:spTree>
    <p:extLst>
      <p:ext uri="{BB962C8B-B14F-4D97-AF65-F5344CB8AC3E}">
        <p14:creationId xmlns:p14="http://schemas.microsoft.com/office/powerpoint/2010/main" val="307424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8FD0797D-E01F-2536-CC2F-1D83E72581DA}"/>
              </a:ext>
            </a:extLst>
          </p:cNvPr>
          <p:cNvGraphicFramePr>
            <a:graphicFrameLocks noGrp="1"/>
          </p:cNvGraphicFramePr>
          <p:nvPr>
            <p:ph sz="half" idx="1"/>
            <p:extLst>
              <p:ext uri="{D42A27DB-BD31-4B8C-83A1-F6EECF244321}">
                <p14:modId xmlns:p14="http://schemas.microsoft.com/office/powerpoint/2010/main" val="243790451"/>
              </p:ext>
            </p:extLst>
          </p:nvPr>
        </p:nvGraphicFramePr>
        <p:xfrm>
          <a:off x="4785952" y="250558"/>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FD5A3BFE-ADBE-EE6F-732D-1E3F2C8C7C90}"/>
              </a:ext>
            </a:extLst>
          </p:cNvPr>
          <p:cNvPicPr>
            <a:picLocks noChangeAspect="1"/>
          </p:cNvPicPr>
          <p:nvPr/>
        </p:nvPicPr>
        <p:blipFill>
          <a:blip r:embed="rId7"/>
          <a:stretch>
            <a:fillRect/>
          </a:stretch>
        </p:blipFill>
        <p:spPr>
          <a:xfrm>
            <a:off x="625033" y="1675003"/>
            <a:ext cx="3194612" cy="3001170"/>
          </a:xfrm>
          <a:prstGeom prst="rect">
            <a:avLst/>
          </a:prstGeom>
        </p:spPr>
      </p:pic>
      <p:sp>
        <p:nvSpPr>
          <p:cNvPr id="10" name="Rectangle: Rounded Corners 9">
            <a:extLst>
              <a:ext uri="{FF2B5EF4-FFF2-40B4-BE49-F238E27FC236}">
                <a16:creationId xmlns:a16="http://schemas.microsoft.com/office/drawing/2014/main" id="{DAD44988-E40E-29E8-148D-5E47EEF2548D}"/>
              </a:ext>
            </a:extLst>
          </p:cNvPr>
          <p:cNvSpPr/>
          <p:nvPr/>
        </p:nvSpPr>
        <p:spPr>
          <a:xfrm>
            <a:off x="4785952" y="5634072"/>
            <a:ext cx="5279984" cy="91531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1600" dirty="0"/>
              <a:t>Keep TopBroker Active by using the system daily.  TopBroker is deactivated if there is limited or no activity in a 2-week time period.</a:t>
            </a:r>
          </a:p>
        </p:txBody>
      </p:sp>
      <p:pic>
        <p:nvPicPr>
          <p:cNvPr id="12" name="Picture 11">
            <a:extLst>
              <a:ext uri="{FF2B5EF4-FFF2-40B4-BE49-F238E27FC236}">
                <a16:creationId xmlns:a16="http://schemas.microsoft.com/office/drawing/2014/main" id="{94CFF8FE-61DD-0060-0978-861AFE642F38}"/>
              </a:ext>
            </a:extLst>
          </p:cNvPr>
          <p:cNvPicPr>
            <a:picLocks noChangeAspect="1"/>
          </p:cNvPicPr>
          <p:nvPr/>
        </p:nvPicPr>
        <p:blipFill>
          <a:blip r:embed="rId8"/>
          <a:stretch>
            <a:fillRect/>
          </a:stretch>
        </p:blipFill>
        <p:spPr>
          <a:xfrm>
            <a:off x="6962414" y="4689359"/>
            <a:ext cx="828675" cy="857250"/>
          </a:xfrm>
          <a:prstGeom prst="rect">
            <a:avLst/>
          </a:prstGeom>
        </p:spPr>
      </p:pic>
    </p:spTree>
    <p:extLst>
      <p:ext uri="{BB962C8B-B14F-4D97-AF65-F5344CB8AC3E}">
        <p14:creationId xmlns:p14="http://schemas.microsoft.com/office/powerpoint/2010/main" val="223445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 name="Flowchart: Document 10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111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lose up of a sign&#10;&#10;Description automatically generated">
            <a:extLst>
              <a:ext uri="{FF2B5EF4-FFF2-40B4-BE49-F238E27FC236}">
                <a16:creationId xmlns:a16="http://schemas.microsoft.com/office/drawing/2014/main" id="{EBD104B0-06CC-4B38-8F7A-49ACAEF0E9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89425" y="0"/>
            <a:ext cx="7264400" cy="2425700"/>
          </a:xfrm>
          <a:prstGeom prst="rect">
            <a:avLst/>
          </a:prstGeom>
        </p:spPr>
      </p:pic>
      <p:sp>
        <p:nvSpPr>
          <p:cNvPr id="6" name="Title 5">
            <a:extLst>
              <a:ext uri="{FF2B5EF4-FFF2-40B4-BE49-F238E27FC236}">
                <a16:creationId xmlns:a16="http://schemas.microsoft.com/office/drawing/2014/main" id="{121F719D-E27D-4347-B3F3-62FBE97516CB}"/>
              </a:ext>
            </a:extLst>
          </p:cNvPr>
          <p:cNvSpPr>
            <a:spLocks noGrp="1"/>
          </p:cNvSpPr>
          <p:nvPr>
            <p:ph type="title" idx="4294967295"/>
          </p:nvPr>
        </p:nvSpPr>
        <p:spPr>
          <a:xfrm>
            <a:off x="838200" y="171162"/>
            <a:ext cx="2840182" cy="2371148"/>
          </a:xfrm>
        </p:spPr>
        <p:txBody>
          <a:bodyPr vert="horz" lIns="91440" tIns="45720" rIns="91440" bIns="45720" rtlCol="0" anchor="ctr">
            <a:normAutofit/>
          </a:bodyPr>
          <a:lstStyle/>
          <a:p>
            <a:r>
              <a:rPr lang="en-US" sz="3200" kern="1200" spc="-100" dirty="0">
                <a:solidFill>
                  <a:srgbClr val="FFFFFF"/>
                </a:solidFill>
                <a:latin typeface="+mj-lt"/>
                <a:ea typeface="+mj-ea"/>
                <a:cs typeface="+mj-cs"/>
              </a:rPr>
              <a:t>CHC </a:t>
            </a:r>
            <a:br>
              <a:rPr lang="en-US" sz="3200" kern="1200" spc="-100" dirty="0">
                <a:solidFill>
                  <a:srgbClr val="FFFFFF"/>
                </a:solidFill>
                <a:latin typeface="+mj-lt"/>
                <a:ea typeface="+mj-ea"/>
                <a:cs typeface="+mj-cs"/>
              </a:rPr>
            </a:br>
            <a:r>
              <a:rPr lang="en-US" sz="3200" kern="1200" spc="-100" dirty="0">
                <a:solidFill>
                  <a:srgbClr val="FFFFFF"/>
                </a:solidFill>
                <a:latin typeface="+mj-lt"/>
                <a:ea typeface="+mj-ea"/>
                <a:cs typeface="+mj-cs"/>
              </a:rPr>
              <a:t>Contact List</a:t>
            </a:r>
          </a:p>
        </p:txBody>
      </p:sp>
      <p:pic>
        <p:nvPicPr>
          <p:cNvPr id="5" name="Picture 4">
            <a:extLst>
              <a:ext uri="{FF2B5EF4-FFF2-40B4-BE49-F238E27FC236}">
                <a16:creationId xmlns:a16="http://schemas.microsoft.com/office/drawing/2014/main" id="{A5B15EA4-345C-852B-7BD8-208ECF159435}"/>
              </a:ext>
            </a:extLst>
          </p:cNvPr>
          <p:cNvPicPr>
            <a:picLocks noChangeAspect="1"/>
          </p:cNvPicPr>
          <p:nvPr/>
        </p:nvPicPr>
        <p:blipFill>
          <a:blip r:embed="rId4"/>
          <a:stretch>
            <a:fillRect/>
          </a:stretch>
        </p:blipFill>
        <p:spPr>
          <a:xfrm>
            <a:off x="431800" y="3400426"/>
            <a:ext cx="11328400" cy="3400426"/>
          </a:xfrm>
          <a:prstGeom prst="rect">
            <a:avLst/>
          </a:prstGeom>
        </p:spPr>
      </p:pic>
    </p:spTree>
    <p:extLst>
      <p:ext uri="{BB962C8B-B14F-4D97-AF65-F5344CB8AC3E}">
        <p14:creationId xmlns:p14="http://schemas.microsoft.com/office/powerpoint/2010/main" val="361743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2AB57A-12D4-0FB6-5C20-FBC0A54D25D5}"/>
              </a:ext>
            </a:extLst>
          </p:cNvPr>
          <p:cNvSpPr>
            <a:spLocks noGrp="1"/>
          </p:cNvSpPr>
          <p:nvPr>
            <p:ph type="title"/>
          </p:nvPr>
        </p:nvSpPr>
        <p:spPr>
          <a:xfrm>
            <a:off x="1155557" y="4551036"/>
            <a:ext cx="4284420" cy="1687143"/>
          </a:xfrm>
        </p:spPr>
        <p:txBody>
          <a:bodyPr anchor="t">
            <a:normAutofit/>
          </a:bodyPr>
          <a:lstStyle/>
          <a:p>
            <a:r>
              <a:rPr lang="en-US" sz="3700" b="1">
                <a:solidFill>
                  <a:schemeClr val="bg1"/>
                </a:solidFill>
              </a:rPr>
              <a:t>CHC Contest – Patriot Comprehensive Medical</a:t>
            </a:r>
          </a:p>
        </p:txBody>
      </p:sp>
      <p:pic>
        <p:nvPicPr>
          <p:cNvPr id="4" name="Picture 3">
            <a:extLst>
              <a:ext uri="{FF2B5EF4-FFF2-40B4-BE49-F238E27FC236}">
                <a16:creationId xmlns:a16="http://schemas.microsoft.com/office/drawing/2014/main" id="{2181C247-8BCB-B822-93F0-27D3E35BDD78}"/>
              </a:ext>
            </a:extLst>
          </p:cNvPr>
          <p:cNvPicPr>
            <a:picLocks noChangeAspect="1"/>
          </p:cNvPicPr>
          <p:nvPr/>
        </p:nvPicPr>
        <p:blipFill>
          <a:blip r:embed="rId2"/>
          <a:stretch>
            <a:fillRect/>
          </a:stretch>
        </p:blipFill>
        <p:spPr>
          <a:xfrm>
            <a:off x="1155557" y="1202278"/>
            <a:ext cx="4297680" cy="3014790"/>
          </a:xfrm>
          <a:prstGeom prst="rect">
            <a:avLst/>
          </a:prstGeom>
        </p:spPr>
      </p:pic>
      <p:sp>
        <p:nvSpPr>
          <p:cNvPr id="26" name="Rectangle 1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B02CB13-AECF-F9E4-BD31-6D107844C3A2}"/>
              </a:ext>
            </a:extLst>
          </p:cNvPr>
          <p:cNvPicPr>
            <a:picLocks noChangeAspect="1"/>
          </p:cNvPicPr>
          <p:nvPr/>
        </p:nvPicPr>
        <p:blipFill>
          <a:blip r:embed="rId3"/>
          <a:stretch>
            <a:fillRect/>
          </a:stretch>
        </p:blipFill>
        <p:spPr>
          <a:xfrm>
            <a:off x="6192456" y="127322"/>
            <a:ext cx="5764191" cy="2806236"/>
          </a:xfrm>
          <a:prstGeom prst="rect">
            <a:avLst/>
          </a:prstGeom>
        </p:spPr>
      </p:pic>
      <p:pic>
        <p:nvPicPr>
          <p:cNvPr id="7" name="Picture 6">
            <a:extLst>
              <a:ext uri="{FF2B5EF4-FFF2-40B4-BE49-F238E27FC236}">
                <a16:creationId xmlns:a16="http://schemas.microsoft.com/office/drawing/2014/main" id="{6AD9D9A2-98BD-A91E-78DF-06C1E1D82921}"/>
              </a:ext>
            </a:extLst>
          </p:cNvPr>
          <p:cNvPicPr>
            <a:picLocks noChangeAspect="1"/>
          </p:cNvPicPr>
          <p:nvPr/>
        </p:nvPicPr>
        <p:blipFill>
          <a:blip r:embed="rId4"/>
          <a:stretch>
            <a:fillRect/>
          </a:stretch>
        </p:blipFill>
        <p:spPr>
          <a:xfrm>
            <a:off x="6662202" y="4425341"/>
            <a:ext cx="4940443" cy="1664214"/>
          </a:xfrm>
          <a:prstGeom prst="rect">
            <a:avLst/>
          </a:prstGeom>
        </p:spPr>
      </p:pic>
      <p:sp>
        <p:nvSpPr>
          <p:cNvPr id="27" name="Rectangle 1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5205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2EAAB7-2669-31F0-556F-D9CEF6FAFBE3}"/>
              </a:ext>
            </a:extLst>
          </p:cNvPr>
          <p:cNvSpPr>
            <a:spLocks noGrp="1"/>
          </p:cNvSpPr>
          <p:nvPr>
            <p:ph idx="1"/>
          </p:nvPr>
        </p:nvSpPr>
        <p:spPr>
          <a:xfrm>
            <a:off x="6192455" y="3060880"/>
            <a:ext cx="5879939" cy="1110469"/>
          </a:xfrm>
        </p:spPr>
        <p:txBody>
          <a:bodyPr>
            <a:normAutofit/>
          </a:bodyPr>
          <a:lstStyle/>
          <a:p>
            <a:pPr algn="ctr"/>
            <a:r>
              <a:rPr lang="en-US" sz="1800" b="1" dirty="0"/>
              <a:t>Starts September 1</a:t>
            </a:r>
            <a:r>
              <a:rPr lang="en-US" sz="1800" b="1" baseline="30000" dirty="0"/>
              <a:t>st   </a:t>
            </a:r>
            <a:endParaRPr lang="en-US" sz="1800" b="1" dirty="0"/>
          </a:p>
          <a:p>
            <a:pPr algn="ctr"/>
            <a:r>
              <a:rPr lang="en-US" sz="1800" b="1" dirty="0"/>
              <a:t>Sell 3+ policies to receive $50 per application!</a:t>
            </a:r>
          </a:p>
          <a:p>
            <a:pPr algn="ctr"/>
            <a:r>
              <a:rPr lang="en-US" sz="1800" b="1" dirty="0"/>
              <a:t>That’s It!</a:t>
            </a:r>
          </a:p>
        </p:txBody>
      </p:sp>
    </p:spTree>
    <p:extLst>
      <p:ext uri="{BB962C8B-B14F-4D97-AF65-F5344CB8AC3E}">
        <p14:creationId xmlns:p14="http://schemas.microsoft.com/office/powerpoint/2010/main" val="397964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9A72B5B-1340-6388-0438-1F98B292CEF4}"/>
              </a:ext>
            </a:extLst>
          </p:cNvPr>
          <p:cNvSpPr>
            <a:spLocks noGrp="1"/>
          </p:cNvSpPr>
          <p:nvPr>
            <p:ph type="title"/>
          </p:nvPr>
        </p:nvSpPr>
        <p:spPr>
          <a:xfrm>
            <a:off x="0" y="1867690"/>
            <a:ext cx="4059935" cy="3454700"/>
          </a:xfrm>
        </p:spPr>
        <p:txBody>
          <a:bodyPr vert="horz" lIns="91440" tIns="45720" rIns="91440" bIns="45720" rtlCol="0" anchor="ctr">
            <a:normAutofit/>
          </a:bodyPr>
          <a:lstStyle/>
          <a:p>
            <a:pPr algn="ctr"/>
            <a:r>
              <a:rPr lang="en-US" sz="3400" kern="1200" dirty="0">
                <a:solidFill>
                  <a:srgbClr val="FFFFFF"/>
                </a:solidFill>
                <a:latin typeface="+mj-lt"/>
                <a:ea typeface="+mj-ea"/>
                <a:cs typeface="+mj-cs"/>
              </a:rPr>
              <a:t>ATTENTION CONSULTANTS!!</a:t>
            </a: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dirty="0">
                <a:solidFill>
                  <a:srgbClr val="FFFFFF"/>
                </a:solidFill>
              </a:rPr>
              <a:t>CONTEST ALERT!</a:t>
            </a:r>
            <a:endParaRPr lang="en-US" sz="34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B5E5BA05-2230-ACA0-7717-D39120444E5E}"/>
              </a:ext>
            </a:extLst>
          </p:cNvPr>
          <p:cNvSpPr txBox="1"/>
          <p:nvPr/>
        </p:nvSpPr>
        <p:spPr>
          <a:xfrm>
            <a:off x="4713403" y="506265"/>
            <a:ext cx="6848715" cy="2885258"/>
          </a:xfrm>
          <a:prstGeom prst="rect">
            <a:avLst/>
          </a:prstGeom>
        </p:spPr>
        <p:txBody>
          <a:bodyPr vert="horz" lIns="91440" tIns="45720" rIns="91440" bIns="45720" rtlCol="0" anchor="ctr">
            <a:noAutofit/>
          </a:bodyPr>
          <a:lstStyle/>
          <a:p>
            <a:pPr algn="ctr">
              <a:lnSpc>
                <a:spcPct val="90000"/>
              </a:lnSpc>
              <a:spcAft>
                <a:spcPts val="600"/>
              </a:spcAft>
            </a:pPr>
            <a:r>
              <a:rPr lang="en-US" dirty="0"/>
              <a:t>We, at BMA, want to reward our Marketers who sell the highest number of netWell programs*, by giving CASH PRIZES! </a:t>
            </a:r>
          </a:p>
          <a:p>
            <a:pPr algn="ctr">
              <a:lnSpc>
                <a:spcPct val="90000"/>
              </a:lnSpc>
              <a:spcAft>
                <a:spcPts val="600"/>
              </a:spcAft>
            </a:pPr>
            <a:r>
              <a:rPr lang="en-US" i="1" dirty="0"/>
              <a:t>*With program effective date no later than November 7, 2022 </a:t>
            </a:r>
          </a:p>
          <a:p>
            <a:pPr algn="ctr">
              <a:lnSpc>
                <a:spcPct val="90000"/>
              </a:lnSpc>
              <a:spcAft>
                <a:spcPts val="600"/>
              </a:spcAft>
            </a:pPr>
            <a:r>
              <a:rPr lang="en-US" dirty="0"/>
              <a:t>HOW IT WORKS </a:t>
            </a:r>
          </a:p>
          <a:p>
            <a:pPr algn="ctr">
              <a:lnSpc>
                <a:spcPct val="90000"/>
              </a:lnSpc>
              <a:spcAft>
                <a:spcPts val="600"/>
              </a:spcAft>
            </a:pPr>
            <a:r>
              <a:rPr lang="en-US" dirty="0"/>
              <a:t>For every program Compass Health Consultants Proud Partner of Healthcare Solutions Team sells September 12, 2022, through October 31, 2022, $20 will go into a "pot". </a:t>
            </a:r>
          </a:p>
          <a:p>
            <a:pPr algn="ctr">
              <a:lnSpc>
                <a:spcPct val="90000"/>
              </a:lnSpc>
              <a:spcAft>
                <a:spcPts val="600"/>
              </a:spcAft>
            </a:pPr>
            <a:r>
              <a:rPr lang="en-US" dirty="0"/>
              <a:t>At the end of the contest period, the Money Prize will be distributed, to qualified Marketers. </a:t>
            </a:r>
          </a:p>
          <a:p>
            <a:pPr algn="ctr">
              <a:lnSpc>
                <a:spcPct val="90000"/>
              </a:lnSpc>
              <a:spcAft>
                <a:spcPts val="600"/>
              </a:spcAft>
            </a:pPr>
            <a:r>
              <a:rPr lang="en-US" dirty="0"/>
              <a:t>(Example: Company Sells 50 Programs = $1,000 in the Pot) </a:t>
            </a:r>
          </a:p>
        </p:txBody>
      </p:sp>
      <p:pic>
        <p:nvPicPr>
          <p:cNvPr id="6" name="Picture 5">
            <a:extLst>
              <a:ext uri="{FF2B5EF4-FFF2-40B4-BE49-F238E27FC236}">
                <a16:creationId xmlns:a16="http://schemas.microsoft.com/office/drawing/2014/main" id="{041B195D-FCAD-4FDE-9724-18910E969503}"/>
              </a:ext>
            </a:extLst>
          </p:cNvPr>
          <p:cNvPicPr>
            <a:picLocks noChangeAspect="1"/>
          </p:cNvPicPr>
          <p:nvPr/>
        </p:nvPicPr>
        <p:blipFill>
          <a:blip r:embed="rId2"/>
          <a:stretch>
            <a:fillRect/>
          </a:stretch>
        </p:blipFill>
        <p:spPr>
          <a:xfrm>
            <a:off x="4951624" y="3446698"/>
            <a:ext cx="6299582" cy="2488335"/>
          </a:xfrm>
          <a:prstGeom prst="rect">
            <a:avLst/>
          </a:prstGeom>
        </p:spPr>
      </p:pic>
      <p:sp>
        <p:nvSpPr>
          <p:cNvPr id="8" name="TextBox 7">
            <a:extLst>
              <a:ext uri="{FF2B5EF4-FFF2-40B4-BE49-F238E27FC236}">
                <a16:creationId xmlns:a16="http://schemas.microsoft.com/office/drawing/2014/main" id="{CF29A890-4414-50C2-BEB6-484A74FBEF3F}"/>
              </a:ext>
            </a:extLst>
          </p:cNvPr>
          <p:cNvSpPr txBox="1"/>
          <p:nvPr/>
        </p:nvSpPr>
        <p:spPr>
          <a:xfrm>
            <a:off x="5222082" y="5990208"/>
            <a:ext cx="6099858" cy="523220"/>
          </a:xfrm>
          <a:prstGeom prst="rect">
            <a:avLst/>
          </a:prstGeom>
          <a:noFill/>
        </p:spPr>
        <p:txBody>
          <a:bodyPr wrap="square">
            <a:spAutoFit/>
          </a:bodyPr>
          <a:lstStyle/>
          <a:p>
            <a:r>
              <a:rPr lang="en-US" sz="1400" i="1" dirty="0"/>
              <a:t>ADDITIONAL INFO In the event of a tie in number of netWell programs sold, winner will be determined by largest membership contribution amount.</a:t>
            </a:r>
          </a:p>
        </p:txBody>
      </p:sp>
      <p:pic>
        <p:nvPicPr>
          <p:cNvPr id="10" name="Picture 9">
            <a:extLst>
              <a:ext uri="{FF2B5EF4-FFF2-40B4-BE49-F238E27FC236}">
                <a16:creationId xmlns:a16="http://schemas.microsoft.com/office/drawing/2014/main" id="{F0DC0799-AB0F-5368-4F32-2DD2987A5047}"/>
              </a:ext>
            </a:extLst>
          </p:cNvPr>
          <p:cNvPicPr>
            <a:picLocks noChangeAspect="1"/>
          </p:cNvPicPr>
          <p:nvPr/>
        </p:nvPicPr>
        <p:blipFill>
          <a:blip r:embed="rId3"/>
          <a:stretch>
            <a:fillRect/>
          </a:stretch>
        </p:blipFill>
        <p:spPr>
          <a:xfrm>
            <a:off x="1296301" y="5347245"/>
            <a:ext cx="1457325" cy="742950"/>
          </a:xfrm>
          <a:prstGeom prst="rect">
            <a:avLst/>
          </a:prstGeom>
        </p:spPr>
      </p:pic>
      <p:pic>
        <p:nvPicPr>
          <p:cNvPr id="12" name="Picture 11">
            <a:extLst>
              <a:ext uri="{FF2B5EF4-FFF2-40B4-BE49-F238E27FC236}">
                <a16:creationId xmlns:a16="http://schemas.microsoft.com/office/drawing/2014/main" id="{6CF4CF6E-7600-C48E-6465-E087C6FBDA51}"/>
              </a:ext>
            </a:extLst>
          </p:cNvPr>
          <p:cNvPicPr>
            <a:picLocks noChangeAspect="1"/>
          </p:cNvPicPr>
          <p:nvPr/>
        </p:nvPicPr>
        <p:blipFill>
          <a:blip r:embed="rId4"/>
          <a:stretch>
            <a:fillRect/>
          </a:stretch>
        </p:blipFill>
        <p:spPr>
          <a:xfrm>
            <a:off x="381902" y="195460"/>
            <a:ext cx="3286125" cy="1314450"/>
          </a:xfrm>
          <a:prstGeom prst="rect">
            <a:avLst/>
          </a:prstGeom>
        </p:spPr>
      </p:pic>
    </p:spTree>
    <p:extLst>
      <p:ext uri="{BB962C8B-B14F-4D97-AF65-F5344CB8AC3E}">
        <p14:creationId xmlns:p14="http://schemas.microsoft.com/office/powerpoint/2010/main" val="100762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6">
            <a:extLst>
              <a:ext uri="{FF2B5EF4-FFF2-40B4-BE49-F238E27FC236}">
                <a16:creationId xmlns:a16="http://schemas.microsoft.com/office/drawing/2014/main" id="{1B9CAF73-92E0-421B-9CBB-6CAF38509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48F890-E36C-B5E5-D668-0AF1BA7C6BFC}"/>
              </a:ext>
            </a:extLst>
          </p:cNvPr>
          <p:cNvPicPr>
            <a:picLocks noChangeAspect="1"/>
          </p:cNvPicPr>
          <p:nvPr/>
        </p:nvPicPr>
        <p:blipFill>
          <a:blip r:embed="rId2"/>
          <a:stretch>
            <a:fillRect/>
          </a:stretch>
        </p:blipFill>
        <p:spPr>
          <a:xfrm>
            <a:off x="641180" y="1115258"/>
            <a:ext cx="4974336" cy="2350373"/>
          </a:xfrm>
          <a:prstGeom prst="rect">
            <a:avLst/>
          </a:prstGeom>
        </p:spPr>
      </p:pic>
      <p:sp>
        <p:nvSpPr>
          <p:cNvPr id="16" name="Rounded Rectangle 16">
            <a:extLst>
              <a:ext uri="{FF2B5EF4-FFF2-40B4-BE49-F238E27FC236}">
                <a16:creationId xmlns:a16="http://schemas.microsoft.com/office/drawing/2014/main" id="{A6705D2C-3D75-4306-94DF-E75EE9F2D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518D914-7FCF-34BE-23B3-D9AAE1252E4B}"/>
              </a:ext>
            </a:extLst>
          </p:cNvPr>
          <p:cNvPicPr>
            <a:picLocks noChangeAspect="1"/>
          </p:cNvPicPr>
          <p:nvPr/>
        </p:nvPicPr>
        <p:blipFill>
          <a:blip r:embed="rId3"/>
          <a:stretch>
            <a:fillRect/>
          </a:stretch>
        </p:blipFill>
        <p:spPr>
          <a:xfrm>
            <a:off x="6576484" y="648914"/>
            <a:ext cx="4974336" cy="932688"/>
          </a:xfrm>
          <a:prstGeom prst="rect">
            <a:avLst/>
          </a:prstGeom>
        </p:spPr>
      </p:pic>
      <p:sp>
        <p:nvSpPr>
          <p:cNvPr id="3" name="TextBox 2">
            <a:extLst>
              <a:ext uri="{FF2B5EF4-FFF2-40B4-BE49-F238E27FC236}">
                <a16:creationId xmlns:a16="http://schemas.microsoft.com/office/drawing/2014/main" id="{83022F2F-D777-9921-8094-1B58B93A7FC6}"/>
              </a:ext>
            </a:extLst>
          </p:cNvPr>
          <p:cNvSpPr txBox="1"/>
          <p:nvPr/>
        </p:nvSpPr>
        <p:spPr>
          <a:xfrm>
            <a:off x="321565" y="4572000"/>
            <a:ext cx="11229256" cy="2285999"/>
          </a:xfrm>
          <a:prstGeom prst="rect">
            <a:avLst/>
          </a:prstGeom>
        </p:spPr>
        <p:txBody>
          <a:bodyPr vert="horz" lIns="91440" tIns="45720" rIns="91440" bIns="45720" rtlCol="0" anchor="ctr">
            <a:normAutofit/>
          </a:bodyPr>
          <a:lstStyle/>
          <a:p>
            <a:pPr>
              <a:lnSpc>
                <a:spcPct val="90000"/>
              </a:lnSpc>
              <a:spcAft>
                <a:spcPts val="600"/>
              </a:spcAft>
            </a:pPr>
            <a:r>
              <a:rPr lang="en-US" sz="1400" b="1" dirty="0"/>
              <a:t>Welcome Bonus </a:t>
            </a:r>
          </a:p>
          <a:p>
            <a:pPr marL="285750" indent="-228600">
              <a:lnSpc>
                <a:spcPct val="90000"/>
              </a:lnSpc>
              <a:spcAft>
                <a:spcPts val="600"/>
              </a:spcAft>
              <a:buFont typeface="Arial" panose="020B0604020202020204" pitchFamily="34" charset="0"/>
              <a:buChar char="•"/>
            </a:pPr>
            <a:r>
              <a:rPr lang="en-US" sz="1400" dirty="0"/>
              <a:t>Newly contracted producers/brokers are eligible for a Welcome Bonus, once their onboarding and training has been completed. </a:t>
            </a:r>
          </a:p>
          <a:p>
            <a:pPr marL="285750" indent="-228600">
              <a:lnSpc>
                <a:spcPct val="90000"/>
              </a:lnSpc>
              <a:spcAft>
                <a:spcPts val="600"/>
              </a:spcAft>
              <a:buFont typeface="Arial" panose="020B0604020202020204" pitchFamily="34" charset="0"/>
              <a:buChar char="•"/>
            </a:pPr>
            <a:r>
              <a:rPr lang="en-US" sz="1400" dirty="0"/>
              <a:t>Please see the table below to see how much can be earned. </a:t>
            </a:r>
          </a:p>
          <a:p>
            <a:pPr marL="285750" indent="-228600">
              <a:lnSpc>
                <a:spcPct val="90000"/>
              </a:lnSpc>
              <a:spcAft>
                <a:spcPts val="600"/>
              </a:spcAft>
              <a:buFont typeface="Arial" panose="020B0604020202020204" pitchFamily="34" charset="0"/>
              <a:buChar char="•"/>
            </a:pPr>
            <a:r>
              <a:rPr lang="en-US" sz="1400" dirty="0"/>
              <a:t>The maximum bonus amount per writing producer will be $1500 and paid as a lump sum on March 1, 2023. </a:t>
            </a:r>
          </a:p>
          <a:p>
            <a:pPr marL="285750" indent="-228600">
              <a:lnSpc>
                <a:spcPct val="90000"/>
              </a:lnSpc>
              <a:spcAft>
                <a:spcPts val="600"/>
              </a:spcAft>
              <a:buFont typeface="Arial" panose="020B0604020202020204" pitchFamily="34" charset="0"/>
              <a:buChar char="•"/>
            </a:pPr>
            <a:r>
              <a:rPr lang="en-US" sz="1400" b="1" dirty="0">
                <a:solidFill>
                  <a:srgbClr val="F6800A"/>
                </a:solidFill>
              </a:rPr>
              <a:t>EXAMPLE of BONUS: </a:t>
            </a:r>
            <a:r>
              <a:rPr lang="en-US" sz="1400" dirty="0"/>
              <a:t>If the writing producer achieves $500 of the premium by the end of the year, they will receive $50, if however, they write $30,000 in premium, the writing agent will receive $1,500. </a:t>
            </a:r>
          </a:p>
          <a:p>
            <a:pPr marL="285750" indent="-228600">
              <a:lnSpc>
                <a:spcPct val="90000"/>
              </a:lnSpc>
              <a:spcAft>
                <a:spcPts val="600"/>
              </a:spcAft>
              <a:buFont typeface="Arial" panose="020B0604020202020204" pitchFamily="34" charset="0"/>
              <a:buChar char="•"/>
            </a:pPr>
            <a:r>
              <a:rPr lang="en-US" sz="1400" dirty="0"/>
              <a:t>Will have until December 31, 2022, to write premiums. </a:t>
            </a:r>
          </a:p>
          <a:p>
            <a:pPr marL="285750" indent="-228600">
              <a:lnSpc>
                <a:spcPct val="90000"/>
              </a:lnSpc>
              <a:spcAft>
                <a:spcPts val="600"/>
              </a:spcAft>
              <a:buFont typeface="Arial" panose="020B0604020202020204" pitchFamily="34" charset="0"/>
              <a:buChar char="•"/>
            </a:pPr>
            <a:r>
              <a:rPr lang="en-US" sz="1400" dirty="0"/>
              <a:t>To qualify for payment by March, the persistency ratio should be more than 70%.</a:t>
            </a:r>
          </a:p>
        </p:txBody>
      </p:sp>
      <p:pic>
        <p:nvPicPr>
          <p:cNvPr id="9" name="Picture 8">
            <a:extLst>
              <a:ext uri="{FF2B5EF4-FFF2-40B4-BE49-F238E27FC236}">
                <a16:creationId xmlns:a16="http://schemas.microsoft.com/office/drawing/2014/main" id="{700A9691-B2BB-7544-1F34-A3DEA1AE7007}"/>
              </a:ext>
            </a:extLst>
          </p:cNvPr>
          <p:cNvPicPr>
            <a:picLocks noChangeAspect="1"/>
          </p:cNvPicPr>
          <p:nvPr/>
        </p:nvPicPr>
        <p:blipFill>
          <a:blip r:embed="rId4"/>
          <a:stretch>
            <a:fillRect/>
          </a:stretch>
        </p:blipFill>
        <p:spPr>
          <a:xfrm>
            <a:off x="7983967" y="1879684"/>
            <a:ext cx="2514600" cy="1819275"/>
          </a:xfrm>
          <a:prstGeom prst="rect">
            <a:avLst/>
          </a:prstGeom>
        </p:spPr>
      </p:pic>
    </p:spTree>
    <p:extLst>
      <p:ext uri="{BB962C8B-B14F-4D97-AF65-F5344CB8AC3E}">
        <p14:creationId xmlns:p14="http://schemas.microsoft.com/office/powerpoint/2010/main" val="93773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3" name="Content Placeholder 5">
            <a:extLst>
              <a:ext uri="{FF2B5EF4-FFF2-40B4-BE49-F238E27FC236}">
                <a16:creationId xmlns:a16="http://schemas.microsoft.com/office/drawing/2014/main" id="{1D7E83EC-1C80-9351-0BE7-7E72A2D49482}"/>
              </a:ext>
            </a:extLst>
          </p:cNvPr>
          <p:cNvGraphicFramePr>
            <a:graphicFrameLocks noGrp="1"/>
          </p:cNvGraphicFramePr>
          <p:nvPr>
            <p:ph sz="quarter" idx="4"/>
          </p:nvPr>
        </p:nvGraphicFramePr>
        <p:xfrm>
          <a:off x="3504405" y="2996238"/>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AD0D812A-F3B2-3EA9-85F8-5AB1B925C783}"/>
              </a:ext>
            </a:extLst>
          </p:cNvPr>
          <p:cNvPicPr>
            <a:picLocks noChangeAspect="1"/>
          </p:cNvPicPr>
          <p:nvPr/>
        </p:nvPicPr>
        <p:blipFill>
          <a:blip r:embed="rId8"/>
          <a:stretch>
            <a:fillRect/>
          </a:stretch>
        </p:blipFill>
        <p:spPr>
          <a:xfrm>
            <a:off x="4876799" y="816367"/>
            <a:ext cx="2438400" cy="1383790"/>
          </a:xfrm>
          <a:prstGeom prst="rect">
            <a:avLst/>
          </a:prstGeom>
        </p:spPr>
      </p:pic>
      <p:sp>
        <p:nvSpPr>
          <p:cNvPr id="12" name="Rectangle 11">
            <a:extLst>
              <a:ext uri="{FF2B5EF4-FFF2-40B4-BE49-F238E27FC236}">
                <a16:creationId xmlns:a16="http://schemas.microsoft.com/office/drawing/2014/main" id="{5F38415A-A77E-BB3B-300C-F447D3D53AD7}"/>
              </a:ext>
            </a:extLst>
          </p:cNvPr>
          <p:cNvSpPr/>
          <p:nvPr/>
        </p:nvSpPr>
        <p:spPr>
          <a:xfrm>
            <a:off x="-169070" y="18097"/>
            <a:ext cx="1224566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ED7D31">
                    <a:lumMod val="60000"/>
                    <a:lumOff val="40000"/>
                  </a:srgbClr>
                </a:solidFill>
                <a:effectLst>
                  <a:outerShdw blurRad="12700" dist="38100" dir="2700000" algn="tl" rotWithShape="0">
                    <a:prstClr val="white">
                      <a:lumMod val="50000"/>
                    </a:prstClr>
                  </a:outerShdw>
                </a:effectLst>
                <a:uLnTx/>
                <a:uFillTx/>
                <a:latin typeface="Aharoni" panose="02010803020104030203" pitchFamily="2" charset="-79"/>
                <a:ea typeface="+mn-ea"/>
                <a:cs typeface="Aharoni" panose="02010803020104030203" pitchFamily="2" charset="-79"/>
              </a:rPr>
              <a:t>CHC Agency Contest - September 2022</a:t>
            </a:r>
          </a:p>
        </p:txBody>
      </p:sp>
      <p:sp>
        <p:nvSpPr>
          <p:cNvPr id="19" name="Rectangle 18">
            <a:extLst>
              <a:ext uri="{FF2B5EF4-FFF2-40B4-BE49-F238E27FC236}">
                <a16:creationId xmlns:a16="http://schemas.microsoft.com/office/drawing/2014/main" id="{3B71EF0A-A8FC-CD8B-4CB3-ACF1391AE549}"/>
              </a:ext>
            </a:extLst>
          </p:cNvPr>
          <p:cNvSpPr/>
          <p:nvPr/>
        </p:nvSpPr>
        <p:spPr>
          <a:xfrm>
            <a:off x="1842046" y="2102426"/>
            <a:ext cx="850790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IHP - Partnership Health Plan</a:t>
            </a:r>
          </a:p>
        </p:txBody>
      </p:sp>
      <p:pic>
        <p:nvPicPr>
          <p:cNvPr id="2" name="Picture 1">
            <a:extLst>
              <a:ext uri="{FF2B5EF4-FFF2-40B4-BE49-F238E27FC236}">
                <a16:creationId xmlns:a16="http://schemas.microsoft.com/office/drawing/2014/main" id="{24B1A80B-D0B2-68AB-1591-0AE4D4C0EF11}"/>
              </a:ext>
            </a:extLst>
          </p:cNvPr>
          <p:cNvPicPr>
            <a:picLocks noChangeAspect="1"/>
          </p:cNvPicPr>
          <p:nvPr/>
        </p:nvPicPr>
        <p:blipFill>
          <a:blip r:embed="rId9"/>
          <a:stretch>
            <a:fillRect/>
          </a:stretch>
        </p:blipFill>
        <p:spPr>
          <a:xfrm>
            <a:off x="0" y="5203282"/>
            <a:ext cx="2857500" cy="1600200"/>
          </a:xfrm>
          <a:prstGeom prst="rect">
            <a:avLst/>
          </a:prstGeom>
        </p:spPr>
      </p:pic>
    </p:spTree>
    <p:extLst>
      <p:ext uri="{BB962C8B-B14F-4D97-AF65-F5344CB8AC3E}">
        <p14:creationId xmlns:p14="http://schemas.microsoft.com/office/powerpoint/2010/main" val="264879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8ECD-55CB-38A8-2444-3F49C438EA88}"/>
              </a:ext>
            </a:extLst>
          </p:cNvPr>
          <p:cNvSpPr>
            <a:spLocks noGrp="1"/>
          </p:cNvSpPr>
          <p:nvPr>
            <p:ph type="title"/>
          </p:nvPr>
        </p:nvSpPr>
        <p:spPr>
          <a:xfrm>
            <a:off x="838200" y="365126"/>
            <a:ext cx="10515600" cy="855662"/>
          </a:xfrm>
        </p:spPr>
        <p:txBody>
          <a:bodyPr/>
          <a:lstStyle/>
          <a:p>
            <a:r>
              <a:rPr lang="en-US" dirty="0"/>
              <a:t>HST ANNIVERSARY</a:t>
            </a:r>
          </a:p>
        </p:txBody>
      </p:sp>
      <p:sp>
        <p:nvSpPr>
          <p:cNvPr id="3" name="Content Placeholder 2">
            <a:extLst>
              <a:ext uri="{FF2B5EF4-FFF2-40B4-BE49-F238E27FC236}">
                <a16:creationId xmlns:a16="http://schemas.microsoft.com/office/drawing/2014/main" id="{F64F2C1C-060F-51F5-0B77-C8B4D882EDD3}"/>
              </a:ext>
            </a:extLst>
          </p:cNvPr>
          <p:cNvSpPr>
            <a:spLocks noGrp="1"/>
          </p:cNvSpPr>
          <p:nvPr>
            <p:ph idx="1"/>
          </p:nvPr>
        </p:nvSpPr>
        <p:spPr>
          <a:xfrm>
            <a:off x="838200" y="1220788"/>
            <a:ext cx="10515600" cy="4956175"/>
          </a:xfrm>
        </p:spPr>
        <p:txBody>
          <a:bodyPr/>
          <a:lstStyle/>
          <a:p>
            <a:pPr marL="0" indent="0">
              <a:buNone/>
            </a:pPr>
            <a:r>
              <a:rPr lang="en-US" dirty="0"/>
              <a:t>9/8: Susan Weick (MO) 14 Years</a:t>
            </a:r>
          </a:p>
        </p:txBody>
      </p:sp>
      <p:pic>
        <p:nvPicPr>
          <p:cNvPr id="5" name="Picture 4">
            <a:extLst>
              <a:ext uri="{FF2B5EF4-FFF2-40B4-BE49-F238E27FC236}">
                <a16:creationId xmlns:a16="http://schemas.microsoft.com/office/drawing/2014/main" id="{AD0F6338-E97E-AE47-7DE0-DF8F04201807}"/>
              </a:ext>
            </a:extLst>
          </p:cNvPr>
          <p:cNvPicPr>
            <a:picLocks noChangeAspect="1"/>
          </p:cNvPicPr>
          <p:nvPr/>
        </p:nvPicPr>
        <p:blipFill>
          <a:blip r:embed="rId2"/>
          <a:stretch>
            <a:fillRect/>
          </a:stretch>
        </p:blipFill>
        <p:spPr>
          <a:xfrm>
            <a:off x="6455163" y="1490663"/>
            <a:ext cx="4076700" cy="4686300"/>
          </a:xfrm>
          <a:prstGeom prst="rect">
            <a:avLst/>
          </a:prstGeom>
        </p:spPr>
      </p:pic>
      <p:pic>
        <p:nvPicPr>
          <p:cNvPr id="6" name="Picture 5">
            <a:extLst>
              <a:ext uri="{FF2B5EF4-FFF2-40B4-BE49-F238E27FC236}">
                <a16:creationId xmlns:a16="http://schemas.microsoft.com/office/drawing/2014/main" id="{5EE4D433-936E-5891-449E-DBB161ECCE34}"/>
              </a:ext>
            </a:extLst>
          </p:cNvPr>
          <p:cNvPicPr>
            <a:picLocks noChangeAspect="1"/>
          </p:cNvPicPr>
          <p:nvPr/>
        </p:nvPicPr>
        <p:blipFill>
          <a:blip r:embed="rId3"/>
          <a:stretch>
            <a:fillRect/>
          </a:stretch>
        </p:blipFill>
        <p:spPr>
          <a:xfrm>
            <a:off x="2371377" y="2886308"/>
            <a:ext cx="2143125" cy="2143125"/>
          </a:xfrm>
          <a:prstGeom prst="rect">
            <a:avLst/>
          </a:prstGeom>
        </p:spPr>
      </p:pic>
      <p:sp>
        <p:nvSpPr>
          <p:cNvPr id="7" name="Heart 6">
            <a:extLst>
              <a:ext uri="{FF2B5EF4-FFF2-40B4-BE49-F238E27FC236}">
                <a16:creationId xmlns:a16="http://schemas.microsoft.com/office/drawing/2014/main" id="{9142B27B-306B-1D7D-62F8-25B52239B8D4}"/>
              </a:ext>
            </a:extLst>
          </p:cNvPr>
          <p:cNvSpPr/>
          <p:nvPr/>
        </p:nvSpPr>
        <p:spPr>
          <a:xfrm>
            <a:off x="1252655" y="1738779"/>
            <a:ext cx="4380571" cy="4438184"/>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480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20DCC3-7DBA-39A1-12A3-24F880D3C5A2}"/>
              </a:ext>
            </a:extLst>
          </p:cNvPr>
          <p:cNvPicPr>
            <a:picLocks noChangeAspect="1"/>
          </p:cNvPicPr>
          <p:nvPr/>
        </p:nvPicPr>
        <p:blipFill>
          <a:blip r:embed="rId2"/>
          <a:stretch>
            <a:fillRect/>
          </a:stretch>
        </p:blipFill>
        <p:spPr>
          <a:xfrm>
            <a:off x="528633" y="3003618"/>
            <a:ext cx="11134725" cy="2562225"/>
          </a:xfrm>
          <a:prstGeom prst="rect">
            <a:avLst/>
          </a:prstGeom>
        </p:spPr>
      </p:pic>
      <p:pic>
        <p:nvPicPr>
          <p:cNvPr id="4" name="Picture 3">
            <a:extLst>
              <a:ext uri="{FF2B5EF4-FFF2-40B4-BE49-F238E27FC236}">
                <a16:creationId xmlns:a16="http://schemas.microsoft.com/office/drawing/2014/main" id="{B9D6F359-0BDB-9FAC-909A-F88634D7BD06}"/>
              </a:ext>
            </a:extLst>
          </p:cNvPr>
          <p:cNvPicPr>
            <a:picLocks noChangeAspect="1"/>
          </p:cNvPicPr>
          <p:nvPr/>
        </p:nvPicPr>
        <p:blipFill>
          <a:blip r:embed="rId3"/>
          <a:stretch>
            <a:fillRect/>
          </a:stretch>
        </p:blipFill>
        <p:spPr>
          <a:xfrm>
            <a:off x="4414836" y="0"/>
            <a:ext cx="3362325" cy="1277628"/>
          </a:xfrm>
          <a:prstGeom prst="rect">
            <a:avLst/>
          </a:prstGeom>
        </p:spPr>
      </p:pic>
      <p:sp>
        <p:nvSpPr>
          <p:cNvPr id="5" name="TextBox 4">
            <a:extLst>
              <a:ext uri="{FF2B5EF4-FFF2-40B4-BE49-F238E27FC236}">
                <a16:creationId xmlns:a16="http://schemas.microsoft.com/office/drawing/2014/main" id="{51B01E9F-A0AD-1081-5FC2-31064CB1A7B5}"/>
              </a:ext>
            </a:extLst>
          </p:cNvPr>
          <p:cNvSpPr txBox="1"/>
          <p:nvPr/>
        </p:nvSpPr>
        <p:spPr>
          <a:xfrm>
            <a:off x="1057596" y="1003610"/>
            <a:ext cx="10076798" cy="1569660"/>
          </a:xfrm>
          <a:prstGeom prst="rect">
            <a:avLst/>
          </a:prstGeom>
          <a:noFill/>
        </p:spPr>
        <p:txBody>
          <a:bodyPr wrap="none" rtlCol="0">
            <a:spAutoFit/>
          </a:bodyPr>
          <a:lstStyle/>
          <a:p>
            <a:pPr algn="ctr"/>
            <a:r>
              <a:rPr lang="en-US" sz="4800" dirty="0">
                <a:solidFill>
                  <a:schemeClr val="accent6">
                    <a:lumMod val="75000"/>
                  </a:schemeClr>
                </a:solidFill>
                <a:latin typeface="Algerian" panose="04020705040A02060702" pitchFamily="82" charset="0"/>
              </a:rPr>
              <a:t>4 out 5 Top Rookie Performers!</a:t>
            </a:r>
          </a:p>
          <a:p>
            <a:pPr algn="ctr"/>
            <a:r>
              <a:rPr lang="en-US" sz="4800" dirty="0">
                <a:solidFill>
                  <a:schemeClr val="accent6">
                    <a:lumMod val="75000"/>
                  </a:schemeClr>
                </a:solidFill>
                <a:latin typeface="Algerian" panose="04020705040A02060702" pitchFamily="82" charset="0"/>
              </a:rPr>
              <a:t>Great Job!</a:t>
            </a:r>
          </a:p>
        </p:txBody>
      </p:sp>
      <p:sp>
        <p:nvSpPr>
          <p:cNvPr id="7" name="TextBox 6">
            <a:extLst>
              <a:ext uri="{FF2B5EF4-FFF2-40B4-BE49-F238E27FC236}">
                <a16:creationId xmlns:a16="http://schemas.microsoft.com/office/drawing/2014/main" id="{5A5817B5-0943-7C34-5752-BC327EDB3E6E}"/>
              </a:ext>
            </a:extLst>
          </p:cNvPr>
          <p:cNvSpPr txBox="1"/>
          <p:nvPr/>
        </p:nvSpPr>
        <p:spPr>
          <a:xfrm>
            <a:off x="1932411" y="5854390"/>
            <a:ext cx="8327171" cy="923330"/>
          </a:xfrm>
          <a:prstGeom prst="rect">
            <a:avLst/>
          </a:prstGeom>
          <a:noFill/>
        </p:spPr>
        <p:txBody>
          <a:bodyPr wrap="square">
            <a:spAutoFit/>
          </a:bodyPr>
          <a:lstStyle/>
          <a:p>
            <a:r>
              <a:rPr lang="en-US" sz="5400" dirty="0">
                <a:solidFill>
                  <a:srgbClr val="00B050"/>
                </a:solidFill>
              </a:rPr>
              <a:t>Healthcare Solutions Team</a:t>
            </a:r>
          </a:p>
        </p:txBody>
      </p:sp>
    </p:spTree>
    <p:extLst>
      <p:ext uri="{BB962C8B-B14F-4D97-AF65-F5344CB8AC3E}">
        <p14:creationId xmlns:p14="http://schemas.microsoft.com/office/powerpoint/2010/main" val="208775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FF3DB-A223-AA9B-8A46-A21F9213D15F}"/>
              </a:ext>
            </a:extLst>
          </p:cNvPr>
          <p:cNvPicPr>
            <a:picLocks noChangeAspect="1"/>
          </p:cNvPicPr>
          <p:nvPr/>
        </p:nvPicPr>
        <p:blipFill>
          <a:blip r:embed="rId3"/>
          <a:stretch>
            <a:fillRect/>
          </a:stretch>
        </p:blipFill>
        <p:spPr>
          <a:xfrm>
            <a:off x="2990850" y="3190875"/>
            <a:ext cx="6210300" cy="3328678"/>
          </a:xfrm>
          <a:prstGeom prst="rect">
            <a:avLst/>
          </a:prstGeom>
        </p:spPr>
      </p:pic>
      <p:pic>
        <p:nvPicPr>
          <p:cNvPr id="3" name="Picture 2">
            <a:extLst>
              <a:ext uri="{FF2B5EF4-FFF2-40B4-BE49-F238E27FC236}">
                <a16:creationId xmlns:a16="http://schemas.microsoft.com/office/drawing/2014/main" id="{292957AD-7A36-CC8C-3C68-7C7712FDFC7A}"/>
              </a:ext>
            </a:extLst>
          </p:cNvPr>
          <p:cNvPicPr>
            <a:picLocks noChangeAspect="1"/>
          </p:cNvPicPr>
          <p:nvPr/>
        </p:nvPicPr>
        <p:blipFill>
          <a:blip r:embed="rId4"/>
          <a:stretch>
            <a:fillRect/>
          </a:stretch>
        </p:blipFill>
        <p:spPr>
          <a:xfrm>
            <a:off x="4243387" y="338447"/>
            <a:ext cx="3705225" cy="1228725"/>
          </a:xfrm>
          <a:prstGeom prst="rect">
            <a:avLst/>
          </a:prstGeom>
        </p:spPr>
      </p:pic>
      <p:sp>
        <p:nvSpPr>
          <p:cNvPr id="4" name="Rectangle 3">
            <a:extLst>
              <a:ext uri="{FF2B5EF4-FFF2-40B4-BE49-F238E27FC236}">
                <a16:creationId xmlns:a16="http://schemas.microsoft.com/office/drawing/2014/main" id="{7D4E621D-7DB3-5B9A-9331-7CD30444A8A0}"/>
              </a:ext>
            </a:extLst>
          </p:cNvPr>
          <p:cNvSpPr/>
          <p:nvPr/>
        </p:nvSpPr>
        <p:spPr>
          <a:xfrm>
            <a:off x="3196139" y="1917358"/>
            <a:ext cx="5799729"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1</a:t>
            </a:r>
            <a:r>
              <a:rPr kumimoji="0" lang="en-US" sz="8000" b="1" i="0" u="none" strike="noStrike" kern="1200" cap="none" spc="0" normalizeH="0" baseline="3000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ST</a:t>
            </a:r>
            <a:r>
              <a:rPr kumimoji="0" lang="en-US"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 APP SOLD</a:t>
            </a:r>
          </a:p>
        </p:txBody>
      </p:sp>
    </p:spTree>
    <p:extLst>
      <p:ext uri="{BB962C8B-B14F-4D97-AF65-F5344CB8AC3E}">
        <p14:creationId xmlns:p14="http://schemas.microsoft.com/office/powerpoint/2010/main" val="36242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132FB-350C-469D-6AAD-A503F69FCFCB}"/>
              </a:ext>
            </a:extLst>
          </p:cNvPr>
          <p:cNvSpPr>
            <a:spLocks noGrp="1"/>
          </p:cNvSpPr>
          <p:nvPr>
            <p:ph type="title"/>
          </p:nvPr>
        </p:nvSpPr>
        <p:spPr>
          <a:xfrm>
            <a:off x="1788352" y="572120"/>
            <a:ext cx="3722933" cy="757130"/>
          </a:xfrm>
          <a:ln w="25400" cap="sq">
            <a:solidFill>
              <a:srgbClr val="FFFFFF"/>
            </a:solidFill>
            <a:miter lim="800000"/>
          </a:ln>
        </p:spPr>
        <p:txBody>
          <a:bodyPr wrap="square">
            <a:normAutofit fontScale="90000"/>
          </a:bodyPr>
          <a:lstStyle/>
          <a:p>
            <a:pPr algn="ctr"/>
            <a:r>
              <a:rPr lang="en-US" sz="2800" dirty="0">
                <a:solidFill>
                  <a:srgbClr val="FFFFFF"/>
                </a:solidFill>
              </a:rPr>
              <a:t>Important Dates</a:t>
            </a:r>
            <a:br>
              <a:rPr lang="en-US" sz="2800" dirty="0">
                <a:solidFill>
                  <a:srgbClr val="FFFFFF"/>
                </a:solidFill>
              </a:rPr>
            </a:br>
            <a:r>
              <a:rPr lang="en-US" sz="2800" dirty="0">
                <a:solidFill>
                  <a:srgbClr val="FFFFFF"/>
                </a:solidFill>
              </a:rPr>
              <a:t>HST &amp; CHC</a:t>
            </a: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8F7782-E560-06D3-1033-8AE8F31D20F2}"/>
              </a:ext>
            </a:extLst>
          </p:cNvPr>
          <p:cNvSpPr>
            <a:spLocks noGrp="1"/>
          </p:cNvSpPr>
          <p:nvPr>
            <p:ph sz="half" idx="1"/>
          </p:nvPr>
        </p:nvSpPr>
        <p:spPr>
          <a:xfrm>
            <a:off x="6317857" y="572120"/>
            <a:ext cx="5053066" cy="1879835"/>
          </a:xfrm>
        </p:spPr>
        <p:txBody>
          <a:bodyPr>
            <a:normAutofit fontScale="925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CHC Important dates:</a:t>
            </a:r>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dirty="0">
                <a:solidFill>
                  <a:schemeClr val="accent1">
                    <a:lumMod val="75000"/>
                  </a:schemeClr>
                </a:solidFill>
                <a:latin typeface="Arial" panose="020B0604020202020204" pitchFamily="34" charset="0"/>
                <a:cs typeface="Arial" panose="020B0604020202020204" pitchFamily="34" charset="0"/>
              </a:rPr>
              <a:t>Sept 16</a:t>
            </a:r>
            <a:r>
              <a:rPr lang="en-US" sz="2000" baseline="30000" dirty="0">
                <a:solidFill>
                  <a:schemeClr val="accent1">
                    <a:lumMod val="75000"/>
                  </a:schemeClr>
                </a:solidFill>
                <a:latin typeface="Arial" panose="020B0604020202020204" pitchFamily="34" charset="0"/>
                <a:cs typeface="Arial" panose="020B0604020202020204" pitchFamily="34" charset="0"/>
              </a:rPr>
              <a:t>th</a:t>
            </a:r>
            <a:r>
              <a:rPr lang="en-US" sz="2000" dirty="0">
                <a:solidFill>
                  <a:schemeClr val="accent1">
                    <a:lumMod val="75000"/>
                  </a:schemeClr>
                </a:solidFill>
                <a:latin typeface="Arial" panose="020B0604020202020204" pitchFamily="34" charset="0"/>
                <a:cs typeface="Arial" panose="020B0604020202020204" pitchFamily="34" charset="0"/>
              </a:rPr>
              <a:t> &amp; 17</a:t>
            </a:r>
            <a:r>
              <a:rPr lang="en-US" sz="2000" baseline="30000" dirty="0">
                <a:solidFill>
                  <a:schemeClr val="accent1">
                    <a:lumMod val="75000"/>
                  </a:schemeClr>
                </a:solidFill>
                <a:latin typeface="Arial" panose="020B0604020202020204" pitchFamily="34" charset="0"/>
                <a:cs typeface="Arial" panose="020B0604020202020204" pitchFamily="34" charset="0"/>
              </a:rPr>
              <a:t>th</a:t>
            </a:r>
            <a:r>
              <a:rPr lang="en-US" sz="2000" dirty="0">
                <a:solidFill>
                  <a:schemeClr val="accent1">
                    <a:lumMod val="75000"/>
                  </a:schemeClr>
                </a:solidFill>
                <a:latin typeface="Arial" panose="020B0604020202020204" pitchFamily="34" charset="0"/>
                <a:cs typeface="Arial" panose="020B0604020202020204" pitchFamily="34" charset="0"/>
              </a:rPr>
              <a:t> - Nashville Team Training</a:t>
            </a:r>
          </a:p>
          <a:p>
            <a:r>
              <a:rPr lang="en-US" sz="2000" i="0" u="none" strike="noStrike" dirty="0">
                <a:solidFill>
                  <a:schemeClr val="accent1">
                    <a:lumMod val="75000"/>
                  </a:schemeClr>
                </a:solidFill>
                <a:effectLst/>
                <a:latin typeface="Arial" panose="020B0604020202020204" pitchFamily="34" charset="0"/>
                <a:cs typeface="Arial" panose="020B0604020202020204" pitchFamily="34" charset="0"/>
              </a:rPr>
              <a:t>Sept 22</a:t>
            </a:r>
            <a:r>
              <a:rPr lang="en-US" sz="2000" dirty="0">
                <a:solidFill>
                  <a:schemeClr val="accent1">
                    <a:lumMod val="75000"/>
                  </a:schemeClr>
                </a:solidFill>
                <a:latin typeface="Arial" panose="020B0604020202020204" pitchFamily="34" charset="0"/>
                <a:cs typeface="Arial" panose="020B0604020202020204" pitchFamily="34" charset="0"/>
              </a:rPr>
              <a:t> </a:t>
            </a:r>
            <a:r>
              <a:rPr lang="en-US" sz="2000" i="0" u="none" strike="noStrike" dirty="0">
                <a:solidFill>
                  <a:schemeClr val="accent1">
                    <a:lumMod val="75000"/>
                  </a:schemeClr>
                </a:solidFill>
                <a:effectLst/>
                <a:latin typeface="Arial" panose="020B0604020202020204" pitchFamily="34" charset="0"/>
                <a:cs typeface="Arial" panose="020B0604020202020204" pitchFamily="34" charset="0"/>
              </a:rPr>
              <a:t>Compass Training: Group Sales</a:t>
            </a:r>
            <a:r>
              <a:rPr lang="en-US" sz="2000" dirty="0">
                <a:solidFill>
                  <a:schemeClr val="accent1">
                    <a:lumMod val="75000"/>
                  </a:schemeClr>
                </a:solidFill>
                <a:latin typeface="Arial" panose="020B0604020202020204" pitchFamily="34" charset="0"/>
                <a:cs typeface="Arial" panose="020B0604020202020204" pitchFamily="34" charset="0"/>
              </a:rPr>
              <a:t> </a:t>
            </a:r>
            <a:r>
              <a:rPr lang="en-US" sz="2000" i="0" u="none" strike="noStrike" dirty="0">
                <a:solidFill>
                  <a:schemeClr val="accent1">
                    <a:lumMod val="75000"/>
                  </a:schemeClr>
                </a:solidFill>
                <a:effectLst/>
                <a:latin typeface="Arial" panose="020B0604020202020204" pitchFamily="34" charset="0"/>
                <a:cs typeface="Arial" panose="020B0604020202020204" pitchFamily="34" charset="0"/>
              </a:rPr>
              <a:t>Bill Morrissey</a:t>
            </a:r>
          </a:p>
          <a:p>
            <a:r>
              <a:rPr lang="en-US" sz="2000" dirty="0">
                <a:solidFill>
                  <a:schemeClr val="accent1">
                    <a:lumMod val="75000"/>
                  </a:schemeClr>
                </a:solidFill>
                <a:latin typeface="Arial" panose="020B0604020202020204" pitchFamily="34" charset="0"/>
                <a:cs typeface="Arial" panose="020B0604020202020204" pitchFamily="34" charset="0"/>
              </a:rPr>
              <a:t>Sept 24</a:t>
            </a:r>
            <a:r>
              <a:rPr lang="en-US" sz="2000" baseline="30000" dirty="0">
                <a:solidFill>
                  <a:schemeClr val="accent1">
                    <a:lumMod val="75000"/>
                  </a:schemeClr>
                </a:solidFill>
                <a:latin typeface="Arial" panose="020B0604020202020204" pitchFamily="34" charset="0"/>
                <a:cs typeface="Arial" panose="020B0604020202020204" pitchFamily="34" charset="0"/>
              </a:rPr>
              <a:t>th</a:t>
            </a:r>
            <a:r>
              <a:rPr lang="en-US" sz="2000" dirty="0">
                <a:solidFill>
                  <a:schemeClr val="accent1">
                    <a:lumMod val="75000"/>
                  </a:schemeClr>
                </a:solidFill>
                <a:latin typeface="Arial" panose="020B0604020202020204" pitchFamily="34" charset="0"/>
                <a:cs typeface="Arial" panose="020B0604020202020204" pitchFamily="34" charset="0"/>
              </a:rPr>
              <a:t> - Super Saturday Training</a:t>
            </a:r>
          </a:p>
          <a:p>
            <a:endParaRPr lang="en-US" sz="2000" dirty="0"/>
          </a:p>
          <a:p>
            <a:pPr marL="0" indent="0">
              <a:buNone/>
            </a:pPr>
            <a:endParaRPr lang="en-US" sz="2000" dirty="0"/>
          </a:p>
        </p:txBody>
      </p:sp>
      <p:sp>
        <p:nvSpPr>
          <p:cNvPr id="4" name="Content Placeholder 3">
            <a:extLst>
              <a:ext uri="{FF2B5EF4-FFF2-40B4-BE49-F238E27FC236}">
                <a16:creationId xmlns:a16="http://schemas.microsoft.com/office/drawing/2014/main" id="{D7CF77D6-A9B1-171F-9DB9-AF43D245E687}"/>
              </a:ext>
            </a:extLst>
          </p:cNvPr>
          <p:cNvSpPr>
            <a:spLocks noGrp="1"/>
          </p:cNvSpPr>
          <p:nvPr>
            <p:ph sz="half" idx="2"/>
          </p:nvPr>
        </p:nvSpPr>
        <p:spPr>
          <a:xfrm>
            <a:off x="6317857" y="3758055"/>
            <a:ext cx="5667153" cy="2120092"/>
          </a:xfrm>
        </p:spPr>
        <p:txBody>
          <a:bodyPr>
            <a:noAutofit/>
          </a:bodyPr>
          <a:lstStyle/>
          <a:p>
            <a:pPr marL="0" indent="0">
              <a:buNone/>
            </a:pPr>
            <a:r>
              <a:rPr lang="en-US" sz="2000" dirty="0">
                <a:solidFill>
                  <a:schemeClr val="accent1">
                    <a:lumMod val="75000"/>
                  </a:schemeClr>
                </a:solidFill>
              </a:rPr>
              <a:t>HST Important dates:</a:t>
            </a:r>
          </a:p>
          <a:p>
            <a:r>
              <a:rPr lang="en-US" sz="2000" dirty="0">
                <a:solidFill>
                  <a:schemeClr val="accent1">
                    <a:lumMod val="75000"/>
                  </a:schemeClr>
                </a:solidFill>
              </a:rPr>
              <a:t>"All Hands” HST Open Enrollment Kickoff Meeting: Monday October 3, 2022</a:t>
            </a:r>
          </a:p>
          <a:p>
            <a:r>
              <a:rPr lang="en-US" sz="2000" dirty="0">
                <a:solidFill>
                  <a:schemeClr val="accent1">
                    <a:lumMod val="75000"/>
                  </a:schemeClr>
                </a:solidFill>
              </a:rPr>
              <a:t>Medicare Open Enrollment: October 15 – December 7</a:t>
            </a:r>
          </a:p>
          <a:p>
            <a:r>
              <a:rPr lang="en-US" sz="2000" dirty="0">
                <a:solidFill>
                  <a:schemeClr val="accent1">
                    <a:lumMod val="75000"/>
                  </a:schemeClr>
                </a:solidFill>
              </a:rPr>
              <a:t>ACA Open Enrollment Period: November 1 – January 15, 2023 (most states)</a:t>
            </a:r>
          </a:p>
        </p:txBody>
      </p:sp>
      <p:pic>
        <p:nvPicPr>
          <p:cNvPr id="14" name="Picture 13">
            <a:extLst>
              <a:ext uri="{FF2B5EF4-FFF2-40B4-BE49-F238E27FC236}">
                <a16:creationId xmlns:a16="http://schemas.microsoft.com/office/drawing/2014/main" id="{ED349901-7D7C-682B-C5CE-EACDEA52604E}"/>
              </a:ext>
            </a:extLst>
          </p:cNvPr>
          <p:cNvPicPr>
            <a:picLocks noChangeAspect="1"/>
          </p:cNvPicPr>
          <p:nvPr/>
        </p:nvPicPr>
        <p:blipFill>
          <a:blip r:embed="rId2"/>
          <a:stretch>
            <a:fillRect/>
          </a:stretch>
        </p:blipFill>
        <p:spPr>
          <a:xfrm>
            <a:off x="1989222" y="2664189"/>
            <a:ext cx="3368998" cy="3002964"/>
          </a:xfrm>
          <a:prstGeom prst="rect">
            <a:avLst/>
          </a:prstGeom>
        </p:spPr>
      </p:pic>
    </p:spTree>
    <p:extLst>
      <p:ext uri="{BB962C8B-B14F-4D97-AF65-F5344CB8AC3E}">
        <p14:creationId xmlns:p14="http://schemas.microsoft.com/office/powerpoint/2010/main" val="85072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1041-2EEE-90BF-3F08-9BEE7E8B2FBE}"/>
              </a:ext>
            </a:extLst>
          </p:cNvPr>
          <p:cNvSpPr>
            <a:spLocks noGrp="1"/>
          </p:cNvSpPr>
          <p:nvPr>
            <p:ph type="title"/>
          </p:nvPr>
        </p:nvSpPr>
        <p:spPr>
          <a:xfrm>
            <a:off x="245470" y="891623"/>
            <a:ext cx="3348331" cy="1668221"/>
          </a:xfrm>
        </p:spPr>
        <p:txBody>
          <a:bodyPr>
            <a:normAutofit/>
          </a:bodyPr>
          <a:lstStyle/>
          <a:p>
            <a:r>
              <a:rPr lang="en-US" dirty="0"/>
              <a:t>CHC 2023 CALENDAR!</a:t>
            </a:r>
            <a:br>
              <a:rPr lang="en-US" dirty="0"/>
            </a:br>
            <a:r>
              <a:rPr lang="en-US" sz="2400" i="1" dirty="0"/>
              <a:t>Coming December 2023!</a:t>
            </a:r>
          </a:p>
        </p:txBody>
      </p:sp>
      <p:pic>
        <p:nvPicPr>
          <p:cNvPr id="3" name="Picture 2">
            <a:extLst>
              <a:ext uri="{FF2B5EF4-FFF2-40B4-BE49-F238E27FC236}">
                <a16:creationId xmlns:a16="http://schemas.microsoft.com/office/drawing/2014/main" id="{F0B7C7D1-9C51-88FE-223A-E67EC4ACD56E}"/>
              </a:ext>
            </a:extLst>
          </p:cNvPr>
          <p:cNvPicPr>
            <a:picLocks noChangeAspect="1"/>
          </p:cNvPicPr>
          <p:nvPr/>
        </p:nvPicPr>
        <p:blipFill>
          <a:blip r:embed="rId2"/>
          <a:stretch>
            <a:fillRect/>
          </a:stretch>
        </p:blipFill>
        <p:spPr>
          <a:xfrm>
            <a:off x="3738624" y="312516"/>
            <a:ext cx="8207906" cy="6232967"/>
          </a:xfrm>
          <a:prstGeom prst="rect">
            <a:avLst/>
          </a:prstGeom>
        </p:spPr>
      </p:pic>
      <p:pic>
        <p:nvPicPr>
          <p:cNvPr id="4" name="Picture 3">
            <a:extLst>
              <a:ext uri="{FF2B5EF4-FFF2-40B4-BE49-F238E27FC236}">
                <a16:creationId xmlns:a16="http://schemas.microsoft.com/office/drawing/2014/main" id="{2D877BE7-33C8-7E35-14D4-4C9F9F341068}"/>
              </a:ext>
            </a:extLst>
          </p:cNvPr>
          <p:cNvPicPr>
            <a:picLocks noChangeAspect="1"/>
          </p:cNvPicPr>
          <p:nvPr/>
        </p:nvPicPr>
        <p:blipFill>
          <a:blip r:embed="rId3"/>
          <a:stretch>
            <a:fillRect/>
          </a:stretch>
        </p:blipFill>
        <p:spPr>
          <a:xfrm>
            <a:off x="848072" y="3226594"/>
            <a:ext cx="2143125" cy="2143125"/>
          </a:xfrm>
          <a:prstGeom prst="rect">
            <a:avLst/>
          </a:prstGeom>
        </p:spPr>
      </p:pic>
      <p:pic>
        <p:nvPicPr>
          <p:cNvPr id="6" name="Picture 5">
            <a:extLst>
              <a:ext uri="{FF2B5EF4-FFF2-40B4-BE49-F238E27FC236}">
                <a16:creationId xmlns:a16="http://schemas.microsoft.com/office/drawing/2014/main" id="{8A6F8E5B-AE5E-1550-54A4-5659DB4A59EF}"/>
              </a:ext>
            </a:extLst>
          </p:cNvPr>
          <p:cNvPicPr>
            <a:picLocks noChangeAspect="1"/>
          </p:cNvPicPr>
          <p:nvPr/>
        </p:nvPicPr>
        <p:blipFill>
          <a:blip r:embed="rId4"/>
          <a:stretch>
            <a:fillRect/>
          </a:stretch>
        </p:blipFill>
        <p:spPr>
          <a:xfrm>
            <a:off x="5266794" y="3137483"/>
            <a:ext cx="5151566" cy="2853175"/>
          </a:xfrm>
          <a:prstGeom prst="rect">
            <a:avLst/>
          </a:prstGeom>
        </p:spPr>
      </p:pic>
      <p:sp>
        <p:nvSpPr>
          <p:cNvPr id="10" name="TextBox 9">
            <a:extLst>
              <a:ext uri="{FF2B5EF4-FFF2-40B4-BE49-F238E27FC236}">
                <a16:creationId xmlns:a16="http://schemas.microsoft.com/office/drawing/2014/main" id="{13DC3147-80AC-775D-BF94-3FDB3E5287B2}"/>
              </a:ext>
            </a:extLst>
          </p:cNvPr>
          <p:cNvSpPr txBox="1"/>
          <p:nvPr/>
        </p:nvSpPr>
        <p:spPr>
          <a:xfrm>
            <a:off x="5611816" y="2145906"/>
            <a:ext cx="4636154" cy="584775"/>
          </a:xfrm>
          <a:prstGeom prst="rect">
            <a:avLst/>
          </a:prstGeom>
          <a:noFill/>
        </p:spPr>
        <p:txBody>
          <a:bodyPr wrap="square">
            <a:spAutoFit/>
          </a:bodyPr>
          <a:lstStyle/>
          <a:p>
            <a:r>
              <a:rPr lang="en-US" sz="3200" dirty="0"/>
              <a:t>CHC 2023 Calendar Project</a:t>
            </a:r>
          </a:p>
        </p:txBody>
      </p:sp>
    </p:spTree>
    <p:extLst>
      <p:ext uri="{BB962C8B-B14F-4D97-AF65-F5344CB8AC3E}">
        <p14:creationId xmlns:p14="http://schemas.microsoft.com/office/powerpoint/2010/main" val="32417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82531A-051C-3A80-609A-62A973617A61}"/>
              </a:ext>
            </a:extLst>
          </p:cNvPr>
          <p:cNvSpPr>
            <a:spLocks noGrp="1"/>
          </p:cNvSpPr>
          <p:nvPr>
            <p:ph type="title"/>
          </p:nvPr>
        </p:nvSpPr>
        <p:spPr/>
        <p:txBody>
          <a:bodyPr>
            <a:normAutofit/>
          </a:bodyPr>
          <a:lstStyle/>
          <a:p>
            <a:pPr algn="ctr"/>
            <a:r>
              <a:rPr lang="en-US" sz="2800" dirty="0">
                <a:solidFill>
                  <a:schemeClr val="tx2">
                    <a:lumMod val="60000"/>
                    <a:lumOff val="40000"/>
                  </a:schemeClr>
                </a:solidFill>
                <a:latin typeface="AR JULIAN" panose="02000000000000000000" pitchFamily="2" charset="0"/>
              </a:rPr>
              <a:t>“That idea is so fantastic.  Stop talking about it and do it.”</a:t>
            </a:r>
            <a:endParaRPr lang="en-US" sz="2800" dirty="0"/>
          </a:p>
        </p:txBody>
      </p:sp>
      <p:pic>
        <p:nvPicPr>
          <p:cNvPr id="5" name="Picture 4">
            <a:extLst>
              <a:ext uri="{FF2B5EF4-FFF2-40B4-BE49-F238E27FC236}">
                <a16:creationId xmlns:a16="http://schemas.microsoft.com/office/drawing/2014/main" id="{3422A73C-ECF1-2A00-3561-A907797E80F6}"/>
              </a:ext>
            </a:extLst>
          </p:cNvPr>
          <p:cNvPicPr>
            <a:picLocks noChangeAspect="1"/>
          </p:cNvPicPr>
          <p:nvPr/>
        </p:nvPicPr>
        <p:blipFill>
          <a:blip r:embed="rId2"/>
          <a:stretch>
            <a:fillRect/>
          </a:stretch>
        </p:blipFill>
        <p:spPr>
          <a:xfrm>
            <a:off x="4810125" y="1690688"/>
            <a:ext cx="2571750" cy="1781175"/>
          </a:xfrm>
          <a:prstGeom prst="rect">
            <a:avLst/>
          </a:prstGeom>
        </p:spPr>
      </p:pic>
      <p:pic>
        <p:nvPicPr>
          <p:cNvPr id="7" name="Picture 6">
            <a:extLst>
              <a:ext uri="{FF2B5EF4-FFF2-40B4-BE49-F238E27FC236}">
                <a16:creationId xmlns:a16="http://schemas.microsoft.com/office/drawing/2014/main" id="{F61CE8D9-5C97-60CE-34E6-548328C146BD}"/>
              </a:ext>
            </a:extLst>
          </p:cNvPr>
          <p:cNvPicPr>
            <a:picLocks noChangeAspect="1"/>
          </p:cNvPicPr>
          <p:nvPr/>
        </p:nvPicPr>
        <p:blipFill>
          <a:blip r:embed="rId3"/>
          <a:stretch>
            <a:fillRect/>
          </a:stretch>
        </p:blipFill>
        <p:spPr>
          <a:xfrm>
            <a:off x="2676525" y="3892550"/>
            <a:ext cx="6838950" cy="2600325"/>
          </a:xfrm>
          <a:prstGeom prst="rect">
            <a:avLst/>
          </a:prstGeom>
        </p:spPr>
      </p:pic>
      <p:sp>
        <p:nvSpPr>
          <p:cNvPr id="3" name="TextBox 2">
            <a:extLst>
              <a:ext uri="{FF2B5EF4-FFF2-40B4-BE49-F238E27FC236}">
                <a16:creationId xmlns:a16="http://schemas.microsoft.com/office/drawing/2014/main" id="{4524553A-17E7-DF24-0773-442FDDCBF0CF}"/>
              </a:ext>
            </a:extLst>
          </p:cNvPr>
          <p:cNvSpPr txBox="1"/>
          <p:nvPr/>
        </p:nvSpPr>
        <p:spPr>
          <a:xfrm>
            <a:off x="4217950" y="3523218"/>
            <a:ext cx="4022801" cy="369332"/>
          </a:xfrm>
          <a:prstGeom prst="rect">
            <a:avLst/>
          </a:prstGeom>
          <a:noFill/>
        </p:spPr>
        <p:txBody>
          <a:bodyPr wrap="square">
            <a:spAutoFit/>
          </a:bodyPr>
          <a:lstStyle/>
          <a:p>
            <a:r>
              <a:rPr lang="en-US" sz="1800" dirty="0">
                <a:solidFill>
                  <a:schemeClr val="tx2">
                    <a:lumMod val="60000"/>
                    <a:lumOff val="40000"/>
                  </a:schemeClr>
                </a:solidFill>
                <a:latin typeface="AR JULIAN" panose="02000000000000000000" pitchFamily="2" charset="0"/>
              </a:rPr>
              <a:t>Together is Better by Simon Sinek</a:t>
            </a:r>
            <a:endParaRPr lang="en-US" dirty="0"/>
          </a:p>
        </p:txBody>
      </p:sp>
    </p:spTree>
    <p:extLst>
      <p:ext uri="{BB962C8B-B14F-4D97-AF65-F5344CB8AC3E}">
        <p14:creationId xmlns:p14="http://schemas.microsoft.com/office/powerpoint/2010/main" val="59686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0744-5AD2-E965-0C12-2F6A71DCACB3}"/>
              </a:ext>
            </a:extLst>
          </p:cNvPr>
          <p:cNvSpPr>
            <a:spLocks noGrp="1"/>
          </p:cNvSpPr>
          <p:nvPr>
            <p:ph type="title"/>
          </p:nvPr>
        </p:nvSpPr>
        <p:spPr/>
        <p:txBody>
          <a:bodyPr>
            <a:normAutofit/>
          </a:bodyPr>
          <a:lstStyle/>
          <a:p>
            <a:pPr algn="ctr"/>
            <a:r>
              <a:rPr lang="en-US" sz="7200" b="1" dirty="0">
                <a:solidFill>
                  <a:schemeClr val="accent1">
                    <a:lumMod val="75000"/>
                  </a:schemeClr>
                </a:solidFill>
                <a:latin typeface="Baguet Script" panose="00000500000000000000" pitchFamily="2" charset="0"/>
              </a:rPr>
              <a:t>SPECIAL EVENT</a:t>
            </a:r>
          </a:p>
        </p:txBody>
      </p:sp>
      <p:pic>
        <p:nvPicPr>
          <p:cNvPr id="4" name="Picture 3">
            <a:extLst>
              <a:ext uri="{FF2B5EF4-FFF2-40B4-BE49-F238E27FC236}">
                <a16:creationId xmlns:a16="http://schemas.microsoft.com/office/drawing/2014/main" id="{637B80BC-5101-16EB-3977-85FEEACB06AA}"/>
              </a:ext>
            </a:extLst>
          </p:cNvPr>
          <p:cNvPicPr>
            <a:picLocks noChangeAspect="1"/>
          </p:cNvPicPr>
          <p:nvPr/>
        </p:nvPicPr>
        <p:blipFill>
          <a:blip r:embed="rId2"/>
          <a:stretch>
            <a:fillRect/>
          </a:stretch>
        </p:blipFill>
        <p:spPr>
          <a:xfrm>
            <a:off x="914400" y="1447492"/>
            <a:ext cx="3414056" cy="3389670"/>
          </a:xfrm>
          <a:prstGeom prst="rect">
            <a:avLst/>
          </a:prstGeom>
        </p:spPr>
      </p:pic>
      <p:sp>
        <p:nvSpPr>
          <p:cNvPr id="6" name="TextBox 5">
            <a:extLst>
              <a:ext uri="{FF2B5EF4-FFF2-40B4-BE49-F238E27FC236}">
                <a16:creationId xmlns:a16="http://schemas.microsoft.com/office/drawing/2014/main" id="{1ED110F2-7FB9-6E33-1078-76DE9D99BCB0}"/>
              </a:ext>
            </a:extLst>
          </p:cNvPr>
          <p:cNvSpPr txBox="1"/>
          <p:nvPr/>
        </p:nvSpPr>
        <p:spPr>
          <a:xfrm>
            <a:off x="4907280" y="1988165"/>
            <a:ext cx="664464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Friday, September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8:30 AM – 9:30 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Health Insurance for Under 65 Landscape and its Future</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Joe Krivelow</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Healthcare Solutions Team</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Compass Health Consultants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5A7A91A-2F33-4B4A-98B0-430E63A96E6A}"/>
              </a:ext>
            </a:extLst>
          </p:cNvPr>
          <p:cNvPicPr>
            <a:picLocks noChangeAspect="1"/>
          </p:cNvPicPr>
          <p:nvPr/>
        </p:nvPicPr>
        <p:blipFill>
          <a:blip r:embed="rId3"/>
          <a:stretch>
            <a:fillRect/>
          </a:stretch>
        </p:blipFill>
        <p:spPr>
          <a:xfrm>
            <a:off x="1611263" y="4876628"/>
            <a:ext cx="2609314" cy="1981372"/>
          </a:xfrm>
          <a:prstGeom prst="rect">
            <a:avLst/>
          </a:prstGeom>
        </p:spPr>
      </p:pic>
      <p:pic>
        <p:nvPicPr>
          <p:cNvPr id="10" name="Picture 9">
            <a:extLst>
              <a:ext uri="{FF2B5EF4-FFF2-40B4-BE49-F238E27FC236}">
                <a16:creationId xmlns:a16="http://schemas.microsoft.com/office/drawing/2014/main" id="{1AD4CB70-6602-FE0A-487A-911D816181B2}"/>
              </a:ext>
            </a:extLst>
          </p:cNvPr>
          <p:cNvPicPr>
            <a:picLocks noChangeAspect="1"/>
          </p:cNvPicPr>
          <p:nvPr/>
        </p:nvPicPr>
        <p:blipFill>
          <a:blip r:embed="rId4"/>
          <a:stretch>
            <a:fillRect/>
          </a:stretch>
        </p:blipFill>
        <p:spPr>
          <a:xfrm>
            <a:off x="3970357" y="5181454"/>
            <a:ext cx="7581563" cy="1371719"/>
          </a:xfrm>
          <a:prstGeom prst="rect">
            <a:avLst/>
          </a:prstGeom>
        </p:spPr>
      </p:pic>
    </p:spTree>
    <p:extLst>
      <p:ext uri="{BB962C8B-B14F-4D97-AF65-F5344CB8AC3E}">
        <p14:creationId xmlns:p14="http://schemas.microsoft.com/office/powerpoint/2010/main" val="372294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6B042-3964-EE72-5348-90316EF048DB}"/>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solidFill>
                  <a:schemeClr val="bg1"/>
                </a:solidFill>
              </a:rPr>
              <a:t>CHC CARE – HEALTHCARE ADVOCACY</a:t>
            </a:r>
          </a:p>
        </p:txBody>
      </p:sp>
      <p:pic>
        <p:nvPicPr>
          <p:cNvPr id="4" name="Picture 3">
            <a:extLst>
              <a:ext uri="{FF2B5EF4-FFF2-40B4-BE49-F238E27FC236}">
                <a16:creationId xmlns:a16="http://schemas.microsoft.com/office/drawing/2014/main" id="{E8C0CEFC-851B-FBBE-7180-945479976226}"/>
              </a:ext>
            </a:extLst>
          </p:cNvPr>
          <p:cNvPicPr>
            <a:picLocks noChangeAspect="1"/>
          </p:cNvPicPr>
          <p:nvPr/>
        </p:nvPicPr>
        <p:blipFill rotWithShape="1">
          <a:blip r:embed="rId2"/>
          <a:srcRect l="4421" r="4852"/>
          <a:stretch/>
        </p:blipFill>
        <p:spPr>
          <a:xfrm>
            <a:off x="841248" y="2516777"/>
            <a:ext cx="6236208" cy="3660185"/>
          </a:xfrm>
          <a:prstGeom prst="rect">
            <a:avLst/>
          </a:prstGeom>
        </p:spPr>
      </p:pic>
      <p:sp>
        <p:nvSpPr>
          <p:cNvPr id="6" name="TextBox 5">
            <a:extLst>
              <a:ext uri="{FF2B5EF4-FFF2-40B4-BE49-F238E27FC236}">
                <a16:creationId xmlns:a16="http://schemas.microsoft.com/office/drawing/2014/main" id="{865E0497-0CCC-EA39-60BA-A6C29A352B02}"/>
              </a:ext>
            </a:extLst>
          </p:cNvPr>
          <p:cNvSpPr txBox="1"/>
          <p:nvPr/>
        </p:nvSpPr>
        <p:spPr>
          <a:xfrm>
            <a:off x="7546848" y="2516777"/>
            <a:ext cx="3803904" cy="36601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b="0" i="0" dirty="0">
                <a:effectLst/>
              </a:rPr>
              <a:t>We will be announcing NEW changes to advocacy that agents will need to know about. We highly encourage all agents to attend this training. New changes will  require agents to know the new sales process in order to approve new enrollments into advocacy.</a:t>
            </a:r>
            <a:br>
              <a:rPr lang="en-US" sz="1400" b="0" i="0" dirty="0">
                <a:effectLst/>
              </a:rPr>
            </a:br>
            <a:endParaRPr lang="en-US" sz="1400" b="0" i="0" dirty="0">
              <a:effectLst/>
            </a:endParaRPr>
          </a:p>
          <a:p>
            <a:pPr indent="-228600">
              <a:lnSpc>
                <a:spcPct val="90000"/>
              </a:lnSpc>
              <a:spcAft>
                <a:spcPts val="600"/>
              </a:spcAft>
              <a:buFont typeface="Arial" panose="020B0604020202020204" pitchFamily="34" charset="0"/>
              <a:buChar char="•"/>
            </a:pPr>
            <a:r>
              <a:rPr lang="en-US" sz="1400" b="0" i="0" dirty="0">
                <a:effectLst/>
              </a:rPr>
              <a:t>Please join us so you don't miss out on getting member approved and paid out on your commissions.</a:t>
            </a:r>
            <a:br>
              <a:rPr lang="en-US" sz="1400" b="0" i="0" dirty="0">
                <a:effectLst/>
              </a:rPr>
            </a:br>
            <a:endParaRPr lang="en-US" sz="1400" b="0" i="0" dirty="0">
              <a:effectLst/>
            </a:endParaRPr>
          </a:p>
          <a:p>
            <a:pPr indent="-228600">
              <a:lnSpc>
                <a:spcPct val="90000"/>
              </a:lnSpc>
              <a:spcAft>
                <a:spcPts val="600"/>
              </a:spcAft>
              <a:buFont typeface="Arial" panose="020B0604020202020204" pitchFamily="34" charset="0"/>
              <a:buChar char="•"/>
            </a:pPr>
            <a:r>
              <a:rPr lang="en-US" sz="1400" b="0" i="0" dirty="0">
                <a:effectLst/>
              </a:rPr>
              <a:t>We look forward to seeing you all </a:t>
            </a:r>
            <a:r>
              <a:rPr lang="en-US" sz="1400" b="1" i="0" dirty="0">
                <a:effectLst/>
              </a:rPr>
              <a:t>this Friday</a:t>
            </a:r>
            <a:r>
              <a:rPr lang="en-US" sz="1400" b="0" i="0" dirty="0">
                <a:effectLst/>
              </a:rPr>
              <a:t>, as we're all getting geared up to have an extremely </a:t>
            </a:r>
            <a:r>
              <a:rPr lang="en-US" sz="1400" b="1" i="0" dirty="0">
                <a:effectLst/>
              </a:rPr>
              <a:t>successful Open Enrollment this year!!</a:t>
            </a:r>
            <a:endParaRPr lang="en-US" sz="1400" b="0" i="0" dirty="0">
              <a:effectLst/>
            </a:endParaRPr>
          </a:p>
        </p:txBody>
      </p:sp>
    </p:spTree>
    <p:extLst>
      <p:ext uri="{BB962C8B-B14F-4D97-AF65-F5344CB8AC3E}">
        <p14:creationId xmlns:p14="http://schemas.microsoft.com/office/powerpoint/2010/main" val="378903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B81BA9F-D2ED-1C80-6C14-32E416FD7ABB}"/>
              </a:ext>
            </a:extLst>
          </p:cNvPr>
          <p:cNvSpPr txBox="1"/>
          <p:nvPr/>
        </p:nvSpPr>
        <p:spPr>
          <a:xfrm>
            <a:off x="5021821" y="3812954"/>
            <a:ext cx="6465287" cy="1516014"/>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3700" b="0" i="0" u="none" strike="noStrike" kern="1200" cap="none" spc="0" normalizeH="0" baseline="0" noProof="0">
                <a:ln>
                  <a:noFill/>
                </a:ln>
                <a:solidFill>
                  <a:srgbClr val="FFFFFF"/>
                </a:solidFill>
                <a:effectLst/>
                <a:uLnTx/>
                <a:uFillTx/>
                <a:latin typeface="+mj-lt"/>
                <a:ea typeface="+mj-ea"/>
                <a:cs typeface="+mj-cs"/>
              </a:rPr>
              <a:t>Please direct all questions to Bill Pauley, </a:t>
            </a:r>
            <a:r>
              <a:rPr kumimoji="0" lang="en-US" sz="3700" b="0" i="0" u="none" strike="noStrike" kern="1200" cap="none" spc="0" normalizeH="0" baseline="0" noProof="0">
                <a:ln>
                  <a:noFill/>
                </a:ln>
                <a:solidFill>
                  <a:srgbClr val="FFFFFF"/>
                </a:solidFill>
                <a:effectLst/>
                <a:uLnTx/>
                <a:uFillTx/>
                <a:latin typeface="+mj-lt"/>
                <a:ea typeface="+mj-ea"/>
                <a:cs typeface="+mj-cs"/>
                <a:hlinkClick r:id="rId2"/>
              </a:rPr>
              <a:t>wpauley@myhst.com</a:t>
            </a:r>
            <a:r>
              <a:rPr kumimoji="0" lang="en-US" sz="3700" b="0" i="0" u="none" strike="noStrike" kern="1200" cap="none" spc="0" normalizeH="0" baseline="0" noProof="0">
                <a:ln>
                  <a:noFill/>
                </a:ln>
                <a:solidFill>
                  <a:srgbClr val="FFFFFF"/>
                </a:solidFill>
                <a:effectLst/>
                <a:uLnTx/>
                <a:uFillTx/>
                <a:latin typeface="+mj-lt"/>
                <a:ea typeface="+mj-ea"/>
                <a:cs typeface="+mj-cs"/>
              </a:rPr>
              <a:t>.</a:t>
            </a:r>
          </a:p>
          <a:p>
            <a:pPr marL="0" marR="0" lvl="0" indent="0" fontAlgn="auto">
              <a:lnSpc>
                <a:spcPct val="90000"/>
              </a:lnSpc>
              <a:spcBef>
                <a:spcPct val="0"/>
              </a:spcBef>
              <a:spcAft>
                <a:spcPts val="600"/>
              </a:spcAft>
              <a:buClrTx/>
              <a:buSzTx/>
              <a:tabLst/>
              <a:defRPr/>
            </a:pPr>
            <a:endParaRPr kumimoji="0" lang="en-US" sz="3700" b="0" i="0" u="none" strike="noStrike" kern="1200" cap="none" spc="0" normalizeH="0" baseline="0" noProof="0">
              <a:ln>
                <a:noFill/>
              </a:ln>
              <a:solidFill>
                <a:srgbClr val="FFFFFF"/>
              </a:solidFill>
              <a:effectLst/>
              <a:uLnTx/>
              <a:uFillTx/>
              <a:latin typeface="+mj-lt"/>
              <a:ea typeface="+mj-ea"/>
              <a:cs typeface="+mj-cs"/>
            </a:endParaRPr>
          </a:p>
        </p:txBody>
      </p:sp>
      <p:pic>
        <p:nvPicPr>
          <p:cNvPr id="3" name="Picture 2" descr="Logo&#10;&#10;Description automatically generated">
            <a:extLst>
              <a:ext uri="{FF2B5EF4-FFF2-40B4-BE49-F238E27FC236}">
                <a16:creationId xmlns:a16="http://schemas.microsoft.com/office/drawing/2014/main" id="{820230A5-CA39-9C7B-FDE0-AA607C97222D}"/>
              </a:ext>
            </a:extLst>
          </p:cNvPr>
          <p:cNvPicPr>
            <a:picLocks noChangeAspect="1"/>
          </p:cNvPicPr>
          <p:nvPr/>
        </p:nvPicPr>
        <p:blipFill rotWithShape="1">
          <a:blip r:embed="rId3"/>
          <a:srcRect l="2540" r="-3" b="-3"/>
          <a:stretch/>
        </p:blipFill>
        <p:spPr>
          <a:xfrm>
            <a:off x="317635" y="299363"/>
            <a:ext cx="4160452" cy="3049204"/>
          </a:xfrm>
          <a:prstGeom prst="rect">
            <a:avLst/>
          </a:prstGeom>
        </p:spPr>
      </p:pic>
      <p:pic>
        <p:nvPicPr>
          <p:cNvPr id="2" name="Picture 1">
            <a:extLst>
              <a:ext uri="{FF2B5EF4-FFF2-40B4-BE49-F238E27FC236}">
                <a16:creationId xmlns:a16="http://schemas.microsoft.com/office/drawing/2014/main" id="{92764E18-D3FF-A660-F093-CD393D66A071}"/>
              </a:ext>
            </a:extLst>
          </p:cNvPr>
          <p:cNvPicPr>
            <a:picLocks noChangeAspect="1"/>
          </p:cNvPicPr>
          <p:nvPr/>
        </p:nvPicPr>
        <p:blipFill rotWithShape="1">
          <a:blip r:embed="rId4"/>
          <a:srcRect t="10209" r="-2" b="32178"/>
          <a:stretch/>
        </p:blipFill>
        <p:spPr>
          <a:xfrm>
            <a:off x="4654296" y="299363"/>
            <a:ext cx="7217085" cy="3008188"/>
          </a:xfrm>
          <a:prstGeom prst="rect">
            <a:avLst/>
          </a:prstGeom>
        </p:spPr>
      </p:pic>
      <p:cxnSp>
        <p:nvCxnSpPr>
          <p:cNvPr id="72" name="Straight Connector 71">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B2CF59A-B4B6-0942-B7B9-A61904355722}"/>
              </a:ext>
            </a:extLst>
          </p:cNvPr>
          <p:cNvPicPr>
            <a:picLocks noChangeAspect="1"/>
          </p:cNvPicPr>
          <p:nvPr/>
        </p:nvPicPr>
        <p:blipFill rotWithShape="1">
          <a:blip r:embed="rId5"/>
          <a:srcRect l="2409" r="1" b="1"/>
          <a:stretch/>
        </p:blipFill>
        <p:spPr>
          <a:xfrm>
            <a:off x="317635" y="3509433"/>
            <a:ext cx="4160452" cy="3026833"/>
          </a:xfrm>
          <a:prstGeom prst="rect">
            <a:avLst/>
          </a:prstGeom>
        </p:spPr>
      </p:pic>
    </p:spTree>
    <p:extLst>
      <p:ext uri="{BB962C8B-B14F-4D97-AF65-F5344CB8AC3E}">
        <p14:creationId xmlns:p14="http://schemas.microsoft.com/office/powerpoint/2010/main" val="37353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E66BB-EF9D-216D-305A-2F8A91EBC9AF}"/>
              </a:ext>
            </a:extLst>
          </p:cNvPr>
          <p:cNvPicPr>
            <a:picLocks noChangeAspect="1"/>
          </p:cNvPicPr>
          <p:nvPr/>
        </p:nvPicPr>
        <p:blipFill>
          <a:blip r:embed="rId2"/>
          <a:stretch>
            <a:fillRect/>
          </a:stretch>
        </p:blipFill>
        <p:spPr>
          <a:xfrm>
            <a:off x="199139" y="114246"/>
            <a:ext cx="5695950" cy="3095625"/>
          </a:xfrm>
          <a:prstGeom prst="rect">
            <a:avLst/>
          </a:prstGeom>
        </p:spPr>
      </p:pic>
      <p:sp>
        <p:nvSpPr>
          <p:cNvPr id="7" name="TextBox 6">
            <a:extLst>
              <a:ext uri="{FF2B5EF4-FFF2-40B4-BE49-F238E27FC236}">
                <a16:creationId xmlns:a16="http://schemas.microsoft.com/office/drawing/2014/main" id="{4016528C-8D7A-8507-5A84-92CDD9C85692}"/>
              </a:ext>
            </a:extLst>
          </p:cNvPr>
          <p:cNvSpPr txBox="1"/>
          <p:nvPr/>
        </p:nvSpPr>
        <p:spPr>
          <a:xfrm>
            <a:off x="199139" y="3267784"/>
            <a:ext cx="5896861" cy="1477328"/>
          </a:xfrm>
          <a:prstGeom prst="rect">
            <a:avLst/>
          </a:prstGeom>
          <a:noFill/>
        </p:spPr>
        <p:txBody>
          <a:bodyPr wrap="square">
            <a:spAutoFit/>
          </a:bodyPr>
          <a:lstStyle/>
          <a:p>
            <a:r>
              <a:rPr lang="en-US" dirty="0"/>
              <a:t>Plan Year 2023 Marketplace registration and training is now available for new agents and brokers and those returning who didn’t complete Marketplace training for Plan Year 2022! The SHOP agreement and optional SHOP training are also available. </a:t>
            </a:r>
          </a:p>
        </p:txBody>
      </p:sp>
      <p:sp>
        <p:nvSpPr>
          <p:cNvPr id="9" name="TextBox 8">
            <a:extLst>
              <a:ext uri="{FF2B5EF4-FFF2-40B4-BE49-F238E27FC236}">
                <a16:creationId xmlns:a16="http://schemas.microsoft.com/office/drawing/2014/main" id="{3A659B0E-AC60-18EE-6507-4EB00F28737C}"/>
              </a:ext>
            </a:extLst>
          </p:cNvPr>
          <p:cNvSpPr txBox="1"/>
          <p:nvPr/>
        </p:nvSpPr>
        <p:spPr>
          <a:xfrm>
            <a:off x="446124" y="4614280"/>
            <a:ext cx="4710667" cy="800219"/>
          </a:xfrm>
          <a:prstGeom prst="rect">
            <a:avLst/>
          </a:prstGeom>
          <a:noFill/>
        </p:spPr>
        <p:txBody>
          <a:bodyPr wrap="square">
            <a:spAutoFit/>
          </a:bodyPr>
          <a:lstStyle/>
          <a:p>
            <a:r>
              <a:rPr lang="en-US" sz="2800" dirty="0">
                <a:hlinkClick r:id="rId3"/>
              </a:rPr>
              <a:t>https://portal.cms.gov/portal/</a:t>
            </a:r>
            <a:endParaRPr lang="en-US" sz="2800" dirty="0"/>
          </a:p>
          <a:p>
            <a:endParaRPr lang="en-US" dirty="0"/>
          </a:p>
        </p:txBody>
      </p:sp>
      <p:sp>
        <p:nvSpPr>
          <p:cNvPr id="11" name="TextBox 10">
            <a:extLst>
              <a:ext uri="{FF2B5EF4-FFF2-40B4-BE49-F238E27FC236}">
                <a16:creationId xmlns:a16="http://schemas.microsoft.com/office/drawing/2014/main" id="{D67BA499-7BCE-7F4F-39F5-6E13E0655790}"/>
              </a:ext>
            </a:extLst>
          </p:cNvPr>
          <p:cNvSpPr txBox="1"/>
          <p:nvPr/>
        </p:nvSpPr>
        <p:spPr>
          <a:xfrm>
            <a:off x="98683" y="6139768"/>
            <a:ext cx="6097772" cy="646331"/>
          </a:xfrm>
          <a:prstGeom prst="rect">
            <a:avLst/>
          </a:prstGeom>
          <a:noFill/>
        </p:spPr>
        <p:txBody>
          <a:bodyPr wrap="square">
            <a:spAutoFit/>
          </a:bodyPr>
          <a:lstStyle/>
          <a:p>
            <a:r>
              <a:rPr lang="en-US" dirty="0"/>
              <a:t>Need additional help? Contact the Marketplace Service Desk at 1-855-267-1515 Monday to Friday from 8:00 a.m.−8:00 p.m. ET.</a:t>
            </a:r>
          </a:p>
        </p:txBody>
      </p:sp>
      <p:pic>
        <p:nvPicPr>
          <p:cNvPr id="12" name="Picture 11">
            <a:extLst>
              <a:ext uri="{FF2B5EF4-FFF2-40B4-BE49-F238E27FC236}">
                <a16:creationId xmlns:a16="http://schemas.microsoft.com/office/drawing/2014/main" id="{FBEF62B4-C8BC-2A73-97B5-A0F3C58F809E}"/>
              </a:ext>
            </a:extLst>
          </p:cNvPr>
          <p:cNvPicPr>
            <a:picLocks noChangeAspect="1"/>
          </p:cNvPicPr>
          <p:nvPr/>
        </p:nvPicPr>
        <p:blipFill>
          <a:blip r:embed="rId4"/>
          <a:stretch>
            <a:fillRect/>
          </a:stretch>
        </p:blipFill>
        <p:spPr>
          <a:xfrm>
            <a:off x="1367459" y="5142075"/>
            <a:ext cx="2364570" cy="949533"/>
          </a:xfrm>
          <a:prstGeom prst="rect">
            <a:avLst/>
          </a:prstGeom>
        </p:spPr>
      </p:pic>
      <p:pic>
        <p:nvPicPr>
          <p:cNvPr id="13" name="Picture 12">
            <a:extLst>
              <a:ext uri="{FF2B5EF4-FFF2-40B4-BE49-F238E27FC236}">
                <a16:creationId xmlns:a16="http://schemas.microsoft.com/office/drawing/2014/main" id="{43EDE863-8084-0617-4F96-E52CDECE9D01}"/>
              </a:ext>
            </a:extLst>
          </p:cNvPr>
          <p:cNvPicPr>
            <a:picLocks noChangeAspect="1"/>
          </p:cNvPicPr>
          <p:nvPr/>
        </p:nvPicPr>
        <p:blipFill>
          <a:blip r:embed="rId5"/>
          <a:stretch>
            <a:fillRect/>
          </a:stretch>
        </p:blipFill>
        <p:spPr>
          <a:xfrm>
            <a:off x="6233029" y="786810"/>
            <a:ext cx="5800905" cy="5352958"/>
          </a:xfrm>
          <a:prstGeom prst="rect">
            <a:avLst/>
          </a:prstGeom>
        </p:spPr>
      </p:pic>
    </p:spTree>
    <p:extLst>
      <p:ext uri="{BB962C8B-B14F-4D97-AF65-F5344CB8AC3E}">
        <p14:creationId xmlns:p14="http://schemas.microsoft.com/office/powerpoint/2010/main" val="174588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FB5685-8DC0-A807-FDE9-18D35E4B619D}"/>
              </a:ext>
            </a:extLst>
          </p:cNvPr>
          <p:cNvPicPr>
            <a:picLocks noChangeAspect="1"/>
          </p:cNvPicPr>
          <p:nvPr/>
        </p:nvPicPr>
        <p:blipFill>
          <a:blip r:embed="rId2"/>
          <a:stretch>
            <a:fillRect/>
          </a:stretch>
        </p:blipFill>
        <p:spPr>
          <a:xfrm>
            <a:off x="14287" y="200025"/>
            <a:ext cx="12163425" cy="6457950"/>
          </a:xfrm>
          <a:prstGeom prst="rect">
            <a:avLst/>
          </a:prstGeom>
        </p:spPr>
      </p:pic>
    </p:spTree>
    <p:extLst>
      <p:ext uri="{BB962C8B-B14F-4D97-AF65-F5344CB8AC3E}">
        <p14:creationId xmlns:p14="http://schemas.microsoft.com/office/powerpoint/2010/main" val="410631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97F106-CF21-28BC-D1C5-ABEF4D0E6E48}"/>
              </a:ext>
            </a:extLst>
          </p:cNvPr>
          <p:cNvPicPr>
            <a:picLocks noChangeAspect="1"/>
          </p:cNvPicPr>
          <p:nvPr/>
        </p:nvPicPr>
        <p:blipFill>
          <a:blip r:embed="rId2"/>
          <a:stretch>
            <a:fillRect/>
          </a:stretch>
        </p:blipFill>
        <p:spPr>
          <a:xfrm>
            <a:off x="122197" y="98626"/>
            <a:ext cx="5743575" cy="3262392"/>
          </a:xfrm>
          <a:prstGeom prst="rect">
            <a:avLst/>
          </a:prstGeom>
        </p:spPr>
      </p:pic>
      <p:pic>
        <p:nvPicPr>
          <p:cNvPr id="7" name="Picture 6">
            <a:extLst>
              <a:ext uri="{FF2B5EF4-FFF2-40B4-BE49-F238E27FC236}">
                <a16:creationId xmlns:a16="http://schemas.microsoft.com/office/drawing/2014/main" id="{B866F940-EF3A-F906-F8B4-268DDA01BF9C}"/>
              </a:ext>
            </a:extLst>
          </p:cNvPr>
          <p:cNvPicPr>
            <a:picLocks noChangeAspect="1"/>
          </p:cNvPicPr>
          <p:nvPr/>
        </p:nvPicPr>
        <p:blipFill>
          <a:blip r:embed="rId3"/>
          <a:stretch>
            <a:fillRect/>
          </a:stretch>
        </p:blipFill>
        <p:spPr>
          <a:xfrm>
            <a:off x="6223590" y="84338"/>
            <a:ext cx="5715000" cy="3316267"/>
          </a:xfrm>
          <a:prstGeom prst="rect">
            <a:avLst/>
          </a:prstGeom>
        </p:spPr>
      </p:pic>
      <p:graphicFrame>
        <p:nvGraphicFramePr>
          <p:cNvPr id="8" name="Table 7">
            <a:extLst>
              <a:ext uri="{FF2B5EF4-FFF2-40B4-BE49-F238E27FC236}">
                <a16:creationId xmlns:a16="http://schemas.microsoft.com/office/drawing/2014/main" id="{1D0476EA-A9F1-4748-93E2-031E6F2ED576}"/>
              </a:ext>
            </a:extLst>
          </p:cNvPr>
          <p:cNvGraphicFramePr>
            <a:graphicFrameLocks noGrp="1"/>
          </p:cNvGraphicFramePr>
          <p:nvPr/>
        </p:nvGraphicFramePr>
        <p:xfrm>
          <a:off x="838200" y="3768884"/>
          <a:ext cx="10515600" cy="464820"/>
        </p:xfrm>
        <a:graphic>
          <a:graphicData uri="http://schemas.openxmlformats.org/drawingml/2006/table">
            <a:tbl>
              <a:tblPr/>
              <a:tblGrid>
                <a:gridCol w="10515600">
                  <a:extLst>
                    <a:ext uri="{9D8B030D-6E8A-4147-A177-3AD203B41FA5}">
                      <a16:colId xmlns:a16="http://schemas.microsoft.com/office/drawing/2014/main" val="1581591788"/>
                    </a:ext>
                  </a:extLst>
                </a:gridCol>
              </a:tblGrid>
              <a:tr h="0">
                <a:tc>
                  <a:txBody>
                    <a:bodyPr/>
                    <a:lstStyle/>
                    <a:p>
                      <a:pPr algn="ctr"/>
                      <a:r>
                        <a:rPr lang="en-US" b="1">
                          <a:solidFill>
                            <a:srgbClr val="284FA1"/>
                          </a:solidFill>
                          <a:effectLst/>
                          <a:latin typeface="Arial" panose="020B0604020202020204" pitchFamily="34" charset="0"/>
                        </a:rPr>
                        <a:t>Update</a:t>
                      </a:r>
                      <a:endParaRPr lang="en-US">
                        <a:solidFill>
                          <a:srgbClr val="403F42"/>
                        </a:solidFill>
                        <a:effectLst/>
                        <a:latin typeface="Arial" panose="020B0604020202020204" pitchFamily="34" charset="0"/>
                      </a:endParaRPr>
                    </a:p>
                  </a:txBody>
                  <a:tcPr marL="190500" marR="190500" marT="95250" marB="95250">
                    <a:lnL>
                      <a:noFill/>
                    </a:lnL>
                    <a:lnR>
                      <a:noFill/>
                    </a:lnR>
                    <a:lnT>
                      <a:noFill/>
                    </a:lnT>
                    <a:lnB>
                      <a:noFill/>
                    </a:lnB>
                    <a:solidFill>
                      <a:srgbClr val="FFFFFF"/>
                    </a:solidFill>
                  </a:tcPr>
                </a:tc>
                <a:extLst>
                  <a:ext uri="{0D108BD9-81ED-4DB2-BD59-A6C34878D82A}">
                    <a16:rowId xmlns:a16="http://schemas.microsoft.com/office/drawing/2014/main" val="271343283"/>
                  </a:ext>
                </a:extLst>
              </a:tr>
            </a:tbl>
          </a:graphicData>
        </a:graphic>
      </p:graphicFrame>
      <p:graphicFrame>
        <p:nvGraphicFramePr>
          <p:cNvPr id="9" name="Table 8">
            <a:extLst>
              <a:ext uri="{FF2B5EF4-FFF2-40B4-BE49-F238E27FC236}">
                <a16:creationId xmlns:a16="http://schemas.microsoft.com/office/drawing/2014/main" id="{2F9CF9AF-7470-9A46-DB9F-35A26E52A37E}"/>
              </a:ext>
            </a:extLst>
          </p:cNvPr>
          <p:cNvGraphicFramePr>
            <a:graphicFrameLocks noGrp="1"/>
          </p:cNvGraphicFramePr>
          <p:nvPr>
            <p:extLst>
              <p:ext uri="{D42A27DB-BD31-4B8C-83A1-F6EECF244321}">
                <p14:modId xmlns:p14="http://schemas.microsoft.com/office/powerpoint/2010/main" val="526177495"/>
              </p:ext>
            </p:extLst>
          </p:nvPr>
        </p:nvGraphicFramePr>
        <p:xfrm>
          <a:off x="1676075" y="3595608"/>
          <a:ext cx="9492529" cy="3262392"/>
        </p:xfrm>
        <a:graphic>
          <a:graphicData uri="http://schemas.openxmlformats.org/drawingml/2006/table">
            <a:tbl>
              <a:tblPr/>
              <a:tblGrid>
                <a:gridCol w="9492529">
                  <a:extLst>
                    <a:ext uri="{9D8B030D-6E8A-4147-A177-3AD203B41FA5}">
                      <a16:colId xmlns:a16="http://schemas.microsoft.com/office/drawing/2014/main" val="844965141"/>
                    </a:ext>
                  </a:extLst>
                </a:gridCol>
              </a:tblGrid>
              <a:tr h="2595996">
                <a:tc>
                  <a:txBody>
                    <a:bodyPr/>
                    <a:lstStyle/>
                    <a:p>
                      <a:pPr algn="l"/>
                      <a:r>
                        <a:rPr lang="en-US" sz="1200" b="0" dirty="0">
                          <a:solidFill>
                            <a:srgbClr val="000000"/>
                          </a:solidFill>
                          <a:effectLst/>
                          <a:latin typeface="Arial" panose="020B0604020202020204" pitchFamily="34" charset="0"/>
                        </a:rPr>
                        <a:t>Last week NatGen sent a welcome email to their new program to us at HST and </a:t>
                      </a:r>
                      <a:r>
                        <a:rPr lang="en-US" sz="1200" b="1" dirty="0">
                          <a:solidFill>
                            <a:srgbClr val="000000"/>
                          </a:solidFill>
                          <a:effectLst/>
                          <a:latin typeface="Arial" panose="020B0604020202020204" pitchFamily="34" charset="0"/>
                        </a:rPr>
                        <a:t>HST's email server blocked a large number of the invites!</a:t>
                      </a:r>
                      <a:endParaRPr lang="en-US" sz="1200" b="1" dirty="0">
                        <a:solidFill>
                          <a:srgbClr val="717A80"/>
                        </a:solidFill>
                        <a:effectLst/>
                        <a:latin typeface="Arial" panose="020B0604020202020204" pitchFamily="34" charset="0"/>
                      </a:endParaRPr>
                    </a:p>
                    <a:p>
                      <a:pPr algn="l"/>
                      <a:br>
                        <a:rPr lang="en-US" sz="1200" b="1" dirty="0">
                          <a:solidFill>
                            <a:srgbClr val="717A80"/>
                          </a:solidFill>
                          <a:effectLst/>
                          <a:latin typeface="Arial" panose="020B0604020202020204" pitchFamily="34" charset="0"/>
                        </a:rPr>
                      </a:br>
                      <a:endParaRPr lang="en-US" sz="1200" b="1" dirty="0">
                        <a:solidFill>
                          <a:srgbClr val="717A80"/>
                        </a:solidFill>
                        <a:effectLst/>
                        <a:latin typeface="Arial" panose="020B0604020202020204" pitchFamily="34" charset="0"/>
                      </a:endParaRPr>
                    </a:p>
                    <a:p>
                      <a:pPr algn="l"/>
                      <a:r>
                        <a:rPr lang="en-US" sz="1200" b="0" dirty="0">
                          <a:solidFill>
                            <a:srgbClr val="000000"/>
                          </a:solidFill>
                          <a:effectLst/>
                          <a:latin typeface="Arial" panose="020B0604020202020204" pitchFamily="34" charset="0"/>
                        </a:rPr>
                        <a:t>If</a:t>
                      </a:r>
                      <a:r>
                        <a:rPr lang="en-US" sz="1200" b="1" dirty="0">
                          <a:solidFill>
                            <a:srgbClr val="000000"/>
                          </a:solidFill>
                          <a:effectLst/>
                          <a:latin typeface="Arial" panose="020B0604020202020204" pitchFamily="34" charset="0"/>
                        </a:rPr>
                        <a:t> you DID NOT receive the invite, </a:t>
                      </a:r>
                      <a:r>
                        <a:rPr lang="en-US" sz="1200" b="0" dirty="0">
                          <a:solidFill>
                            <a:srgbClr val="000000"/>
                          </a:solidFill>
                          <a:effectLst/>
                          <a:latin typeface="Arial" panose="020B0604020202020204" pitchFamily="34" charset="0"/>
                        </a:rPr>
                        <a:t>please follow the steps below.</a:t>
                      </a:r>
                      <a:endParaRPr lang="en-US" sz="1200" b="1" dirty="0">
                        <a:solidFill>
                          <a:srgbClr val="717A80"/>
                        </a:solidFill>
                        <a:effectLst/>
                        <a:latin typeface="Arial" panose="020B0604020202020204" pitchFamily="34" charset="0"/>
                      </a:endParaRPr>
                    </a:p>
                    <a:p>
                      <a:pPr algn="l"/>
                      <a:br>
                        <a:rPr lang="en-US" sz="1200" b="1" dirty="0">
                          <a:solidFill>
                            <a:srgbClr val="717A80"/>
                          </a:solidFill>
                          <a:effectLst/>
                          <a:latin typeface="Arial" panose="020B0604020202020204" pitchFamily="34" charset="0"/>
                        </a:rPr>
                      </a:br>
                      <a:endParaRPr lang="en-US" sz="1200" b="1" dirty="0">
                        <a:solidFill>
                          <a:srgbClr val="717A80"/>
                        </a:solidFill>
                        <a:effectLst/>
                        <a:latin typeface="Arial" panose="020B0604020202020204" pitchFamily="34" charset="0"/>
                      </a:endParaRPr>
                    </a:p>
                    <a:p>
                      <a:pPr algn="l"/>
                      <a:r>
                        <a:rPr lang="en-US" sz="1200" b="0" dirty="0">
                          <a:solidFill>
                            <a:srgbClr val="000000"/>
                          </a:solidFill>
                          <a:effectLst/>
                          <a:latin typeface="Arial" panose="020B0604020202020204" pitchFamily="34" charset="0"/>
                        </a:rPr>
                        <a:t>1. </a:t>
                      </a:r>
                      <a:r>
                        <a:rPr lang="en-US" sz="1200" b="1" dirty="0">
                          <a:solidFill>
                            <a:srgbClr val="000000"/>
                          </a:solidFill>
                          <a:effectLst/>
                          <a:latin typeface="Arial" panose="020B0604020202020204" pitchFamily="34" charset="0"/>
                        </a:rPr>
                        <a:t>Download the Elevate Rewards App. </a:t>
                      </a:r>
                      <a:r>
                        <a:rPr lang="en-US" sz="1200" b="0" dirty="0">
                          <a:solidFill>
                            <a:srgbClr val="000000"/>
                          </a:solidFill>
                          <a:effectLst/>
                          <a:latin typeface="Arial" panose="020B0604020202020204" pitchFamily="34" charset="0"/>
                        </a:rPr>
                        <a:t>The mobile app is available on you app store. </a:t>
                      </a:r>
                      <a:endParaRPr lang="en-US" sz="1200" b="1" dirty="0">
                        <a:solidFill>
                          <a:srgbClr val="717A80"/>
                        </a:solidFill>
                        <a:effectLst/>
                        <a:latin typeface="Arial" panose="020B0604020202020204" pitchFamily="34" charset="0"/>
                      </a:endParaRPr>
                    </a:p>
                    <a:p>
                      <a:pPr algn="l">
                        <a:buFont typeface="Arial" panose="020B0604020202020204" pitchFamily="34" charset="0"/>
                        <a:buChar char="•"/>
                      </a:pPr>
                      <a:r>
                        <a:rPr lang="en-US" sz="1200" b="0" dirty="0">
                          <a:solidFill>
                            <a:srgbClr val="000000"/>
                          </a:solidFill>
                          <a:effectLst/>
                          <a:latin typeface="Arial" panose="020B0604020202020204" pitchFamily="34" charset="0"/>
                        </a:rPr>
                        <a:t>Apple </a:t>
                      </a:r>
                      <a:r>
                        <a:rPr lang="en-US" sz="1200" b="0" i="0" u="sng" dirty="0">
                          <a:solidFill>
                            <a:srgbClr val="284FA1"/>
                          </a:solidFill>
                          <a:effectLst/>
                          <a:latin typeface="Arial" panose="020B0604020202020204" pitchFamily="34" charset="0"/>
                          <a:hlinkClick r:id="rId4" tooltip="This external link will open in a new window"/>
                        </a:rPr>
                        <a:t>https://apps.apple.com/us/app/natgen-elevate-rewards/id1621104432</a:t>
                      </a:r>
                      <a:r>
                        <a:rPr lang="en-US" sz="1200" b="0" dirty="0">
                          <a:solidFill>
                            <a:srgbClr val="284FA1"/>
                          </a:solidFill>
                          <a:effectLst/>
                          <a:latin typeface="Arial" panose="020B0604020202020204" pitchFamily="34" charset="0"/>
                        </a:rPr>
                        <a:t> </a:t>
                      </a:r>
                      <a:endParaRPr lang="en-US" sz="1200" b="1" dirty="0">
                        <a:solidFill>
                          <a:srgbClr val="717A80"/>
                        </a:solidFill>
                        <a:effectLst/>
                        <a:latin typeface="Arial" panose="020B0604020202020204" pitchFamily="34" charset="0"/>
                      </a:endParaRPr>
                    </a:p>
                    <a:p>
                      <a:pPr algn="l">
                        <a:buFont typeface="Arial" panose="020B0604020202020204" pitchFamily="34" charset="0"/>
                        <a:buChar char="•"/>
                      </a:pPr>
                      <a:r>
                        <a:rPr lang="en-US" sz="1200" b="0" dirty="0">
                          <a:solidFill>
                            <a:srgbClr val="000000"/>
                          </a:solidFill>
                          <a:effectLst/>
                          <a:latin typeface="Arial" panose="020B0604020202020204" pitchFamily="34" charset="0"/>
                        </a:rPr>
                        <a:t>Google </a:t>
                      </a:r>
                      <a:r>
                        <a:rPr lang="en-US" sz="1200" b="0" i="0" u="sng" dirty="0">
                          <a:solidFill>
                            <a:srgbClr val="284FA1"/>
                          </a:solidFill>
                          <a:effectLst/>
                          <a:latin typeface="Arial" panose="020B0604020202020204" pitchFamily="34" charset="0"/>
                          <a:hlinkClick r:id="rId5" tooltip="This external link will open in a new window"/>
                        </a:rPr>
                        <a:t>https://play.google.com/store/apps/details?id=natgen.elevate.rewards</a:t>
                      </a:r>
                      <a:endParaRPr lang="en-US" sz="1200" b="1" dirty="0">
                        <a:solidFill>
                          <a:srgbClr val="717A80"/>
                        </a:solidFill>
                        <a:effectLst/>
                        <a:latin typeface="Arial" panose="020B0604020202020204" pitchFamily="34" charset="0"/>
                      </a:endParaRPr>
                    </a:p>
                    <a:p>
                      <a:pPr algn="l"/>
                      <a:br>
                        <a:rPr lang="en-US" sz="1200" b="1" dirty="0">
                          <a:solidFill>
                            <a:srgbClr val="717A80"/>
                          </a:solidFill>
                          <a:effectLst/>
                          <a:latin typeface="Arial" panose="020B0604020202020204" pitchFamily="34" charset="0"/>
                        </a:rPr>
                      </a:br>
                      <a:endParaRPr lang="en-US" sz="1200" b="1" dirty="0">
                        <a:solidFill>
                          <a:srgbClr val="717A80"/>
                        </a:solidFill>
                        <a:effectLst/>
                        <a:latin typeface="Arial" panose="020B0604020202020204" pitchFamily="34" charset="0"/>
                      </a:endParaRPr>
                    </a:p>
                    <a:p>
                      <a:pPr algn="l"/>
                      <a:r>
                        <a:rPr lang="en-US" sz="1200" b="0" dirty="0">
                          <a:solidFill>
                            <a:srgbClr val="000000"/>
                          </a:solidFill>
                          <a:effectLst/>
                          <a:latin typeface="Arial" panose="020B0604020202020204" pitchFamily="34" charset="0"/>
                        </a:rPr>
                        <a:t>2.Register. Upon opening the app your user ID is your email on file with National General, your @myhst.com </a:t>
                      </a:r>
                      <a:r>
                        <a:rPr lang="en-US" sz="1200" b="1" dirty="0">
                          <a:solidFill>
                            <a:srgbClr val="000000"/>
                          </a:solidFill>
                          <a:effectLst/>
                          <a:latin typeface="Arial" panose="020B0604020202020204" pitchFamily="34" charset="0"/>
                        </a:rPr>
                        <a:t>To create your password, click “Forgot Password?” </a:t>
                      </a:r>
                      <a:r>
                        <a:rPr lang="en-US" sz="1200" b="0" dirty="0">
                          <a:solidFill>
                            <a:srgbClr val="000000"/>
                          </a:solidFill>
                          <a:effectLst/>
                          <a:latin typeface="Arial" panose="020B0604020202020204" pitchFamily="34" charset="0"/>
                        </a:rPr>
                        <a:t>You will receive an email with a link to set up a password to the Elevate Rewards Program.</a:t>
                      </a:r>
                      <a:endParaRPr lang="en-US" sz="1200" b="1" dirty="0">
                        <a:solidFill>
                          <a:srgbClr val="717A80"/>
                        </a:solidFill>
                        <a:effectLst/>
                        <a:latin typeface="Arial" panose="020B0604020202020204" pitchFamily="34" charset="0"/>
                      </a:endParaRPr>
                    </a:p>
                    <a:p>
                      <a:pPr algn="l"/>
                      <a:br>
                        <a:rPr lang="en-US" sz="1200" b="1" dirty="0">
                          <a:solidFill>
                            <a:srgbClr val="717A80"/>
                          </a:solidFill>
                          <a:effectLst/>
                          <a:latin typeface="Arial" panose="020B0604020202020204" pitchFamily="34" charset="0"/>
                        </a:rPr>
                      </a:br>
                      <a:endParaRPr lang="en-US" sz="1200" b="1" dirty="0">
                        <a:solidFill>
                          <a:srgbClr val="717A80"/>
                        </a:solidFill>
                        <a:effectLst/>
                        <a:latin typeface="Arial" panose="020B0604020202020204" pitchFamily="34" charset="0"/>
                      </a:endParaRPr>
                    </a:p>
                    <a:p>
                      <a:pPr algn="l"/>
                      <a:r>
                        <a:rPr lang="en-US" sz="1200" b="0" dirty="0">
                          <a:solidFill>
                            <a:srgbClr val="000000"/>
                          </a:solidFill>
                          <a:effectLst/>
                          <a:latin typeface="Arial" panose="020B0604020202020204" pitchFamily="34" charset="0"/>
                        </a:rPr>
                        <a:t>3.What should I do if I receive an error when I log in? Please call NatGen Agent Services 888-376-3300</a:t>
                      </a:r>
                      <a:endParaRPr lang="en-US" sz="1200" b="1" dirty="0">
                        <a:solidFill>
                          <a:srgbClr val="717A80"/>
                        </a:solidFill>
                        <a:effectLst/>
                        <a:latin typeface="Arial" panose="020B0604020202020204" pitchFamily="34" charset="0"/>
                      </a:endParaRPr>
                    </a:p>
                  </a:txBody>
                  <a:tcPr marL="153432" marR="153432" marT="76716" marB="76716">
                    <a:lnL>
                      <a:noFill/>
                    </a:lnL>
                    <a:lnR>
                      <a:noFill/>
                    </a:lnR>
                    <a:lnT>
                      <a:noFill/>
                    </a:lnT>
                    <a:lnB>
                      <a:noFill/>
                    </a:lnB>
                    <a:solidFill>
                      <a:srgbClr val="FFFFFF"/>
                    </a:solidFill>
                  </a:tcPr>
                </a:tc>
                <a:extLst>
                  <a:ext uri="{0D108BD9-81ED-4DB2-BD59-A6C34878D82A}">
                    <a16:rowId xmlns:a16="http://schemas.microsoft.com/office/drawing/2014/main" val="355057390"/>
                  </a:ext>
                </a:extLst>
              </a:tr>
            </a:tbl>
          </a:graphicData>
        </a:graphic>
      </p:graphicFrame>
    </p:spTree>
    <p:extLst>
      <p:ext uri="{BB962C8B-B14F-4D97-AF65-F5344CB8AC3E}">
        <p14:creationId xmlns:p14="http://schemas.microsoft.com/office/powerpoint/2010/main" val="372092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3A208-FFD8-99A7-D0BD-64296BD8816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CHC Exclusive Carrier Updates</a:t>
            </a:r>
          </a:p>
        </p:txBody>
      </p:sp>
      <p:sp>
        <p:nvSpPr>
          <p:cNvPr id="3" name="Content Placeholder 2">
            <a:extLst>
              <a:ext uri="{FF2B5EF4-FFF2-40B4-BE49-F238E27FC236}">
                <a16:creationId xmlns:a16="http://schemas.microsoft.com/office/drawing/2014/main" id="{3B292354-D0CC-5694-F972-31494D8BC53C}"/>
              </a:ext>
            </a:extLst>
          </p:cNvPr>
          <p:cNvSpPr>
            <a:spLocks noGrp="1"/>
          </p:cNvSpPr>
          <p:nvPr>
            <p:ph idx="1"/>
          </p:nvPr>
        </p:nvSpPr>
        <p:spPr>
          <a:xfrm>
            <a:off x="4367695" y="104172"/>
            <a:ext cx="7357583" cy="6743690"/>
          </a:xfrm>
        </p:spPr>
        <p:txBody>
          <a:bodyPr anchor="ctr">
            <a:normAutofit/>
          </a:bodyPr>
          <a:lstStyle/>
          <a:p>
            <a:r>
              <a:rPr lang="en-US" sz="1600" b="1" dirty="0"/>
              <a:t>EBA</a:t>
            </a:r>
            <a:r>
              <a:rPr lang="en-US" sz="1600" dirty="0"/>
              <a:t> – Current standing</a:t>
            </a:r>
          </a:p>
          <a:p>
            <a:r>
              <a:rPr lang="en-US" sz="1600" b="1" dirty="0"/>
              <a:t>NCD</a:t>
            </a:r>
            <a:r>
              <a:rPr lang="en-US" sz="1600" dirty="0"/>
              <a:t> – Newest Dental Product</a:t>
            </a:r>
          </a:p>
          <a:p>
            <a:pPr marL="0" indent="0">
              <a:buNone/>
            </a:pPr>
            <a:r>
              <a:rPr lang="en-US" sz="1600" dirty="0"/>
              <a:t>     Contracting updated</a:t>
            </a:r>
          </a:p>
          <a:p>
            <a:pPr marL="0" marR="0">
              <a:spcBef>
                <a:spcPts val="0"/>
              </a:spcBef>
              <a:spcAft>
                <a:spcPts val="0"/>
              </a:spcAft>
            </a:pPr>
            <a:r>
              <a:rPr lang="en-US" sz="1600" b="0" i="0" u="sng" dirty="0">
                <a:effectLst/>
                <a:latin typeface="Calibri" panose="020F0502020204030204" pitchFamily="34" charset="0"/>
                <a:hlinkClick r:id="rId2" tooltip="This external link will open in a new window"/>
              </a:rPr>
              <a:t>https://ncd.com/agents</a:t>
            </a:r>
            <a:endParaRPr lang="en-US" sz="1600" b="0" i="0" dirty="0">
              <a:effectLst/>
              <a:latin typeface="Calibri" panose="020F0502020204030204" pitchFamily="34" charset="0"/>
            </a:endParaRPr>
          </a:p>
          <a:p>
            <a:pPr marL="0" marR="0">
              <a:spcBef>
                <a:spcPts val="0"/>
              </a:spcBef>
              <a:spcAft>
                <a:spcPts val="0"/>
              </a:spcAft>
            </a:pPr>
            <a:r>
              <a:rPr lang="en-US" sz="1600" b="0" i="0" dirty="0">
                <a:effectLst/>
                <a:latin typeface="Calibri" panose="020F0502020204030204" pitchFamily="34" charset="0"/>
              </a:rPr>
              <a:t> </a:t>
            </a:r>
          </a:p>
          <a:p>
            <a:pPr marL="0" marR="0">
              <a:spcBef>
                <a:spcPts val="0"/>
              </a:spcBef>
              <a:spcAft>
                <a:spcPts val="0"/>
              </a:spcAft>
            </a:pPr>
            <a:r>
              <a:rPr lang="en-US" sz="1600" b="0" i="0" dirty="0">
                <a:effectLst/>
                <a:latin typeface="Calibri" panose="020F0502020204030204" pitchFamily="34" charset="0"/>
              </a:rPr>
              <a:t>Video on the above link</a:t>
            </a:r>
          </a:p>
          <a:p>
            <a:pPr marL="0" marR="0">
              <a:spcBef>
                <a:spcPts val="0"/>
              </a:spcBef>
              <a:spcAft>
                <a:spcPts val="0"/>
              </a:spcAft>
            </a:pPr>
            <a:r>
              <a:rPr lang="en-US" sz="1600" b="0" i="0" dirty="0">
                <a:effectLst/>
                <a:latin typeface="Calibri" panose="020F0502020204030204" pitchFamily="34" charset="0"/>
              </a:rPr>
              <a:t> </a:t>
            </a:r>
          </a:p>
          <a:p>
            <a:pPr marL="0" marR="0">
              <a:spcBef>
                <a:spcPts val="0"/>
              </a:spcBef>
              <a:spcAft>
                <a:spcPts val="0"/>
              </a:spcAft>
              <a:buFont typeface="Arial" panose="020B0604020202020204" pitchFamily="34" charset="0"/>
              <a:buChar char="•"/>
            </a:pPr>
            <a:r>
              <a:rPr lang="en-US" sz="1600" b="0" i="0" dirty="0">
                <a:effectLst/>
                <a:latin typeface="Calibri" panose="020F0502020204030204" pitchFamily="34" charset="0"/>
              </a:rPr>
              <a:t>Nobody touches NCD on commissions</a:t>
            </a:r>
          </a:p>
          <a:p>
            <a:pPr marL="742950" marR="0" lvl="1" indent="-285750">
              <a:spcBef>
                <a:spcPts val="0"/>
              </a:spcBef>
              <a:spcAft>
                <a:spcPts val="0"/>
              </a:spcAft>
              <a:buFont typeface="Courier New" panose="02070309020205020404" pitchFamily="49" charset="0"/>
              <a:buChar char="o"/>
            </a:pPr>
            <a:r>
              <a:rPr lang="en-US" sz="1600" b="0" i="0" dirty="0">
                <a:effectLst/>
                <a:latin typeface="Calibri" panose="020F0502020204030204" pitchFamily="34" charset="0"/>
              </a:rPr>
              <a:t>Paid weekly for new business and monthly for renewal</a:t>
            </a:r>
          </a:p>
          <a:p>
            <a:pPr marL="742950" marR="0" lvl="1" indent="-285750">
              <a:spcBef>
                <a:spcPts val="0"/>
              </a:spcBef>
              <a:spcAft>
                <a:spcPts val="0"/>
              </a:spcAft>
              <a:buFont typeface="Courier New" panose="02070309020205020404" pitchFamily="49" charset="0"/>
              <a:buChar char="o"/>
            </a:pPr>
            <a:r>
              <a:rPr lang="en-US" sz="1600" b="0" i="0" dirty="0">
                <a:effectLst/>
                <a:latin typeface="Calibri" panose="020F0502020204030204" pitchFamily="34" charset="0"/>
              </a:rPr>
              <a:t>Frequent sales contests</a:t>
            </a:r>
          </a:p>
          <a:p>
            <a:pPr marL="0" marR="0">
              <a:spcBef>
                <a:spcPts val="0"/>
              </a:spcBef>
              <a:spcAft>
                <a:spcPts val="0"/>
              </a:spcAft>
              <a:buFont typeface="Arial" panose="020B0604020202020204" pitchFamily="34" charset="0"/>
              <a:buChar char="•"/>
            </a:pPr>
            <a:r>
              <a:rPr lang="en-US" sz="1600" b="0" i="0" dirty="0">
                <a:effectLst/>
                <a:latin typeface="Calibri" panose="020F0502020204030204" pitchFamily="34" charset="0"/>
              </a:rPr>
              <a:t>Nobody touches NCD on Member Care</a:t>
            </a:r>
          </a:p>
          <a:p>
            <a:pPr marL="0" marR="0">
              <a:spcBef>
                <a:spcPts val="0"/>
              </a:spcBef>
              <a:spcAft>
                <a:spcPts val="0"/>
              </a:spcAft>
              <a:buFont typeface="Arial" panose="020B0604020202020204" pitchFamily="34" charset="0"/>
              <a:buChar char="•"/>
            </a:pPr>
            <a:r>
              <a:rPr lang="en-US" sz="1600" b="0" i="0" dirty="0">
                <a:effectLst/>
                <a:latin typeface="Calibri" panose="020F0502020204030204" pitchFamily="34" charset="0"/>
              </a:rPr>
              <a:t>Nobody touches NCD on Agent Support</a:t>
            </a:r>
          </a:p>
          <a:p>
            <a:pPr marL="0" marR="0">
              <a:spcBef>
                <a:spcPts val="0"/>
              </a:spcBef>
              <a:spcAft>
                <a:spcPts val="0"/>
              </a:spcAft>
              <a:buFont typeface="Arial" panose="020B0604020202020204" pitchFamily="34" charset="0"/>
              <a:buChar char="•"/>
            </a:pPr>
            <a:r>
              <a:rPr lang="en-US" sz="1600" b="0" i="0" dirty="0">
                <a:effectLst/>
                <a:latin typeface="Calibri" panose="020F0502020204030204" pitchFamily="34" charset="0"/>
              </a:rPr>
              <a:t>Over 250k docs at over 600k access points</a:t>
            </a:r>
          </a:p>
          <a:p>
            <a:pPr marL="742950" marR="0" lvl="1" indent="-285750">
              <a:spcBef>
                <a:spcPts val="0"/>
              </a:spcBef>
              <a:spcAft>
                <a:spcPts val="0"/>
              </a:spcAft>
              <a:buFont typeface="Courier New" panose="02070309020205020404" pitchFamily="49" charset="0"/>
              <a:buChar char="o"/>
            </a:pPr>
            <a:r>
              <a:rPr lang="en-US" sz="1600" b="0" i="0" dirty="0">
                <a:effectLst/>
                <a:latin typeface="Calibri" panose="020F0502020204030204" pitchFamily="34" charset="0"/>
              </a:rPr>
              <a:t>20-40% off billed charges before coinsurance is applied</a:t>
            </a:r>
          </a:p>
          <a:p>
            <a:pPr marL="0" marR="0">
              <a:spcBef>
                <a:spcPts val="0"/>
              </a:spcBef>
              <a:spcAft>
                <a:spcPts val="0"/>
              </a:spcAft>
              <a:buFont typeface="Arial" panose="020B0604020202020204" pitchFamily="34" charset="0"/>
              <a:buChar char="•"/>
            </a:pPr>
            <a:r>
              <a:rPr lang="en-US" sz="1600" b="0" i="0" dirty="0">
                <a:effectLst/>
                <a:latin typeface="Calibri" panose="020F0502020204030204" pitchFamily="34" charset="0"/>
              </a:rPr>
              <a:t>Waiting period can be waived with prior coverage</a:t>
            </a:r>
          </a:p>
          <a:p>
            <a:pPr marL="0" marR="0">
              <a:spcBef>
                <a:spcPts val="0"/>
              </a:spcBef>
              <a:spcAft>
                <a:spcPts val="0"/>
              </a:spcAft>
              <a:buFont typeface="Arial" panose="020B0604020202020204" pitchFamily="34" charset="0"/>
              <a:buChar char="•"/>
            </a:pPr>
            <a:r>
              <a:rPr lang="en-US" sz="1600" b="0" i="0" dirty="0">
                <a:effectLst/>
                <a:latin typeface="Calibri" panose="020F0502020204030204" pitchFamily="34" charset="0"/>
              </a:rPr>
              <a:t>Preventive and Basic available day 1</a:t>
            </a:r>
          </a:p>
          <a:p>
            <a:pPr marL="0" marR="0">
              <a:spcBef>
                <a:spcPts val="0"/>
              </a:spcBef>
              <a:spcAft>
                <a:spcPts val="0"/>
              </a:spcAft>
              <a:buFont typeface="Arial" panose="020B0604020202020204" pitchFamily="34" charset="0"/>
              <a:buChar char="•"/>
            </a:pPr>
            <a:r>
              <a:rPr lang="en-US" sz="1600" b="0" i="0" dirty="0">
                <a:effectLst/>
                <a:latin typeface="Calibri" panose="020F0502020204030204" pitchFamily="34" charset="0"/>
              </a:rPr>
              <a:t>Implants can be covered</a:t>
            </a:r>
          </a:p>
          <a:p>
            <a:pPr marL="0" marR="0">
              <a:spcBef>
                <a:spcPts val="0"/>
              </a:spcBef>
              <a:spcAft>
                <a:spcPts val="0"/>
              </a:spcAft>
              <a:buFont typeface="Arial" panose="020B0604020202020204" pitchFamily="34" charset="0"/>
              <a:buChar char="•"/>
            </a:pPr>
            <a:r>
              <a:rPr lang="en-US" sz="1600" b="0" i="0" dirty="0">
                <a:effectLst/>
                <a:latin typeface="Calibri" panose="020F0502020204030204" pitchFamily="34" charset="0"/>
              </a:rPr>
              <a:t>Nationwide brand</a:t>
            </a:r>
          </a:p>
          <a:p>
            <a:pPr marL="0" marR="0">
              <a:spcBef>
                <a:spcPts val="0"/>
              </a:spcBef>
              <a:spcAft>
                <a:spcPts val="0"/>
              </a:spcAft>
              <a:buFont typeface="Arial" panose="020B0604020202020204" pitchFamily="34" charset="0"/>
              <a:buChar char="•"/>
            </a:pPr>
            <a:r>
              <a:rPr lang="en-US" sz="1600" b="0" i="0" dirty="0">
                <a:effectLst/>
                <a:latin typeface="Calibri" panose="020F0502020204030204" pitchFamily="34" charset="0"/>
              </a:rPr>
              <a:t>Same rate in every state</a:t>
            </a:r>
          </a:p>
          <a:p>
            <a:pPr marL="0" marR="0">
              <a:spcBef>
                <a:spcPts val="0"/>
              </a:spcBef>
              <a:spcAft>
                <a:spcPts val="0"/>
              </a:spcAft>
              <a:buFont typeface="Arial" panose="020B0604020202020204" pitchFamily="34" charset="0"/>
              <a:buChar char="•"/>
            </a:pPr>
            <a:r>
              <a:rPr lang="en-US" sz="1600" b="0" i="0" dirty="0">
                <a:effectLst/>
                <a:latin typeface="Calibri" panose="020F0502020204030204" pitchFamily="34" charset="0"/>
              </a:rPr>
              <a:t>$1500, $3000, and $5000 max options (per client)</a:t>
            </a:r>
          </a:p>
          <a:p>
            <a:pPr marL="0" indent="0">
              <a:buNone/>
            </a:pPr>
            <a:endParaRPr lang="en-US" sz="1600" dirty="0"/>
          </a:p>
          <a:p>
            <a:r>
              <a:rPr lang="en-US" sz="1600" b="1" dirty="0"/>
              <a:t>IHP (Innovative Health Plan) </a:t>
            </a:r>
            <a:r>
              <a:rPr lang="en-US" sz="1600" dirty="0"/>
              <a:t>Formerly PHP (Partnership Health Plan) - </a:t>
            </a:r>
            <a:r>
              <a:rPr lang="en-US" sz="1600" b="0" i="0" dirty="0">
                <a:effectLst/>
                <a:latin typeface="Calibri" panose="020F0502020204030204" pitchFamily="34" charset="0"/>
              </a:rPr>
              <a:t>IHP disruption.</a:t>
            </a:r>
            <a:r>
              <a:rPr lang="en-US" sz="1600" dirty="0">
                <a:latin typeface="arial" panose="020B0604020202020204" pitchFamily="34" charset="0"/>
              </a:rPr>
              <a:t>  </a:t>
            </a:r>
            <a:r>
              <a:rPr lang="en-US" sz="1600" b="0" i="0" dirty="0">
                <a:effectLst/>
                <a:latin typeface="Calibri" panose="020F0502020204030204" pitchFamily="34" charset="0"/>
              </a:rPr>
              <a:t>Eligibility system went completely down, therefore the standard process of eligibility was interrupted. We understand the issues this has caused for so many and have put systems in place to assure this doesn’t happen in the future. We appreciate everyone's patience as we are still working to make sure all data is correct and functioning to its full capacity.</a:t>
            </a:r>
            <a:endParaRPr lang="en-US" sz="1600" b="0" i="0" dirty="0">
              <a:effectLst/>
              <a:latin typeface="arial" panose="020B0604020202020204" pitchFamily="34" charset="0"/>
            </a:endParaRPr>
          </a:p>
          <a:p>
            <a:pPr marL="0" indent="0">
              <a:buNone/>
            </a:pPr>
            <a:endParaRPr lang="en-US" sz="1300" dirty="0"/>
          </a:p>
        </p:txBody>
      </p:sp>
    </p:spTree>
    <p:extLst>
      <p:ext uri="{BB962C8B-B14F-4D97-AF65-F5344CB8AC3E}">
        <p14:creationId xmlns:p14="http://schemas.microsoft.com/office/powerpoint/2010/main" val="2878209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3205</TotalTime>
  <Words>1226</Words>
  <Application>Microsoft Office PowerPoint</Application>
  <PresentationFormat>Widescreen</PresentationFormat>
  <Paragraphs>104</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Aharoni</vt:lpstr>
      <vt:lpstr>Algerian</vt:lpstr>
      <vt:lpstr>AR JULIAN</vt:lpstr>
      <vt:lpstr>Arial</vt:lpstr>
      <vt:lpstr>Arial</vt:lpstr>
      <vt:lpstr>Baguet Script</vt:lpstr>
      <vt:lpstr>Calibri</vt:lpstr>
      <vt:lpstr>Calibri Light</vt:lpstr>
      <vt:lpstr>Courier New</vt:lpstr>
      <vt:lpstr>Office Theme</vt:lpstr>
      <vt:lpstr>JK Agent Sales Training Call  Thursday, September 15, 2022 1PM CST Zoom Meeting Link: https://zoom.us/j/3738421209 </vt:lpstr>
      <vt:lpstr>Important Dates HST &amp; CHC</vt:lpstr>
      <vt:lpstr>SPECIAL EVENT</vt:lpstr>
      <vt:lpstr>CHC CARE – HEALTHCARE ADVOCACY</vt:lpstr>
      <vt:lpstr>PowerPoint Presentation</vt:lpstr>
      <vt:lpstr>PowerPoint Presentation</vt:lpstr>
      <vt:lpstr>PowerPoint Presentation</vt:lpstr>
      <vt:lpstr>PowerPoint Presentation</vt:lpstr>
      <vt:lpstr>CHC Exclusive Carrier Updates</vt:lpstr>
      <vt:lpstr>CHC Open Enrollment Referral Program</vt:lpstr>
      <vt:lpstr>PowerPoint Presentation</vt:lpstr>
      <vt:lpstr>CHC  Contact List</vt:lpstr>
      <vt:lpstr>CHC Contest – Patriot Comprehensive Medical</vt:lpstr>
      <vt:lpstr>ATTENTION CONSULTANTS!!   CONTEST ALERT!</vt:lpstr>
      <vt:lpstr>PowerPoint Presentation</vt:lpstr>
      <vt:lpstr>PowerPoint Presentation</vt:lpstr>
      <vt:lpstr>HST ANNIVERSARY</vt:lpstr>
      <vt:lpstr>PowerPoint Presentation</vt:lpstr>
      <vt:lpstr>PowerPoint Presentation</vt:lpstr>
      <vt:lpstr>CHC 2023 CALENDAR! Coming December 2023!</vt:lpstr>
      <vt:lpstr>“That idea is so fantastic.  Stop talking about it and do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Krivelow</dc:creator>
  <cp:lastModifiedBy>Joseph Krivelow</cp:lastModifiedBy>
  <cp:revision>25</cp:revision>
  <cp:lastPrinted>2022-09-15T17:24:03Z</cp:lastPrinted>
  <dcterms:created xsi:type="dcterms:W3CDTF">2022-09-06T17:12:05Z</dcterms:created>
  <dcterms:modified xsi:type="dcterms:W3CDTF">2022-09-15T17:36:04Z</dcterms:modified>
</cp:coreProperties>
</file>