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48" r:id="rId4"/>
    <p:sldId id="359" r:id="rId5"/>
    <p:sldId id="349" r:id="rId6"/>
    <p:sldId id="353" r:id="rId7"/>
    <p:sldId id="350" r:id="rId8"/>
    <p:sldId id="352" r:id="rId9"/>
    <p:sldId id="361" r:id="rId10"/>
    <p:sldId id="351" r:id="rId11"/>
    <p:sldId id="356" r:id="rId12"/>
    <p:sldId id="354" r:id="rId13"/>
    <p:sldId id="355" r:id="rId14"/>
    <p:sldId id="357" r:id="rId15"/>
    <p:sldId id="360" r:id="rId16"/>
    <p:sldId id="362" r:id="rId17"/>
    <p:sldId id="358" r:id="rId18"/>
    <p:sldId id="3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90" d="100"/>
          <a:sy n="90"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46117-CCE1-449A-A2EC-C7DCABC900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EB3E676-4F11-49C8-99FE-5984CA6BC090}">
      <dgm:prSet/>
      <dgm:spPr/>
      <dgm:t>
        <a:bodyPr/>
        <a:lstStyle/>
        <a:p>
          <a:r>
            <a:rPr lang="en-US"/>
            <a:t>Week-to-Date (Since 4/22/2023)</a:t>
          </a:r>
        </a:p>
      </dgm:t>
    </dgm:pt>
    <dgm:pt modelId="{1AA05FEA-1A9F-4FDF-9121-41F0B11B3731}" type="parTrans" cxnId="{088863AB-AC91-429E-AE53-E6F6F31A2F19}">
      <dgm:prSet/>
      <dgm:spPr/>
      <dgm:t>
        <a:bodyPr/>
        <a:lstStyle/>
        <a:p>
          <a:endParaRPr lang="en-US"/>
        </a:p>
      </dgm:t>
    </dgm:pt>
    <dgm:pt modelId="{958B6263-F619-45BC-AB77-2028AEA75732}" type="sibTrans" cxnId="{088863AB-AC91-429E-AE53-E6F6F31A2F19}">
      <dgm:prSet/>
      <dgm:spPr/>
      <dgm:t>
        <a:bodyPr/>
        <a:lstStyle/>
        <a:p>
          <a:endParaRPr lang="en-US"/>
        </a:p>
      </dgm:t>
    </dgm:pt>
    <dgm:pt modelId="{33FD84C3-4989-4265-AEB4-B429D7FCA6CB}">
      <dgm:prSet/>
      <dgm:spPr/>
      <dgm:t>
        <a:bodyPr/>
        <a:lstStyle/>
        <a:p>
          <a:r>
            <a:rPr lang="en-US"/>
            <a:t>Rank	    Name		Apps		AV</a:t>
          </a:r>
        </a:p>
      </dgm:t>
    </dgm:pt>
    <dgm:pt modelId="{22ACF9DA-5BC2-4CE2-A1EE-531828B0EE71}" type="parTrans" cxnId="{3A1B94C8-CDF3-46F2-80AF-A685BCC247C9}">
      <dgm:prSet/>
      <dgm:spPr/>
      <dgm:t>
        <a:bodyPr/>
        <a:lstStyle/>
        <a:p>
          <a:endParaRPr lang="en-US"/>
        </a:p>
      </dgm:t>
    </dgm:pt>
    <dgm:pt modelId="{C3E1C7F2-5BC1-4EEE-AADF-03C4A2975543}" type="sibTrans" cxnId="{3A1B94C8-CDF3-46F2-80AF-A685BCC247C9}">
      <dgm:prSet/>
      <dgm:spPr/>
      <dgm:t>
        <a:bodyPr/>
        <a:lstStyle/>
        <a:p>
          <a:endParaRPr lang="en-US"/>
        </a:p>
      </dgm:t>
    </dgm:pt>
    <dgm:pt modelId="{AB4A43DB-DBC5-460F-A98A-C8EA78A7E01E}">
      <dgm:prSet/>
      <dgm:spPr/>
      <dgm:t>
        <a:bodyPr/>
        <a:lstStyle/>
        <a:p>
          <a:r>
            <a:rPr lang="en-US" b="1"/>
            <a:t>1	Jamie Brink	15		$110,698.80</a:t>
          </a:r>
          <a:endParaRPr lang="en-US"/>
        </a:p>
      </dgm:t>
    </dgm:pt>
    <dgm:pt modelId="{D467EB19-B1C3-4012-8C33-A504812652EF}" type="parTrans" cxnId="{BABC2211-2AC8-4DD3-B702-B05594554FF6}">
      <dgm:prSet/>
      <dgm:spPr/>
      <dgm:t>
        <a:bodyPr/>
        <a:lstStyle/>
        <a:p>
          <a:endParaRPr lang="en-US"/>
        </a:p>
      </dgm:t>
    </dgm:pt>
    <dgm:pt modelId="{2D31CD7E-2851-416F-8326-CD43E01FBF8D}" type="sibTrans" cxnId="{BABC2211-2AC8-4DD3-B702-B05594554FF6}">
      <dgm:prSet/>
      <dgm:spPr/>
      <dgm:t>
        <a:bodyPr/>
        <a:lstStyle/>
        <a:p>
          <a:endParaRPr lang="en-US"/>
        </a:p>
      </dgm:t>
    </dgm:pt>
    <dgm:pt modelId="{25CFCAF5-064D-4FB5-801A-2054AB35A982}">
      <dgm:prSet/>
      <dgm:spPr/>
      <dgm:t>
        <a:bodyPr/>
        <a:lstStyle/>
        <a:p>
          <a:r>
            <a:rPr lang="en-US"/>
            <a:t>2	Phillip Vogt	  5		$42,875.40</a:t>
          </a:r>
        </a:p>
      </dgm:t>
    </dgm:pt>
    <dgm:pt modelId="{8429068D-2FC8-4186-9936-A71DDF7FE398}" type="parTrans" cxnId="{E43838DC-59C5-4023-BA8C-557CA86EE107}">
      <dgm:prSet/>
      <dgm:spPr/>
      <dgm:t>
        <a:bodyPr/>
        <a:lstStyle/>
        <a:p>
          <a:endParaRPr lang="en-US"/>
        </a:p>
      </dgm:t>
    </dgm:pt>
    <dgm:pt modelId="{19BF17EC-508C-4661-89B5-2835852AF656}" type="sibTrans" cxnId="{E43838DC-59C5-4023-BA8C-557CA86EE107}">
      <dgm:prSet/>
      <dgm:spPr/>
      <dgm:t>
        <a:bodyPr/>
        <a:lstStyle/>
        <a:p>
          <a:endParaRPr lang="en-US"/>
        </a:p>
      </dgm:t>
    </dgm:pt>
    <dgm:pt modelId="{CE93EF27-4B32-4B58-9625-0F73F7E715C7}">
      <dgm:prSet/>
      <dgm:spPr/>
      <dgm:t>
        <a:bodyPr/>
        <a:lstStyle/>
        <a:p>
          <a:r>
            <a:rPr lang="en-US"/>
            <a:t>3	Janine Mistretta	  5		$36,045.06</a:t>
          </a:r>
        </a:p>
      </dgm:t>
    </dgm:pt>
    <dgm:pt modelId="{6F9C2267-920C-487F-90FB-7D60F07E2696}" type="parTrans" cxnId="{1403D318-6623-4BE2-8944-37174E80C523}">
      <dgm:prSet/>
      <dgm:spPr/>
      <dgm:t>
        <a:bodyPr/>
        <a:lstStyle/>
        <a:p>
          <a:endParaRPr lang="en-US"/>
        </a:p>
      </dgm:t>
    </dgm:pt>
    <dgm:pt modelId="{39E627D7-DDA2-4A01-BF76-9EFDAFAB727E}" type="sibTrans" cxnId="{1403D318-6623-4BE2-8944-37174E80C523}">
      <dgm:prSet/>
      <dgm:spPr/>
      <dgm:t>
        <a:bodyPr/>
        <a:lstStyle/>
        <a:p>
          <a:endParaRPr lang="en-US"/>
        </a:p>
      </dgm:t>
    </dgm:pt>
    <dgm:pt modelId="{3792148F-400A-4B84-9127-07A1977CF0F6}">
      <dgm:prSet/>
      <dgm:spPr/>
      <dgm:t>
        <a:bodyPr/>
        <a:lstStyle/>
        <a:p>
          <a:r>
            <a:rPr lang="en-US"/>
            <a:t>4	Jeremy Bright	  4		$31,279.68</a:t>
          </a:r>
        </a:p>
      </dgm:t>
    </dgm:pt>
    <dgm:pt modelId="{0E8D5FAB-731A-4EB6-89DF-437CF763CAF6}" type="parTrans" cxnId="{7E7A43DB-DA6D-46B6-B4D6-4344EC604D48}">
      <dgm:prSet/>
      <dgm:spPr/>
      <dgm:t>
        <a:bodyPr/>
        <a:lstStyle/>
        <a:p>
          <a:endParaRPr lang="en-US"/>
        </a:p>
      </dgm:t>
    </dgm:pt>
    <dgm:pt modelId="{3E54EC40-B110-4148-80C2-F641827CCD14}" type="sibTrans" cxnId="{7E7A43DB-DA6D-46B6-B4D6-4344EC604D48}">
      <dgm:prSet/>
      <dgm:spPr/>
      <dgm:t>
        <a:bodyPr/>
        <a:lstStyle/>
        <a:p>
          <a:endParaRPr lang="en-US"/>
        </a:p>
      </dgm:t>
    </dgm:pt>
    <dgm:pt modelId="{3931AF4F-EA05-40B3-A233-6171646D9807}">
      <dgm:prSet/>
      <dgm:spPr/>
      <dgm:t>
        <a:bodyPr/>
        <a:lstStyle/>
        <a:p>
          <a:r>
            <a:rPr lang="en-US"/>
            <a:t>5	Clayton Casady	  5		$27,159.00</a:t>
          </a:r>
        </a:p>
      </dgm:t>
    </dgm:pt>
    <dgm:pt modelId="{2C410930-7E58-4605-8FB8-52F4E462C6FD}" type="parTrans" cxnId="{E474FD0A-842F-40D1-A78E-E5B77FB6CBD0}">
      <dgm:prSet/>
      <dgm:spPr/>
      <dgm:t>
        <a:bodyPr/>
        <a:lstStyle/>
        <a:p>
          <a:endParaRPr lang="en-US"/>
        </a:p>
      </dgm:t>
    </dgm:pt>
    <dgm:pt modelId="{158EA1A1-E15C-4754-936A-DBDE1CBA4952}" type="sibTrans" cxnId="{E474FD0A-842F-40D1-A78E-E5B77FB6CBD0}">
      <dgm:prSet/>
      <dgm:spPr/>
      <dgm:t>
        <a:bodyPr/>
        <a:lstStyle/>
        <a:p>
          <a:endParaRPr lang="en-US"/>
        </a:p>
      </dgm:t>
    </dgm:pt>
    <dgm:pt modelId="{0DF8EFB5-AA16-4A82-AF01-38689AFC5B2B}" type="pres">
      <dgm:prSet presAssocID="{9F646117-CCE1-449A-A2EC-C7DCABC9004A}" presName="linear" presStyleCnt="0">
        <dgm:presLayoutVars>
          <dgm:animLvl val="lvl"/>
          <dgm:resizeHandles val="exact"/>
        </dgm:presLayoutVars>
      </dgm:prSet>
      <dgm:spPr/>
    </dgm:pt>
    <dgm:pt modelId="{72D2C9BA-6127-44EE-A70F-B5739EE8B7DB}" type="pres">
      <dgm:prSet presAssocID="{FEB3E676-4F11-49C8-99FE-5984CA6BC090}" presName="parentText" presStyleLbl="node1" presStyleIdx="0" presStyleCnt="7">
        <dgm:presLayoutVars>
          <dgm:chMax val="0"/>
          <dgm:bulletEnabled val="1"/>
        </dgm:presLayoutVars>
      </dgm:prSet>
      <dgm:spPr/>
    </dgm:pt>
    <dgm:pt modelId="{1682BB7C-9A8C-45E6-A399-4EA654D2270F}" type="pres">
      <dgm:prSet presAssocID="{958B6263-F619-45BC-AB77-2028AEA75732}" presName="spacer" presStyleCnt="0"/>
      <dgm:spPr/>
    </dgm:pt>
    <dgm:pt modelId="{4458226E-55BD-4F96-AEFC-F3EAD7B230B3}" type="pres">
      <dgm:prSet presAssocID="{33FD84C3-4989-4265-AEB4-B429D7FCA6CB}" presName="parentText" presStyleLbl="node1" presStyleIdx="1" presStyleCnt="7">
        <dgm:presLayoutVars>
          <dgm:chMax val="0"/>
          <dgm:bulletEnabled val="1"/>
        </dgm:presLayoutVars>
      </dgm:prSet>
      <dgm:spPr/>
    </dgm:pt>
    <dgm:pt modelId="{28A412B4-2A03-4650-81B4-475A70700770}" type="pres">
      <dgm:prSet presAssocID="{C3E1C7F2-5BC1-4EEE-AADF-03C4A2975543}" presName="spacer" presStyleCnt="0"/>
      <dgm:spPr/>
    </dgm:pt>
    <dgm:pt modelId="{F7012EB2-71B0-43CF-900B-AE39BA97E4A0}" type="pres">
      <dgm:prSet presAssocID="{AB4A43DB-DBC5-460F-A98A-C8EA78A7E01E}" presName="parentText" presStyleLbl="node1" presStyleIdx="2" presStyleCnt="7">
        <dgm:presLayoutVars>
          <dgm:chMax val="0"/>
          <dgm:bulletEnabled val="1"/>
        </dgm:presLayoutVars>
      </dgm:prSet>
      <dgm:spPr/>
    </dgm:pt>
    <dgm:pt modelId="{95146557-1D96-4986-9ACA-4851B843D8EF}" type="pres">
      <dgm:prSet presAssocID="{2D31CD7E-2851-416F-8326-CD43E01FBF8D}" presName="spacer" presStyleCnt="0"/>
      <dgm:spPr/>
    </dgm:pt>
    <dgm:pt modelId="{D24ABA92-ADD1-44E2-86D8-80A45CB60EDE}" type="pres">
      <dgm:prSet presAssocID="{25CFCAF5-064D-4FB5-801A-2054AB35A982}" presName="parentText" presStyleLbl="node1" presStyleIdx="3" presStyleCnt="7">
        <dgm:presLayoutVars>
          <dgm:chMax val="0"/>
          <dgm:bulletEnabled val="1"/>
        </dgm:presLayoutVars>
      </dgm:prSet>
      <dgm:spPr/>
    </dgm:pt>
    <dgm:pt modelId="{1E3B94DF-C346-4063-99D7-EF679CD58CAC}" type="pres">
      <dgm:prSet presAssocID="{19BF17EC-508C-4661-89B5-2835852AF656}" presName="spacer" presStyleCnt="0"/>
      <dgm:spPr/>
    </dgm:pt>
    <dgm:pt modelId="{D6871AD9-4265-4BE7-A12C-5639E4552350}" type="pres">
      <dgm:prSet presAssocID="{CE93EF27-4B32-4B58-9625-0F73F7E715C7}" presName="parentText" presStyleLbl="node1" presStyleIdx="4" presStyleCnt="7">
        <dgm:presLayoutVars>
          <dgm:chMax val="0"/>
          <dgm:bulletEnabled val="1"/>
        </dgm:presLayoutVars>
      </dgm:prSet>
      <dgm:spPr/>
    </dgm:pt>
    <dgm:pt modelId="{73E902E7-5DC2-426C-9BBB-5F2F12737F41}" type="pres">
      <dgm:prSet presAssocID="{39E627D7-DDA2-4A01-BF76-9EFDAFAB727E}" presName="spacer" presStyleCnt="0"/>
      <dgm:spPr/>
    </dgm:pt>
    <dgm:pt modelId="{DA59BEB2-69C5-4396-B251-459D37F1F7C8}" type="pres">
      <dgm:prSet presAssocID="{3792148F-400A-4B84-9127-07A1977CF0F6}" presName="parentText" presStyleLbl="node1" presStyleIdx="5" presStyleCnt="7">
        <dgm:presLayoutVars>
          <dgm:chMax val="0"/>
          <dgm:bulletEnabled val="1"/>
        </dgm:presLayoutVars>
      </dgm:prSet>
      <dgm:spPr/>
    </dgm:pt>
    <dgm:pt modelId="{13CBAFFF-BBF4-4D9B-A04D-218CE73B7D15}" type="pres">
      <dgm:prSet presAssocID="{3E54EC40-B110-4148-80C2-F641827CCD14}" presName="spacer" presStyleCnt="0"/>
      <dgm:spPr/>
    </dgm:pt>
    <dgm:pt modelId="{0E6DD78C-CC8E-4443-939F-647F2BACF3EE}" type="pres">
      <dgm:prSet presAssocID="{3931AF4F-EA05-40B3-A233-6171646D9807}" presName="parentText" presStyleLbl="node1" presStyleIdx="6" presStyleCnt="7">
        <dgm:presLayoutVars>
          <dgm:chMax val="0"/>
          <dgm:bulletEnabled val="1"/>
        </dgm:presLayoutVars>
      </dgm:prSet>
      <dgm:spPr/>
    </dgm:pt>
  </dgm:ptLst>
  <dgm:cxnLst>
    <dgm:cxn modelId="{BAE36000-98C7-4433-8A17-F0075533559F}" type="presOf" srcId="{AB4A43DB-DBC5-460F-A98A-C8EA78A7E01E}" destId="{F7012EB2-71B0-43CF-900B-AE39BA97E4A0}" srcOrd="0" destOrd="0" presId="urn:microsoft.com/office/officeart/2005/8/layout/vList2"/>
    <dgm:cxn modelId="{7C199207-474C-48C2-BD07-57EA0D761653}" type="presOf" srcId="{3792148F-400A-4B84-9127-07A1977CF0F6}" destId="{DA59BEB2-69C5-4396-B251-459D37F1F7C8}" srcOrd="0" destOrd="0" presId="urn:microsoft.com/office/officeart/2005/8/layout/vList2"/>
    <dgm:cxn modelId="{E474FD0A-842F-40D1-A78E-E5B77FB6CBD0}" srcId="{9F646117-CCE1-449A-A2EC-C7DCABC9004A}" destId="{3931AF4F-EA05-40B3-A233-6171646D9807}" srcOrd="6" destOrd="0" parTransId="{2C410930-7E58-4605-8FB8-52F4E462C6FD}" sibTransId="{158EA1A1-E15C-4754-936A-DBDE1CBA4952}"/>
    <dgm:cxn modelId="{BABC2211-2AC8-4DD3-B702-B05594554FF6}" srcId="{9F646117-CCE1-449A-A2EC-C7DCABC9004A}" destId="{AB4A43DB-DBC5-460F-A98A-C8EA78A7E01E}" srcOrd="2" destOrd="0" parTransId="{D467EB19-B1C3-4012-8C33-A504812652EF}" sibTransId="{2D31CD7E-2851-416F-8326-CD43E01FBF8D}"/>
    <dgm:cxn modelId="{1403D318-6623-4BE2-8944-37174E80C523}" srcId="{9F646117-CCE1-449A-A2EC-C7DCABC9004A}" destId="{CE93EF27-4B32-4B58-9625-0F73F7E715C7}" srcOrd="4" destOrd="0" parTransId="{6F9C2267-920C-487F-90FB-7D60F07E2696}" sibTransId="{39E627D7-DDA2-4A01-BF76-9EFDAFAB727E}"/>
    <dgm:cxn modelId="{23864F52-2B0E-4CF2-91F9-A3A51C356360}" type="presOf" srcId="{33FD84C3-4989-4265-AEB4-B429D7FCA6CB}" destId="{4458226E-55BD-4F96-AEFC-F3EAD7B230B3}" srcOrd="0" destOrd="0" presId="urn:microsoft.com/office/officeart/2005/8/layout/vList2"/>
    <dgm:cxn modelId="{80D9D678-0235-49DB-AAC0-E34C4B0C1807}" type="presOf" srcId="{CE93EF27-4B32-4B58-9625-0F73F7E715C7}" destId="{D6871AD9-4265-4BE7-A12C-5639E4552350}" srcOrd="0" destOrd="0" presId="urn:microsoft.com/office/officeart/2005/8/layout/vList2"/>
    <dgm:cxn modelId="{088863AB-AC91-429E-AE53-E6F6F31A2F19}" srcId="{9F646117-CCE1-449A-A2EC-C7DCABC9004A}" destId="{FEB3E676-4F11-49C8-99FE-5984CA6BC090}" srcOrd="0" destOrd="0" parTransId="{1AA05FEA-1A9F-4FDF-9121-41F0B11B3731}" sibTransId="{958B6263-F619-45BC-AB77-2028AEA75732}"/>
    <dgm:cxn modelId="{5813E9BB-F39B-4B80-8EA7-03A6EA05112D}" type="presOf" srcId="{25CFCAF5-064D-4FB5-801A-2054AB35A982}" destId="{D24ABA92-ADD1-44E2-86D8-80A45CB60EDE}" srcOrd="0" destOrd="0" presId="urn:microsoft.com/office/officeart/2005/8/layout/vList2"/>
    <dgm:cxn modelId="{E87552BD-986F-46ED-BF45-730805F5C6BD}" type="presOf" srcId="{9F646117-CCE1-449A-A2EC-C7DCABC9004A}" destId="{0DF8EFB5-AA16-4A82-AF01-38689AFC5B2B}" srcOrd="0" destOrd="0" presId="urn:microsoft.com/office/officeart/2005/8/layout/vList2"/>
    <dgm:cxn modelId="{3A1B94C8-CDF3-46F2-80AF-A685BCC247C9}" srcId="{9F646117-CCE1-449A-A2EC-C7DCABC9004A}" destId="{33FD84C3-4989-4265-AEB4-B429D7FCA6CB}" srcOrd="1" destOrd="0" parTransId="{22ACF9DA-5BC2-4CE2-A1EE-531828B0EE71}" sibTransId="{C3E1C7F2-5BC1-4EEE-AADF-03C4A2975543}"/>
    <dgm:cxn modelId="{565A71CF-D4B4-4954-91D9-C5FE62BF47E7}" type="presOf" srcId="{3931AF4F-EA05-40B3-A233-6171646D9807}" destId="{0E6DD78C-CC8E-4443-939F-647F2BACF3EE}" srcOrd="0" destOrd="0" presId="urn:microsoft.com/office/officeart/2005/8/layout/vList2"/>
    <dgm:cxn modelId="{97C4E6D7-6466-4B40-B320-FC2D422658A2}" type="presOf" srcId="{FEB3E676-4F11-49C8-99FE-5984CA6BC090}" destId="{72D2C9BA-6127-44EE-A70F-B5739EE8B7DB}" srcOrd="0" destOrd="0" presId="urn:microsoft.com/office/officeart/2005/8/layout/vList2"/>
    <dgm:cxn modelId="{7E7A43DB-DA6D-46B6-B4D6-4344EC604D48}" srcId="{9F646117-CCE1-449A-A2EC-C7DCABC9004A}" destId="{3792148F-400A-4B84-9127-07A1977CF0F6}" srcOrd="5" destOrd="0" parTransId="{0E8D5FAB-731A-4EB6-89DF-437CF763CAF6}" sibTransId="{3E54EC40-B110-4148-80C2-F641827CCD14}"/>
    <dgm:cxn modelId="{E43838DC-59C5-4023-BA8C-557CA86EE107}" srcId="{9F646117-CCE1-449A-A2EC-C7DCABC9004A}" destId="{25CFCAF5-064D-4FB5-801A-2054AB35A982}" srcOrd="3" destOrd="0" parTransId="{8429068D-2FC8-4186-9936-A71DDF7FE398}" sibTransId="{19BF17EC-508C-4661-89B5-2835852AF656}"/>
    <dgm:cxn modelId="{9E7467D1-C2E0-495D-BC5C-AA66CC381C17}" type="presParOf" srcId="{0DF8EFB5-AA16-4A82-AF01-38689AFC5B2B}" destId="{72D2C9BA-6127-44EE-A70F-B5739EE8B7DB}" srcOrd="0" destOrd="0" presId="urn:microsoft.com/office/officeart/2005/8/layout/vList2"/>
    <dgm:cxn modelId="{AB30E160-544D-4CBE-802E-D80C93D9397B}" type="presParOf" srcId="{0DF8EFB5-AA16-4A82-AF01-38689AFC5B2B}" destId="{1682BB7C-9A8C-45E6-A399-4EA654D2270F}" srcOrd="1" destOrd="0" presId="urn:microsoft.com/office/officeart/2005/8/layout/vList2"/>
    <dgm:cxn modelId="{3691ADDC-D2A7-4B82-87AB-5AC2CA916A33}" type="presParOf" srcId="{0DF8EFB5-AA16-4A82-AF01-38689AFC5B2B}" destId="{4458226E-55BD-4F96-AEFC-F3EAD7B230B3}" srcOrd="2" destOrd="0" presId="urn:microsoft.com/office/officeart/2005/8/layout/vList2"/>
    <dgm:cxn modelId="{A61C3C32-32A2-49C5-AE6F-888654DA2371}" type="presParOf" srcId="{0DF8EFB5-AA16-4A82-AF01-38689AFC5B2B}" destId="{28A412B4-2A03-4650-81B4-475A70700770}" srcOrd="3" destOrd="0" presId="urn:microsoft.com/office/officeart/2005/8/layout/vList2"/>
    <dgm:cxn modelId="{69474F24-C730-4366-A269-C56385953ECE}" type="presParOf" srcId="{0DF8EFB5-AA16-4A82-AF01-38689AFC5B2B}" destId="{F7012EB2-71B0-43CF-900B-AE39BA97E4A0}" srcOrd="4" destOrd="0" presId="urn:microsoft.com/office/officeart/2005/8/layout/vList2"/>
    <dgm:cxn modelId="{DABF18C3-53BA-4061-AB70-2CBA99EDD76E}" type="presParOf" srcId="{0DF8EFB5-AA16-4A82-AF01-38689AFC5B2B}" destId="{95146557-1D96-4986-9ACA-4851B843D8EF}" srcOrd="5" destOrd="0" presId="urn:microsoft.com/office/officeart/2005/8/layout/vList2"/>
    <dgm:cxn modelId="{A218FDD2-4B20-48ED-BC61-C025B642C61E}" type="presParOf" srcId="{0DF8EFB5-AA16-4A82-AF01-38689AFC5B2B}" destId="{D24ABA92-ADD1-44E2-86D8-80A45CB60EDE}" srcOrd="6" destOrd="0" presId="urn:microsoft.com/office/officeart/2005/8/layout/vList2"/>
    <dgm:cxn modelId="{E0705849-FE0F-4A59-A69C-7D2E577EA1D2}" type="presParOf" srcId="{0DF8EFB5-AA16-4A82-AF01-38689AFC5B2B}" destId="{1E3B94DF-C346-4063-99D7-EF679CD58CAC}" srcOrd="7" destOrd="0" presId="urn:microsoft.com/office/officeart/2005/8/layout/vList2"/>
    <dgm:cxn modelId="{F8BEDEF7-CE94-4D26-82E0-8A4D6B3C2822}" type="presParOf" srcId="{0DF8EFB5-AA16-4A82-AF01-38689AFC5B2B}" destId="{D6871AD9-4265-4BE7-A12C-5639E4552350}" srcOrd="8" destOrd="0" presId="urn:microsoft.com/office/officeart/2005/8/layout/vList2"/>
    <dgm:cxn modelId="{D899C0F0-9ABB-42D6-A377-CEA0EEA19473}" type="presParOf" srcId="{0DF8EFB5-AA16-4A82-AF01-38689AFC5B2B}" destId="{73E902E7-5DC2-426C-9BBB-5F2F12737F41}" srcOrd="9" destOrd="0" presId="urn:microsoft.com/office/officeart/2005/8/layout/vList2"/>
    <dgm:cxn modelId="{DBD87735-6A5D-49E9-BF33-CDA824421087}" type="presParOf" srcId="{0DF8EFB5-AA16-4A82-AF01-38689AFC5B2B}" destId="{DA59BEB2-69C5-4396-B251-459D37F1F7C8}" srcOrd="10" destOrd="0" presId="urn:microsoft.com/office/officeart/2005/8/layout/vList2"/>
    <dgm:cxn modelId="{EF735321-9E7D-4108-87A2-B65CC0F72A69}" type="presParOf" srcId="{0DF8EFB5-AA16-4A82-AF01-38689AFC5B2B}" destId="{13CBAFFF-BBF4-4D9B-A04D-218CE73B7D15}" srcOrd="11" destOrd="0" presId="urn:microsoft.com/office/officeart/2005/8/layout/vList2"/>
    <dgm:cxn modelId="{F22D3251-A02E-46F7-98D2-E2F3D7C9BA9A}" type="presParOf" srcId="{0DF8EFB5-AA16-4A82-AF01-38689AFC5B2B}" destId="{0E6DD78C-CC8E-4443-939F-647F2BACF3E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2C9BA-6127-44EE-A70F-B5739EE8B7DB}">
      <dsp:nvSpPr>
        <dsp:cNvPr id="0" name=""/>
        <dsp:cNvSpPr/>
      </dsp:nvSpPr>
      <dsp:spPr>
        <a:xfrm>
          <a:off x="0" y="26195"/>
          <a:ext cx="9792586"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Week-to-Date (Since 4/22/2023)</a:t>
          </a:r>
        </a:p>
      </dsp:txBody>
      <dsp:txXfrm>
        <a:off x="21075" y="47270"/>
        <a:ext cx="9750436" cy="389580"/>
      </dsp:txXfrm>
    </dsp:sp>
    <dsp:sp modelId="{4458226E-55BD-4F96-AEFC-F3EAD7B230B3}">
      <dsp:nvSpPr>
        <dsp:cNvPr id="0" name=""/>
        <dsp:cNvSpPr/>
      </dsp:nvSpPr>
      <dsp:spPr>
        <a:xfrm>
          <a:off x="0" y="509765"/>
          <a:ext cx="9792586"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Rank	    Name		Apps		AV</a:t>
          </a:r>
        </a:p>
      </dsp:txBody>
      <dsp:txXfrm>
        <a:off x="21075" y="530840"/>
        <a:ext cx="9750436" cy="389580"/>
      </dsp:txXfrm>
    </dsp:sp>
    <dsp:sp modelId="{F7012EB2-71B0-43CF-900B-AE39BA97E4A0}">
      <dsp:nvSpPr>
        <dsp:cNvPr id="0" name=""/>
        <dsp:cNvSpPr/>
      </dsp:nvSpPr>
      <dsp:spPr>
        <a:xfrm>
          <a:off x="0" y="993336"/>
          <a:ext cx="9792586"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1	Jamie Brink	15		$110,698.80</a:t>
          </a:r>
          <a:endParaRPr lang="en-US" sz="1800" kern="1200"/>
        </a:p>
      </dsp:txBody>
      <dsp:txXfrm>
        <a:off x="21075" y="1014411"/>
        <a:ext cx="9750436" cy="389580"/>
      </dsp:txXfrm>
    </dsp:sp>
    <dsp:sp modelId="{D24ABA92-ADD1-44E2-86D8-80A45CB60EDE}">
      <dsp:nvSpPr>
        <dsp:cNvPr id="0" name=""/>
        <dsp:cNvSpPr/>
      </dsp:nvSpPr>
      <dsp:spPr>
        <a:xfrm>
          <a:off x="0" y="1476905"/>
          <a:ext cx="9792586"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2	Phillip Vogt	  5		$42,875.40</a:t>
          </a:r>
        </a:p>
      </dsp:txBody>
      <dsp:txXfrm>
        <a:off x="21075" y="1497980"/>
        <a:ext cx="9750436" cy="389580"/>
      </dsp:txXfrm>
    </dsp:sp>
    <dsp:sp modelId="{D6871AD9-4265-4BE7-A12C-5639E4552350}">
      <dsp:nvSpPr>
        <dsp:cNvPr id="0" name=""/>
        <dsp:cNvSpPr/>
      </dsp:nvSpPr>
      <dsp:spPr>
        <a:xfrm>
          <a:off x="0" y="1960475"/>
          <a:ext cx="9792586"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3	Janine Mistretta	  5		$36,045.06</a:t>
          </a:r>
        </a:p>
      </dsp:txBody>
      <dsp:txXfrm>
        <a:off x="21075" y="1981550"/>
        <a:ext cx="9750436" cy="389580"/>
      </dsp:txXfrm>
    </dsp:sp>
    <dsp:sp modelId="{DA59BEB2-69C5-4396-B251-459D37F1F7C8}">
      <dsp:nvSpPr>
        <dsp:cNvPr id="0" name=""/>
        <dsp:cNvSpPr/>
      </dsp:nvSpPr>
      <dsp:spPr>
        <a:xfrm>
          <a:off x="0" y="2444045"/>
          <a:ext cx="9792586"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4	Jeremy Bright	  4		$31,279.68</a:t>
          </a:r>
        </a:p>
      </dsp:txBody>
      <dsp:txXfrm>
        <a:off x="21075" y="2465120"/>
        <a:ext cx="9750436" cy="389580"/>
      </dsp:txXfrm>
    </dsp:sp>
    <dsp:sp modelId="{0E6DD78C-CC8E-4443-939F-647F2BACF3EE}">
      <dsp:nvSpPr>
        <dsp:cNvPr id="0" name=""/>
        <dsp:cNvSpPr/>
      </dsp:nvSpPr>
      <dsp:spPr>
        <a:xfrm>
          <a:off x="0" y="2927616"/>
          <a:ext cx="9792586"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5	Clayton Casady	  5		$27,159.00</a:t>
          </a:r>
        </a:p>
      </dsp:txBody>
      <dsp:txXfrm>
        <a:off x="21075" y="2948691"/>
        <a:ext cx="9750436"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838D-77DF-AE17-94CA-55A07F00BB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88568-00D0-377F-4987-525DD8520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AB8EE3-768C-189F-578E-D98EAA2734FA}"/>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5" name="Footer Placeholder 4">
            <a:extLst>
              <a:ext uri="{FF2B5EF4-FFF2-40B4-BE49-F238E27FC236}">
                <a16:creationId xmlns:a16="http://schemas.microsoft.com/office/drawing/2014/main" id="{8C956948-1BE1-B32C-1889-7BCD08FBC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376ED-853E-025E-5543-DA050543225D}"/>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351442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BE5F-E714-81C9-53E2-7A612AF6B2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0D2FC-ED8B-BFAA-A1A2-4BB022760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9C32E-9877-6A36-AA06-9DF0DF759FE7}"/>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5" name="Footer Placeholder 4">
            <a:extLst>
              <a:ext uri="{FF2B5EF4-FFF2-40B4-BE49-F238E27FC236}">
                <a16:creationId xmlns:a16="http://schemas.microsoft.com/office/drawing/2014/main" id="{80587802-EF8E-4706-B12E-F257DD300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7B8C1-6CDD-C8CD-DECE-B7BEEF49FF99}"/>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305068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5636E-AB82-E09C-678D-A933FCA32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191532-E784-3492-A153-D2F8097A7F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A58AC-3FE8-2866-0CF0-467F80B69BFA}"/>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5" name="Footer Placeholder 4">
            <a:extLst>
              <a:ext uri="{FF2B5EF4-FFF2-40B4-BE49-F238E27FC236}">
                <a16:creationId xmlns:a16="http://schemas.microsoft.com/office/drawing/2014/main" id="{B7E104AA-2F6C-C275-85EE-7AA51587C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BF11B-24AA-A4F2-6826-EF9E598643C1}"/>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270849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5/1/2023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219620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5/1/2023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639264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5/1/2023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6682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5/1/2023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1349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5/1/2023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1578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5/1/2023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1646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5/1/2023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87593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5/1/2023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425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A06E-A495-7AB4-4DB3-0215B93EB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436F6-11B0-5A8C-D045-A83F54E46A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1249E-5F7F-259E-0783-BB051727D4FB}"/>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5" name="Footer Placeholder 4">
            <a:extLst>
              <a:ext uri="{FF2B5EF4-FFF2-40B4-BE49-F238E27FC236}">
                <a16:creationId xmlns:a16="http://schemas.microsoft.com/office/drawing/2014/main" id="{7D4D67A7-290B-C615-B702-1132C9567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FA385-9F11-B013-746D-CC17E91DF04A}"/>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2384881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5/1/2023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8454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5/1/2023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53957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5/1/2023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1318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E623-498A-8144-4A2E-175E64E311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3810F-8D82-57C6-81C2-598567623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815F66-50CB-51D8-613E-A4F846E1B5BB}"/>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5" name="Footer Placeholder 4">
            <a:extLst>
              <a:ext uri="{FF2B5EF4-FFF2-40B4-BE49-F238E27FC236}">
                <a16:creationId xmlns:a16="http://schemas.microsoft.com/office/drawing/2014/main" id="{3CADE125-B285-52CB-DD79-4208E676E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96F3F-C55C-D686-6AC5-5F625629D7DB}"/>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23217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4038-E30F-A815-D245-298D2D98BD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22D94-68C9-8DCA-DB40-7FBC823FB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29B75F-87BA-427D-E61E-C1E8FC1F1E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242549-96D4-6371-5CEB-DF92F57663C5}"/>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6" name="Footer Placeholder 5">
            <a:extLst>
              <a:ext uri="{FF2B5EF4-FFF2-40B4-BE49-F238E27FC236}">
                <a16:creationId xmlns:a16="http://schemas.microsoft.com/office/drawing/2014/main" id="{F2E8B5F3-121E-A647-50B7-92A80BD9B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1771D-65C0-DA08-CA98-6936366FB163}"/>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142541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F41A-8EBD-63A2-B80A-737253D8D5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F9DF2-50C4-4ED0-15CE-7B1722431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FFB53-2177-55FE-BE69-C22EEBAE77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6E2D1F-3349-0502-467B-7EB018852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D3BEB4-5FB0-D1A2-540C-DC7A3515C3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1B771-5047-A688-A6A2-EFA77514CDEB}"/>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8" name="Footer Placeholder 7">
            <a:extLst>
              <a:ext uri="{FF2B5EF4-FFF2-40B4-BE49-F238E27FC236}">
                <a16:creationId xmlns:a16="http://schemas.microsoft.com/office/drawing/2014/main" id="{617A4BBF-B690-AF88-99B8-8F583FE64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CAB613-1229-173D-B4C4-7B7D5E086AF0}"/>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8780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0E17-472F-EEB2-7D72-016AD4FBD1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A5A7DA-47EE-C364-4591-640060BA7C76}"/>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4" name="Footer Placeholder 3">
            <a:extLst>
              <a:ext uri="{FF2B5EF4-FFF2-40B4-BE49-F238E27FC236}">
                <a16:creationId xmlns:a16="http://schemas.microsoft.com/office/drawing/2014/main" id="{F21D6E17-66F3-A6A6-B116-A274C0AB0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DAE24-2C7E-A8F9-50C7-6F7A5D8ED8ED}"/>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376962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DC1A7-85AE-9A2C-92C6-161D2B4CE0EC}"/>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3" name="Footer Placeholder 2">
            <a:extLst>
              <a:ext uri="{FF2B5EF4-FFF2-40B4-BE49-F238E27FC236}">
                <a16:creationId xmlns:a16="http://schemas.microsoft.com/office/drawing/2014/main" id="{F74F8DD1-2422-137F-9C9D-1C9C229AF1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5C7900-B5FB-FECD-A6A2-8AA7AC55C253}"/>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156256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328A-C758-E2C2-5CE2-02CC2CCFF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B95606-06B5-5CC9-268D-364EBF22D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8528E-FEBB-2916-DC88-AE60DBEB0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63FC9-94DF-B8AF-9E24-92D7850EA67D}"/>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6" name="Footer Placeholder 5">
            <a:extLst>
              <a:ext uri="{FF2B5EF4-FFF2-40B4-BE49-F238E27FC236}">
                <a16:creationId xmlns:a16="http://schemas.microsoft.com/office/drawing/2014/main" id="{BF272BAE-471B-1BFE-B8F4-0390F67F4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4E16E-CEBE-7D93-05E9-C509FB4D261D}"/>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259166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05D0-4B52-B0DC-9E70-1D6E6F8CD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4AFE1D-D722-6A4B-632D-EB9AB2CD3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72E67D-F09D-EEEC-65F7-5010E55B2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C75BB-9616-5105-95FC-EAFDBC8F7F67}"/>
              </a:ext>
            </a:extLst>
          </p:cNvPr>
          <p:cNvSpPr>
            <a:spLocks noGrp="1"/>
          </p:cNvSpPr>
          <p:nvPr>
            <p:ph type="dt" sz="half" idx="10"/>
          </p:nvPr>
        </p:nvSpPr>
        <p:spPr/>
        <p:txBody>
          <a:bodyPr/>
          <a:lstStyle/>
          <a:p>
            <a:fld id="{93422999-E09F-4346-92A4-9935281D1656}" type="datetimeFigureOut">
              <a:rPr lang="en-US" smtClean="0"/>
              <a:t>5/1/2023</a:t>
            </a:fld>
            <a:endParaRPr lang="en-US"/>
          </a:p>
        </p:txBody>
      </p:sp>
      <p:sp>
        <p:nvSpPr>
          <p:cNvPr id="6" name="Footer Placeholder 5">
            <a:extLst>
              <a:ext uri="{FF2B5EF4-FFF2-40B4-BE49-F238E27FC236}">
                <a16:creationId xmlns:a16="http://schemas.microsoft.com/office/drawing/2014/main" id="{6BAB862F-4F5F-0548-A0F1-D8CB54C8F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24A6A-393E-E9E4-2AB7-961B4FC6203A}"/>
              </a:ext>
            </a:extLst>
          </p:cNvPr>
          <p:cNvSpPr>
            <a:spLocks noGrp="1"/>
          </p:cNvSpPr>
          <p:nvPr>
            <p:ph type="sldNum" sz="quarter" idx="12"/>
          </p:nvPr>
        </p:nvSpPr>
        <p:spPr/>
        <p:txBody>
          <a:bodyPr/>
          <a:lstStyle/>
          <a:p>
            <a:fld id="{B35E0A9D-14F0-4AB3-909E-E28B2A981CB9}" type="slidenum">
              <a:rPr lang="en-US" smtClean="0"/>
              <a:t>‹#›</a:t>
            </a:fld>
            <a:endParaRPr lang="en-US"/>
          </a:p>
        </p:txBody>
      </p:sp>
    </p:spTree>
    <p:extLst>
      <p:ext uri="{BB962C8B-B14F-4D97-AF65-F5344CB8AC3E}">
        <p14:creationId xmlns:p14="http://schemas.microsoft.com/office/powerpoint/2010/main" val="389519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19E775-FD7E-7852-DE1B-63544E7D2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AC05A6-15BF-299D-23D9-3E2F8F073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30948-2625-9C10-DFDE-6F323AA3A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22999-E09F-4346-92A4-9935281D1656}" type="datetimeFigureOut">
              <a:rPr lang="en-US" smtClean="0"/>
              <a:t>5/1/2023</a:t>
            </a:fld>
            <a:endParaRPr lang="en-US"/>
          </a:p>
        </p:txBody>
      </p:sp>
      <p:sp>
        <p:nvSpPr>
          <p:cNvPr id="5" name="Footer Placeholder 4">
            <a:extLst>
              <a:ext uri="{FF2B5EF4-FFF2-40B4-BE49-F238E27FC236}">
                <a16:creationId xmlns:a16="http://schemas.microsoft.com/office/drawing/2014/main" id="{E5317A51-6739-C673-AA44-00E8B5D73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ABEEB7-DF23-19A8-A7C4-855FBA9A7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E0A9D-14F0-4AB3-909E-E28B2A981CB9}" type="slidenum">
              <a:rPr lang="en-US" smtClean="0"/>
              <a:t>‹#›</a:t>
            </a:fld>
            <a:endParaRPr lang="en-US"/>
          </a:p>
        </p:txBody>
      </p:sp>
    </p:spTree>
    <p:extLst>
      <p:ext uri="{BB962C8B-B14F-4D97-AF65-F5344CB8AC3E}">
        <p14:creationId xmlns:p14="http://schemas.microsoft.com/office/powerpoint/2010/main" val="115899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5/1/2023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915648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agentsupport@chcquotes.com" TargetMode="External"/><Relationship Id="rId7" Type="http://schemas.openxmlformats.org/officeDocument/2006/relationships/image" Target="../media/image19.png"/><Relationship Id="rId2" Type="http://schemas.openxmlformats.org/officeDocument/2006/relationships/hyperlink" Target="https://www.chcagents.com/traininglibrary/chc?wix-vod-video-id=47a9707d8c2f4468b85d028f60a7a944&amp;wix-vod-comp-id=comp-kp95l168"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chcagents.com/" TargetMode="External"/><Relationship Id="rId4" Type="http://schemas.openxmlformats.org/officeDocument/2006/relationships/hyperlink" Target="mailto:tmosley@chcquotes.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sbalan@chcquotes.com" TargetMode="External"/><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hyperlink" Target="https://www.glassdoor.com/" TargetMode="External"/><Relationship Id="rId4" Type="http://schemas.openxmlformats.org/officeDocument/2006/relationships/hyperlink" Target="mailto:tmosley@chcquote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mailto:tmosley@chcquotes.com"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mailto:tmosley@chcquotes.com"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D6BF22-75EB-AFDA-8CF5-DFD91E772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905" y="-425886"/>
            <a:ext cx="8210443" cy="6344433"/>
          </a:xfrm>
          <a:prstGeom prst="rect">
            <a:avLst/>
          </a:prstGeom>
        </p:spPr>
      </p:pic>
      <p:sp>
        <p:nvSpPr>
          <p:cNvPr id="7" name="TextBox 6">
            <a:extLst>
              <a:ext uri="{FF2B5EF4-FFF2-40B4-BE49-F238E27FC236}">
                <a16:creationId xmlns:a16="http://schemas.microsoft.com/office/drawing/2014/main" id="{59F75D80-9DAC-7650-7403-E3EA15BBD649}"/>
              </a:ext>
            </a:extLst>
          </p:cNvPr>
          <p:cNvSpPr txBox="1"/>
          <p:nvPr/>
        </p:nvSpPr>
        <p:spPr>
          <a:xfrm>
            <a:off x="3495601" y="3565830"/>
            <a:ext cx="6096000" cy="3046988"/>
          </a:xfrm>
          <a:prstGeom prst="rect">
            <a:avLst/>
          </a:prstGeom>
          <a:noFill/>
        </p:spPr>
        <p:txBody>
          <a:bodyPr wrap="square">
            <a:spAutoFit/>
          </a:bodyPr>
          <a:lstStyle/>
          <a:p>
            <a:pPr algn="ctr"/>
            <a:r>
              <a:rPr lang="en-US" sz="2400" dirty="0">
                <a:solidFill>
                  <a:schemeClr val="accent1">
                    <a:lumMod val="75000"/>
                  </a:schemeClr>
                </a:solidFill>
                <a:latin typeface="Bahnschrift" panose="020B0502040204020203" pitchFamily="34" charset="0"/>
              </a:rPr>
              <a:t>JK Agent Sales Training Call</a:t>
            </a:r>
          </a:p>
          <a:p>
            <a:pPr algn="ctr"/>
            <a:endParaRPr lang="en-US" sz="2400" dirty="0">
              <a:solidFill>
                <a:schemeClr val="accent1">
                  <a:lumMod val="75000"/>
                </a:schemeClr>
              </a:solidFill>
              <a:latin typeface="Bahnschrift" panose="020B0502040204020203" pitchFamily="34" charset="0"/>
            </a:endParaRPr>
          </a:p>
          <a:p>
            <a:pPr algn="ctr"/>
            <a:r>
              <a:rPr lang="en-US" sz="2400" dirty="0">
                <a:solidFill>
                  <a:schemeClr val="accent1">
                    <a:lumMod val="75000"/>
                  </a:schemeClr>
                </a:solidFill>
                <a:latin typeface="Bahnschrift" panose="020B0502040204020203" pitchFamily="34" charset="0"/>
              </a:rPr>
              <a:t>Thursday, April 27, 2023</a:t>
            </a:r>
          </a:p>
          <a:p>
            <a:pPr algn="ctr"/>
            <a:endParaRPr lang="en-US" sz="2400" dirty="0">
              <a:solidFill>
                <a:schemeClr val="accent1">
                  <a:lumMod val="75000"/>
                </a:schemeClr>
              </a:solidFill>
              <a:latin typeface="Bahnschrift" panose="020B0502040204020203" pitchFamily="34" charset="0"/>
            </a:endParaRPr>
          </a:p>
          <a:p>
            <a:pPr algn="ctr"/>
            <a:r>
              <a:rPr lang="en-US" sz="2400" dirty="0">
                <a:solidFill>
                  <a:schemeClr val="accent1">
                    <a:lumMod val="75000"/>
                  </a:schemeClr>
                </a:solidFill>
                <a:latin typeface="Bahnschrift" panose="020B0502040204020203" pitchFamily="34" charset="0"/>
              </a:rPr>
              <a:t>1 PM CST</a:t>
            </a:r>
          </a:p>
          <a:p>
            <a:pPr algn="ctr"/>
            <a:endParaRPr lang="en-US" sz="2400" dirty="0">
              <a:solidFill>
                <a:schemeClr val="accent1">
                  <a:lumMod val="75000"/>
                </a:schemeClr>
              </a:solidFill>
              <a:latin typeface="Bahnschrift" panose="020B0502040204020203" pitchFamily="34" charset="0"/>
            </a:endParaRPr>
          </a:p>
          <a:p>
            <a:pPr algn="ctr"/>
            <a:r>
              <a:rPr lang="en-US" sz="2400" dirty="0">
                <a:solidFill>
                  <a:schemeClr val="accent1">
                    <a:lumMod val="75000"/>
                  </a:schemeClr>
                </a:solidFill>
                <a:latin typeface="Bahnschrift" panose="020B0502040204020203" pitchFamily="34" charset="0"/>
              </a:rPr>
              <a:t>Zoom Meeting Link: https://zoom.us/j/3738421209</a:t>
            </a:r>
          </a:p>
        </p:txBody>
      </p:sp>
    </p:spTree>
    <p:extLst>
      <p:ext uri="{BB962C8B-B14F-4D97-AF65-F5344CB8AC3E}">
        <p14:creationId xmlns:p14="http://schemas.microsoft.com/office/powerpoint/2010/main" val="317272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ED02B1-1BC5-458F-9994-627281CF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3691"/>
            <a:ext cx="12192000" cy="1934309"/>
          </a:xfrm>
          <a:prstGeom prst="rect">
            <a:avLst/>
          </a:prstGeom>
          <a:solidFill>
            <a:srgbClr val="415C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43080-6BB5-F27B-9943-033643E027A5}"/>
              </a:ext>
            </a:extLst>
          </p:cNvPr>
          <p:cNvSpPr>
            <a:spLocks noGrp="1"/>
          </p:cNvSpPr>
          <p:nvPr>
            <p:ph type="title"/>
          </p:nvPr>
        </p:nvSpPr>
        <p:spPr>
          <a:xfrm>
            <a:off x="2231136" y="4388020"/>
            <a:ext cx="7729728" cy="1188720"/>
          </a:xfrm>
          <a:solidFill>
            <a:schemeClr val="bg1"/>
          </a:solidFill>
          <a:ln w="31750">
            <a:solidFill>
              <a:schemeClr val="tx1">
                <a:lumMod val="75000"/>
                <a:lumOff val="25000"/>
              </a:schemeClr>
            </a:solidFill>
          </a:ln>
        </p:spPr>
        <p:txBody>
          <a:bodyPr>
            <a:normAutofit/>
          </a:bodyPr>
          <a:lstStyle/>
          <a:p>
            <a:pPr algn="ctr"/>
            <a:r>
              <a:rPr lang="en-US" sz="3200"/>
              <a:t>Philadelphia American Contracting</a:t>
            </a:r>
          </a:p>
        </p:txBody>
      </p:sp>
      <p:pic>
        <p:nvPicPr>
          <p:cNvPr id="3" name="Picture 2" descr="A blue and white logo&#10;&#10;Description automatically generated with low confidence">
            <a:extLst>
              <a:ext uri="{FF2B5EF4-FFF2-40B4-BE49-F238E27FC236}">
                <a16:creationId xmlns:a16="http://schemas.microsoft.com/office/drawing/2014/main" id="{8A33A91F-622C-6E18-A078-F8118C65CB74}"/>
              </a:ext>
            </a:extLst>
          </p:cNvPr>
          <p:cNvPicPr>
            <a:picLocks noChangeAspect="1"/>
          </p:cNvPicPr>
          <p:nvPr/>
        </p:nvPicPr>
        <p:blipFill>
          <a:blip r:embed="rId2"/>
          <a:stretch>
            <a:fillRect/>
          </a:stretch>
        </p:blipFill>
        <p:spPr>
          <a:xfrm>
            <a:off x="2231136" y="1275109"/>
            <a:ext cx="7729728" cy="2481147"/>
          </a:xfrm>
          <a:prstGeom prst="rect">
            <a:avLst/>
          </a:prstGeom>
        </p:spPr>
      </p:pic>
    </p:spTree>
    <p:extLst>
      <p:ext uri="{BB962C8B-B14F-4D97-AF65-F5344CB8AC3E}">
        <p14:creationId xmlns:p14="http://schemas.microsoft.com/office/powerpoint/2010/main" val="229433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B9A2C66-1B1A-40F3-C981-0C4C7020AFD3}"/>
              </a:ext>
            </a:extLst>
          </p:cNvPr>
          <p:cNvSpPr>
            <a:spLocks noGrp="1"/>
          </p:cNvSpPr>
          <p:nvPr>
            <p:ph idx="1"/>
          </p:nvPr>
        </p:nvSpPr>
        <p:spPr>
          <a:xfrm>
            <a:off x="841244" y="2359152"/>
            <a:ext cx="6007608" cy="3429000"/>
          </a:xfrm>
        </p:spPr>
        <p:txBody>
          <a:bodyPr>
            <a:normAutofit/>
          </a:bodyPr>
          <a:lstStyle/>
          <a:p>
            <a:r>
              <a:rPr lang="en-US" sz="1700"/>
              <a:t>Video Training Link </a:t>
            </a:r>
            <a:r>
              <a:rPr lang="en-US" sz="1700">
                <a:hlinkClick r:id="rId2"/>
              </a:rPr>
              <a:t>https://www.chcagents.com/traininglibrary/chc?wix-vod-video-id=47a9707d8c2f4468b85d028f60a7a944&amp;wix-vod-comp-id=comp-kp95l168</a:t>
            </a:r>
            <a:endParaRPr lang="en-US" sz="1700"/>
          </a:p>
          <a:p>
            <a:r>
              <a:rPr lang="en-US" sz="1700"/>
              <a:t>Product and Sales Inquiries go to Kent Stansfield, </a:t>
            </a:r>
            <a:r>
              <a:rPr lang="en-US" sz="1700">
                <a:hlinkClick r:id="rId3"/>
              </a:rPr>
              <a:t>agentsupport@chcquotes.com</a:t>
            </a:r>
            <a:endParaRPr lang="en-US" sz="1700"/>
          </a:p>
          <a:p>
            <a:r>
              <a:rPr lang="en-US" sz="1700"/>
              <a:t>Contracting Requests go to Tanya Mosley, </a:t>
            </a:r>
            <a:r>
              <a:rPr lang="en-US" sz="1700">
                <a:hlinkClick r:id="rId4"/>
              </a:rPr>
              <a:t>tmosley@chcquotes.com</a:t>
            </a:r>
            <a:r>
              <a:rPr lang="en-US" sz="1700"/>
              <a:t>. Agents are sent their Agent ID and the ENROLLMENT LINK.  It does not quote.</a:t>
            </a:r>
          </a:p>
          <a:p>
            <a:r>
              <a:rPr lang="en-US" sz="1700"/>
              <a:t>The most recent brochures are located on the agency website, </a:t>
            </a:r>
            <a:r>
              <a:rPr lang="en-US" sz="1700">
                <a:hlinkClick r:id="rId5"/>
              </a:rPr>
              <a:t>www.chcagents.com</a:t>
            </a:r>
            <a:r>
              <a:rPr lang="en-US" sz="1700"/>
              <a:t>.  All Compass Agents are welcome to join.</a:t>
            </a:r>
          </a:p>
          <a:p>
            <a:endParaRPr lang="en-US" sz="1700"/>
          </a:p>
          <a:p>
            <a:endParaRPr lang="en-US" sz="1700"/>
          </a:p>
        </p:txBody>
      </p:sp>
      <p:pic>
        <p:nvPicPr>
          <p:cNvPr id="7" name="Picture 6">
            <a:extLst>
              <a:ext uri="{FF2B5EF4-FFF2-40B4-BE49-F238E27FC236}">
                <a16:creationId xmlns:a16="http://schemas.microsoft.com/office/drawing/2014/main" id="{ABE9D92F-7AA7-59E4-BB73-58898DF755D6}"/>
              </a:ext>
            </a:extLst>
          </p:cNvPr>
          <p:cNvPicPr>
            <a:picLocks noChangeAspect="1"/>
          </p:cNvPicPr>
          <p:nvPr/>
        </p:nvPicPr>
        <p:blipFill>
          <a:blip r:embed="rId6"/>
          <a:stretch>
            <a:fillRect/>
          </a:stretch>
        </p:blipFill>
        <p:spPr>
          <a:xfrm>
            <a:off x="7680960" y="901081"/>
            <a:ext cx="4233672" cy="2116836"/>
          </a:xfrm>
          <a:prstGeom prst="rect">
            <a:avLst/>
          </a:prstGeom>
        </p:spPr>
      </p:pic>
      <p:pic>
        <p:nvPicPr>
          <p:cNvPr id="3" name="Picture 2">
            <a:extLst>
              <a:ext uri="{FF2B5EF4-FFF2-40B4-BE49-F238E27FC236}">
                <a16:creationId xmlns:a16="http://schemas.microsoft.com/office/drawing/2014/main" id="{1EABF54F-3762-6013-4F06-F2A6EF8ED603}"/>
              </a:ext>
            </a:extLst>
          </p:cNvPr>
          <p:cNvPicPr>
            <a:picLocks noChangeAspect="1"/>
          </p:cNvPicPr>
          <p:nvPr/>
        </p:nvPicPr>
        <p:blipFill>
          <a:blip r:embed="rId7"/>
          <a:stretch>
            <a:fillRect/>
          </a:stretch>
        </p:blipFill>
        <p:spPr>
          <a:xfrm>
            <a:off x="8148962" y="3472468"/>
            <a:ext cx="3294111" cy="2651760"/>
          </a:xfrm>
          <a:prstGeom prst="rect">
            <a:avLst/>
          </a:prstGeom>
        </p:spPr>
      </p:pic>
      <p:sp>
        <p:nvSpPr>
          <p:cNvPr id="9" name="TextBox 8">
            <a:extLst>
              <a:ext uri="{FF2B5EF4-FFF2-40B4-BE49-F238E27FC236}">
                <a16:creationId xmlns:a16="http://schemas.microsoft.com/office/drawing/2014/main" id="{B1549B1C-EC1D-6425-0F8A-46BC49686947}"/>
              </a:ext>
            </a:extLst>
          </p:cNvPr>
          <p:cNvSpPr txBox="1"/>
          <p:nvPr/>
        </p:nvSpPr>
        <p:spPr>
          <a:xfrm>
            <a:off x="537590" y="858370"/>
            <a:ext cx="6788455" cy="646331"/>
          </a:xfrm>
          <a:prstGeom prst="rect">
            <a:avLst/>
          </a:prstGeom>
          <a:noFill/>
        </p:spPr>
        <p:txBody>
          <a:bodyPr wrap="square">
            <a:spAutoFit/>
          </a:bodyPr>
          <a:lstStyle/>
          <a:p>
            <a:r>
              <a:rPr lang="en-US" sz="3600" dirty="0"/>
              <a:t>COMPASS HEALTH CONSULTANTS</a:t>
            </a:r>
          </a:p>
        </p:txBody>
      </p:sp>
    </p:spTree>
    <p:extLst>
      <p:ext uri="{BB962C8B-B14F-4D97-AF65-F5344CB8AC3E}">
        <p14:creationId xmlns:p14="http://schemas.microsoft.com/office/powerpoint/2010/main" val="144136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5B1487B-2F48-D163-9A88-BE0BF778F84E}"/>
              </a:ext>
            </a:extLst>
          </p:cNvPr>
          <p:cNvSpPr>
            <a:spLocks noGrp="1"/>
          </p:cNvSpPr>
          <p:nvPr>
            <p:ph type="title"/>
          </p:nvPr>
        </p:nvSpPr>
        <p:spPr>
          <a:xfrm>
            <a:off x="4277582" y="354130"/>
            <a:ext cx="3558301" cy="730030"/>
          </a:xfrm>
        </p:spPr>
        <p:txBody>
          <a:bodyPr>
            <a:normAutofit fontScale="90000"/>
          </a:bodyPr>
          <a:lstStyle/>
          <a:p>
            <a:pPr algn="ctr" defTabSz="493410"/>
            <a:r>
              <a:rPr lang="en-US" sz="2374" kern="1200" dirty="0">
                <a:solidFill>
                  <a:schemeClr val="tx1"/>
                </a:solidFill>
                <a:latin typeface="+mj-lt"/>
                <a:ea typeface="+mj-ea"/>
                <a:cs typeface="+mj-cs"/>
              </a:rPr>
              <a:t>CHC Contest Updates </a:t>
            </a:r>
            <a:br>
              <a:rPr lang="en-US" sz="2374" kern="1200" dirty="0">
                <a:solidFill>
                  <a:schemeClr val="tx1"/>
                </a:solidFill>
                <a:latin typeface="+mj-lt"/>
                <a:ea typeface="+mj-ea"/>
                <a:cs typeface="+mj-cs"/>
              </a:rPr>
            </a:br>
            <a:r>
              <a:rPr lang="en-US" sz="2374" kern="1200" dirty="0">
                <a:solidFill>
                  <a:schemeClr val="tx1"/>
                </a:solidFill>
                <a:latin typeface="+mj-lt"/>
                <a:ea typeface="+mj-ea"/>
                <a:cs typeface="+mj-cs"/>
              </a:rPr>
              <a:t>April 2023</a:t>
            </a:r>
            <a:endParaRPr lang="en-US" dirty="0"/>
          </a:p>
        </p:txBody>
      </p:sp>
      <p:sp>
        <p:nvSpPr>
          <p:cNvPr id="3" name="Content Placeholder 2">
            <a:extLst>
              <a:ext uri="{FF2B5EF4-FFF2-40B4-BE49-F238E27FC236}">
                <a16:creationId xmlns:a16="http://schemas.microsoft.com/office/drawing/2014/main" id="{007A66A7-9970-340E-09DD-12F2E784B9FB}"/>
              </a:ext>
            </a:extLst>
          </p:cNvPr>
          <p:cNvSpPr>
            <a:spLocks noGrp="1"/>
          </p:cNvSpPr>
          <p:nvPr>
            <p:ph sz="half" idx="1"/>
          </p:nvPr>
        </p:nvSpPr>
        <p:spPr>
          <a:xfrm>
            <a:off x="1552027" y="281435"/>
            <a:ext cx="2853673" cy="2013914"/>
          </a:xfrm>
        </p:spPr>
        <p:txBody>
          <a:bodyPr/>
          <a:lstStyle/>
          <a:p>
            <a:pPr marL="0" indent="0" algn="ctr" defTabSz="493410">
              <a:spcBef>
                <a:spcPts val="540"/>
              </a:spcBef>
              <a:buNone/>
            </a:pPr>
            <a:r>
              <a:rPr lang="en-US" sz="2158" b="1" kern="1200" dirty="0">
                <a:solidFill>
                  <a:schemeClr val="tx1"/>
                </a:solidFill>
                <a:latin typeface="+mn-lt"/>
                <a:ea typeface="+mn-ea"/>
                <a:cs typeface="+mn-cs"/>
              </a:rPr>
              <a:t>CHC Care</a:t>
            </a:r>
          </a:p>
          <a:p>
            <a:pPr marL="0" indent="0" algn="ctr" defTabSz="493410">
              <a:spcBef>
                <a:spcPts val="540"/>
              </a:spcBef>
              <a:buNone/>
            </a:pPr>
            <a:r>
              <a:rPr lang="en-US" sz="1511" kern="1200" dirty="0">
                <a:solidFill>
                  <a:schemeClr val="tx1"/>
                </a:solidFill>
                <a:latin typeface="+mn-lt"/>
                <a:ea typeface="+mn-ea"/>
                <a:cs typeface="+mn-cs"/>
              </a:rPr>
              <a:t>April 1</a:t>
            </a:r>
            <a:r>
              <a:rPr lang="en-US" sz="1511" kern="1200" baseline="30000" dirty="0">
                <a:solidFill>
                  <a:schemeClr val="tx1"/>
                </a:solidFill>
                <a:latin typeface="+mn-lt"/>
                <a:ea typeface="+mn-ea"/>
                <a:cs typeface="+mn-cs"/>
              </a:rPr>
              <a:t>st</a:t>
            </a:r>
            <a:r>
              <a:rPr lang="en-US" sz="1511" kern="1200" dirty="0">
                <a:solidFill>
                  <a:schemeClr val="tx1"/>
                </a:solidFill>
                <a:latin typeface="+mn-lt"/>
                <a:ea typeface="+mn-ea"/>
                <a:cs typeface="+mn-cs"/>
              </a:rPr>
              <a:t>- April 30</a:t>
            </a:r>
            <a:r>
              <a:rPr lang="en-US" sz="1511" kern="1200" baseline="30000" dirty="0">
                <a:solidFill>
                  <a:schemeClr val="tx1"/>
                </a:solidFill>
                <a:latin typeface="+mn-lt"/>
                <a:ea typeface="+mn-ea"/>
                <a:cs typeface="+mn-cs"/>
              </a:rPr>
              <a:t>th</a:t>
            </a:r>
            <a:endParaRPr lang="en-US" sz="1511" kern="1200" dirty="0">
              <a:solidFill>
                <a:schemeClr val="tx1"/>
              </a:solidFill>
              <a:latin typeface="+mn-lt"/>
              <a:ea typeface="+mn-ea"/>
              <a:cs typeface="+mn-cs"/>
            </a:endParaRPr>
          </a:p>
          <a:p>
            <a:pPr marL="0" indent="0" algn="ctr" defTabSz="493410">
              <a:spcBef>
                <a:spcPts val="540"/>
              </a:spcBef>
              <a:buNone/>
            </a:pPr>
            <a:r>
              <a:rPr lang="en-US" sz="1511" kern="1200" dirty="0">
                <a:solidFill>
                  <a:schemeClr val="tx1"/>
                </a:solidFill>
                <a:latin typeface="+mn-lt"/>
                <a:ea typeface="+mn-ea"/>
                <a:cs typeface="+mn-cs"/>
              </a:rPr>
              <a:t>Include CHC Care in your bundled quotes to earn some extra cash.</a:t>
            </a:r>
          </a:p>
          <a:p>
            <a:pPr marL="0" indent="0" algn="ctr" defTabSz="493410">
              <a:spcBef>
                <a:spcPts val="540"/>
              </a:spcBef>
              <a:buNone/>
            </a:pPr>
            <a:r>
              <a:rPr lang="en-US" sz="1511" kern="1200" dirty="0">
                <a:solidFill>
                  <a:schemeClr val="tx1"/>
                </a:solidFill>
                <a:latin typeface="+mn-lt"/>
                <a:ea typeface="+mn-ea"/>
                <a:cs typeface="+mn-cs"/>
              </a:rPr>
              <a:t>Sell 8-10 Applications $150</a:t>
            </a:r>
          </a:p>
          <a:p>
            <a:pPr marL="0" indent="0" algn="ctr" defTabSz="493410">
              <a:spcBef>
                <a:spcPts val="540"/>
              </a:spcBef>
              <a:buNone/>
            </a:pPr>
            <a:r>
              <a:rPr lang="en-US" sz="1511" kern="1200" dirty="0">
                <a:solidFill>
                  <a:schemeClr val="tx1"/>
                </a:solidFill>
                <a:latin typeface="+mn-lt"/>
                <a:ea typeface="+mn-ea"/>
                <a:cs typeface="+mn-cs"/>
              </a:rPr>
              <a:t>Sell 11-15 Applications $250</a:t>
            </a:r>
          </a:p>
          <a:p>
            <a:pPr marL="0" indent="0" algn="ctr" defTabSz="493410">
              <a:spcBef>
                <a:spcPts val="540"/>
              </a:spcBef>
              <a:buNone/>
            </a:pPr>
            <a:r>
              <a:rPr lang="en-US" sz="1511" kern="1200" dirty="0">
                <a:solidFill>
                  <a:schemeClr val="tx1"/>
                </a:solidFill>
                <a:latin typeface="+mn-lt"/>
                <a:ea typeface="+mn-ea"/>
                <a:cs typeface="+mn-cs"/>
              </a:rPr>
              <a:t>Sell 16+ Applications $500</a:t>
            </a:r>
            <a:endParaRPr lang="en-US" dirty="0"/>
          </a:p>
        </p:txBody>
      </p:sp>
      <p:sp>
        <p:nvSpPr>
          <p:cNvPr id="4" name="Content Placeholder 3">
            <a:extLst>
              <a:ext uri="{FF2B5EF4-FFF2-40B4-BE49-F238E27FC236}">
                <a16:creationId xmlns:a16="http://schemas.microsoft.com/office/drawing/2014/main" id="{37488FE0-C44A-5ADA-3C0F-40172C7FBF56}"/>
              </a:ext>
            </a:extLst>
          </p:cNvPr>
          <p:cNvSpPr>
            <a:spLocks noGrp="1"/>
          </p:cNvSpPr>
          <p:nvPr>
            <p:ph sz="half" idx="2"/>
          </p:nvPr>
        </p:nvSpPr>
        <p:spPr>
          <a:xfrm>
            <a:off x="7710099" y="228600"/>
            <a:ext cx="2853673" cy="2119584"/>
          </a:xfrm>
        </p:spPr>
        <p:txBody>
          <a:bodyPr/>
          <a:lstStyle/>
          <a:p>
            <a:pPr marL="0" indent="0" algn="ctr" defTabSz="493410">
              <a:spcBef>
                <a:spcPts val="540"/>
              </a:spcBef>
              <a:buNone/>
            </a:pPr>
            <a:r>
              <a:rPr lang="en-US" sz="2158" b="1" kern="1200" dirty="0">
                <a:solidFill>
                  <a:schemeClr val="tx1"/>
                </a:solidFill>
                <a:latin typeface="+mn-lt"/>
                <a:ea typeface="+mn-ea"/>
                <a:cs typeface="+mn-cs"/>
              </a:rPr>
              <a:t>Philadelphia American</a:t>
            </a:r>
          </a:p>
          <a:p>
            <a:pPr marL="0" indent="0" algn="ctr" defTabSz="493410">
              <a:spcBef>
                <a:spcPts val="540"/>
              </a:spcBef>
              <a:buNone/>
            </a:pPr>
            <a:r>
              <a:rPr lang="en-US" sz="1511" kern="1200" dirty="0">
                <a:solidFill>
                  <a:schemeClr val="tx1"/>
                </a:solidFill>
                <a:latin typeface="+mn-lt"/>
                <a:ea typeface="+mn-ea"/>
                <a:cs typeface="+mn-cs"/>
              </a:rPr>
              <a:t>April 1</a:t>
            </a:r>
            <a:r>
              <a:rPr lang="en-US" sz="1511" kern="1200" baseline="30000" dirty="0">
                <a:solidFill>
                  <a:schemeClr val="tx1"/>
                </a:solidFill>
                <a:latin typeface="+mn-lt"/>
                <a:ea typeface="+mn-ea"/>
                <a:cs typeface="+mn-cs"/>
              </a:rPr>
              <a:t>st</a:t>
            </a:r>
            <a:r>
              <a:rPr lang="en-US" sz="1511" kern="1200" dirty="0">
                <a:solidFill>
                  <a:schemeClr val="tx1"/>
                </a:solidFill>
                <a:latin typeface="+mn-lt"/>
                <a:ea typeface="+mn-ea"/>
                <a:cs typeface="+mn-cs"/>
              </a:rPr>
              <a:t> – April 30</a:t>
            </a:r>
            <a:r>
              <a:rPr lang="en-US" sz="1511" kern="1200" baseline="30000" dirty="0">
                <a:solidFill>
                  <a:schemeClr val="tx1"/>
                </a:solidFill>
                <a:latin typeface="+mn-lt"/>
                <a:ea typeface="+mn-ea"/>
                <a:cs typeface="+mn-cs"/>
              </a:rPr>
              <a:t>th</a:t>
            </a:r>
            <a:endParaRPr lang="en-US" sz="1511" kern="1200" dirty="0">
              <a:solidFill>
                <a:schemeClr val="tx1"/>
              </a:solidFill>
              <a:latin typeface="+mn-lt"/>
              <a:ea typeface="+mn-ea"/>
              <a:cs typeface="+mn-cs"/>
            </a:endParaRPr>
          </a:p>
          <a:p>
            <a:pPr marL="0" indent="0" algn="ctr" defTabSz="493410">
              <a:spcBef>
                <a:spcPts val="540"/>
              </a:spcBef>
              <a:buNone/>
            </a:pPr>
            <a:r>
              <a:rPr lang="en-US" sz="1511" kern="1200" dirty="0">
                <a:solidFill>
                  <a:schemeClr val="tx1"/>
                </a:solidFill>
                <a:latin typeface="+mn-lt"/>
                <a:ea typeface="+mn-ea"/>
                <a:cs typeface="+mn-cs"/>
              </a:rPr>
              <a:t>Don’t let your clients miss this great product and earn some bonus money!</a:t>
            </a:r>
          </a:p>
          <a:p>
            <a:pPr marL="0" indent="0" algn="ctr" defTabSz="493410">
              <a:spcBef>
                <a:spcPts val="540"/>
              </a:spcBef>
              <a:buNone/>
            </a:pPr>
            <a:r>
              <a:rPr lang="en-US" sz="1511" kern="1200" dirty="0">
                <a:solidFill>
                  <a:schemeClr val="tx1"/>
                </a:solidFill>
                <a:latin typeface="+mn-lt"/>
                <a:ea typeface="+mn-ea"/>
                <a:cs typeface="+mn-cs"/>
              </a:rPr>
              <a:t>Sell your 1</a:t>
            </a:r>
            <a:r>
              <a:rPr lang="en-US" sz="1511" kern="1200" baseline="30000" dirty="0">
                <a:solidFill>
                  <a:schemeClr val="tx1"/>
                </a:solidFill>
                <a:latin typeface="+mn-lt"/>
                <a:ea typeface="+mn-ea"/>
                <a:cs typeface="+mn-cs"/>
              </a:rPr>
              <a:t>st</a:t>
            </a:r>
            <a:r>
              <a:rPr lang="en-US" sz="1511" kern="1200" dirty="0">
                <a:solidFill>
                  <a:schemeClr val="tx1"/>
                </a:solidFill>
                <a:latin typeface="+mn-lt"/>
                <a:ea typeface="+mn-ea"/>
                <a:cs typeface="+mn-cs"/>
              </a:rPr>
              <a:t> Philadelphia American Application $200</a:t>
            </a:r>
          </a:p>
          <a:p>
            <a:pPr marL="0" indent="0" algn="ctr" defTabSz="493410">
              <a:spcBef>
                <a:spcPts val="540"/>
              </a:spcBef>
              <a:buNone/>
            </a:pPr>
            <a:r>
              <a:rPr lang="en-US" sz="1511" kern="1200" dirty="0">
                <a:solidFill>
                  <a:schemeClr val="tx1"/>
                </a:solidFill>
                <a:latin typeface="+mn-lt"/>
                <a:ea typeface="+mn-ea"/>
                <a:cs typeface="+mn-cs"/>
              </a:rPr>
              <a:t>Sell 3+ Applications earn $350</a:t>
            </a:r>
            <a:endParaRPr lang="en-US" dirty="0"/>
          </a:p>
        </p:txBody>
      </p:sp>
      <p:pic>
        <p:nvPicPr>
          <p:cNvPr id="5" name="Picture 4">
            <a:extLst>
              <a:ext uri="{FF2B5EF4-FFF2-40B4-BE49-F238E27FC236}">
                <a16:creationId xmlns:a16="http://schemas.microsoft.com/office/drawing/2014/main" id="{9AB24C72-ACC2-FE93-25CE-53943EBA723C}"/>
              </a:ext>
            </a:extLst>
          </p:cNvPr>
          <p:cNvPicPr>
            <a:picLocks noChangeAspect="1"/>
          </p:cNvPicPr>
          <p:nvPr/>
        </p:nvPicPr>
        <p:blipFill>
          <a:blip r:embed="rId2"/>
          <a:stretch>
            <a:fillRect/>
          </a:stretch>
        </p:blipFill>
        <p:spPr>
          <a:xfrm>
            <a:off x="5116894" y="1084160"/>
            <a:ext cx="1879676" cy="1789234"/>
          </a:xfrm>
          <a:prstGeom prst="rect">
            <a:avLst/>
          </a:prstGeom>
        </p:spPr>
      </p:pic>
      <p:sp>
        <p:nvSpPr>
          <p:cNvPr id="7" name="TextBox 6">
            <a:extLst>
              <a:ext uri="{FF2B5EF4-FFF2-40B4-BE49-F238E27FC236}">
                <a16:creationId xmlns:a16="http://schemas.microsoft.com/office/drawing/2014/main" id="{B5F245BD-6FFE-DAAA-D3C8-6A8DAF82C73C}"/>
              </a:ext>
            </a:extLst>
          </p:cNvPr>
          <p:cNvSpPr txBox="1"/>
          <p:nvPr/>
        </p:nvSpPr>
        <p:spPr>
          <a:xfrm>
            <a:off x="3035809" y="5508336"/>
            <a:ext cx="6437376" cy="230832"/>
          </a:xfrm>
          <a:prstGeom prst="rect">
            <a:avLst/>
          </a:prstGeom>
          <a:noFill/>
        </p:spPr>
        <p:txBody>
          <a:bodyPr wrap="square" rtlCol="0">
            <a:spAutoFit/>
          </a:bodyPr>
          <a:lstStyle/>
          <a:p>
            <a:pPr defTabSz="493410">
              <a:spcAft>
                <a:spcPts val="456"/>
              </a:spcAft>
            </a:pPr>
            <a:r>
              <a:rPr lang="en-US" sz="900" i="1" kern="1200" dirty="0">
                <a:solidFill>
                  <a:schemeClr val="tx1"/>
                </a:solidFill>
                <a:latin typeface="+mn-lt"/>
                <a:ea typeface="+mn-ea"/>
                <a:cs typeface="+mn-cs"/>
              </a:rPr>
              <a:t>Bonus payments will be made in June 2023.  Compass Health Consultants has the right to adjust or modify the contest, as necessary</a:t>
            </a:r>
            <a:r>
              <a:rPr lang="en-US" sz="648" i="1" kern="1200" dirty="0">
                <a:solidFill>
                  <a:schemeClr val="tx1"/>
                </a:solidFill>
                <a:latin typeface="+mn-lt"/>
                <a:ea typeface="+mn-ea"/>
                <a:cs typeface="+mn-cs"/>
              </a:rPr>
              <a:t>.  </a:t>
            </a:r>
            <a:endParaRPr lang="en-US" sz="1200" i="1" dirty="0"/>
          </a:p>
        </p:txBody>
      </p:sp>
      <p:graphicFrame>
        <p:nvGraphicFramePr>
          <p:cNvPr id="6" name="Table 5">
            <a:extLst>
              <a:ext uri="{FF2B5EF4-FFF2-40B4-BE49-F238E27FC236}">
                <a16:creationId xmlns:a16="http://schemas.microsoft.com/office/drawing/2014/main" id="{7484B633-A06B-58F8-C48A-59386C85A458}"/>
              </a:ext>
            </a:extLst>
          </p:cNvPr>
          <p:cNvGraphicFramePr>
            <a:graphicFrameLocks noGrp="1"/>
          </p:cNvGraphicFramePr>
          <p:nvPr>
            <p:extLst>
              <p:ext uri="{D42A27DB-BD31-4B8C-83A1-F6EECF244321}">
                <p14:modId xmlns:p14="http://schemas.microsoft.com/office/powerpoint/2010/main" val="2193345730"/>
              </p:ext>
            </p:extLst>
          </p:nvPr>
        </p:nvGraphicFramePr>
        <p:xfrm>
          <a:off x="785889" y="3057881"/>
          <a:ext cx="4149612" cy="2000250"/>
        </p:xfrm>
        <a:graphic>
          <a:graphicData uri="http://schemas.openxmlformats.org/drawingml/2006/table">
            <a:tbl>
              <a:tblPr/>
              <a:tblGrid>
                <a:gridCol w="1829156">
                  <a:extLst>
                    <a:ext uri="{9D8B030D-6E8A-4147-A177-3AD203B41FA5}">
                      <a16:colId xmlns:a16="http://schemas.microsoft.com/office/drawing/2014/main" val="261659313"/>
                    </a:ext>
                  </a:extLst>
                </a:gridCol>
                <a:gridCol w="2320456">
                  <a:extLst>
                    <a:ext uri="{9D8B030D-6E8A-4147-A177-3AD203B41FA5}">
                      <a16:colId xmlns:a16="http://schemas.microsoft.com/office/drawing/2014/main" val="2474892417"/>
                    </a:ext>
                  </a:extLst>
                </a:gridCol>
              </a:tblGrid>
              <a:tr h="333375">
                <a:tc gridSpan="2">
                  <a:txBody>
                    <a:bodyPr/>
                    <a:lstStyle/>
                    <a:p>
                      <a:pPr algn="ctr" fontAlgn="b"/>
                      <a:r>
                        <a:rPr lang="en-US" sz="2000" b="0" i="0" u="none" strike="noStrike">
                          <a:solidFill>
                            <a:srgbClr val="000000"/>
                          </a:solidFill>
                          <a:effectLst/>
                          <a:latin typeface="Calibri" panose="020F0502020204030204" pitchFamily="34" charset="0"/>
                        </a:rPr>
                        <a:t>CHC Care Contest Totals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208947573"/>
                  </a:ext>
                </a:extLst>
              </a:tr>
              <a:tr h="333375">
                <a:tc>
                  <a:txBody>
                    <a:bodyPr/>
                    <a:lstStyle/>
                    <a:p>
                      <a:pPr algn="ctr" fontAlgn="b"/>
                      <a:r>
                        <a:rPr lang="en-US" sz="2000" b="1" i="0" u="none" strike="noStrike" dirty="0">
                          <a:solidFill>
                            <a:srgbClr val="0070C0"/>
                          </a:solidFill>
                          <a:effectLst/>
                          <a:latin typeface="Calibri" panose="020F0502020204030204" pitchFamily="34" charset="0"/>
                        </a:rPr>
                        <a:t>Agent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70C0"/>
                          </a:solidFill>
                          <a:effectLst/>
                          <a:latin typeface="Calibri" panose="020F0502020204030204" pitchFamily="34" charset="0"/>
                        </a:rPr>
                        <a:t>Total Applications</a:t>
                      </a:r>
                    </a:p>
                  </a:txBody>
                  <a:tcPr marL="9525" marR="9525" marT="9525" marB="0" anchor="b">
                    <a:lnL>
                      <a:noFill/>
                    </a:lnL>
                    <a:lnR>
                      <a:noFill/>
                    </a:lnR>
                    <a:lnT>
                      <a:noFill/>
                    </a:lnT>
                    <a:lnB>
                      <a:noFill/>
                    </a:lnB>
                  </a:tcPr>
                </a:tc>
                <a:extLst>
                  <a:ext uri="{0D108BD9-81ED-4DB2-BD59-A6C34878D82A}">
                    <a16:rowId xmlns:a16="http://schemas.microsoft.com/office/drawing/2014/main" val="31308530"/>
                  </a:ext>
                </a:extLst>
              </a:tr>
              <a:tr h="333375">
                <a:tc>
                  <a:txBody>
                    <a:bodyPr/>
                    <a:lstStyle/>
                    <a:p>
                      <a:pPr algn="ctr" fontAlgn="b"/>
                      <a:r>
                        <a:rPr lang="en-US" sz="2000" b="0" i="0" u="none" strike="noStrike">
                          <a:solidFill>
                            <a:srgbClr val="000000"/>
                          </a:solidFill>
                          <a:effectLst/>
                          <a:latin typeface="Calibri" panose="020F0502020204030204" pitchFamily="34" charset="0"/>
                        </a:rPr>
                        <a:t>Jordan Krugman</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462617263"/>
                  </a:ext>
                </a:extLst>
              </a:tr>
              <a:tr h="333375">
                <a:tc>
                  <a:txBody>
                    <a:bodyPr/>
                    <a:lstStyle/>
                    <a:p>
                      <a:pPr algn="ctr" fontAlgn="b"/>
                      <a:r>
                        <a:rPr lang="en-US" sz="2000" b="0" i="0" u="none" strike="noStrike">
                          <a:solidFill>
                            <a:srgbClr val="000000"/>
                          </a:solidFill>
                          <a:effectLst/>
                          <a:latin typeface="Calibri" panose="020F0502020204030204" pitchFamily="34" charset="0"/>
                        </a:rPr>
                        <a:t>Kathryn Canlas</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1414569332"/>
                  </a:ext>
                </a:extLst>
              </a:tr>
              <a:tr h="333375">
                <a:tc>
                  <a:txBody>
                    <a:bodyPr/>
                    <a:lstStyle/>
                    <a:p>
                      <a:pPr algn="ctr" fontAlgn="b"/>
                      <a:r>
                        <a:rPr lang="en-US" sz="2000" b="0" i="0" u="none" strike="noStrike">
                          <a:solidFill>
                            <a:srgbClr val="000000"/>
                          </a:solidFill>
                          <a:effectLst/>
                          <a:latin typeface="Calibri" panose="020F0502020204030204" pitchFamily="34" charset="0"/>
                        </a:rPr>
                        <a:t>Zac Masters </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695773704"/>
                  </a:ext>
                </a:extLst>
              </a:tr>
              <a:tr h="333375">
                <a:tc>
                  <a:txBody>
                    <a:bodyPr/>
                    <a:lstStyle/>
                    <a:p>
                      <a:pPr algn="ctr" fontAlgn="b"/>
                      <a:r>
                        <a:rPr lang="en-US" sz="2000" b="0" i="0" u="none" strike="noStrike" dirty="0">
                          <a:solidFill>
                            <a:srgbClr val="000000"/>
                          </a:solidFill>
                          <a:effectLst/>
                          <a:latin typeface="Calibri" panose="020F0502020204030204" pitchFamily="34" charset="0"/>
                        </a:rPr>
                        <a:t>*</a:t>
                      </a:r>
                      <a:r>
                        <a:rPr lang="en-US" sz="2000" b="0" i="0" u="none" strike="noStrike" dirty="0" err="1">
                          <a:solidFill>
                            <a:srgbClr val="000000"/>
                          </a:solidFill>
                          <a:effectLst/>
                          <a:latin typeface="Calibri" panose="020F0502020204030204" pitchFamily="34" charset="0"/>
                        </a:rPr>
                        <a:t>Majorie</a:t>
                      </a:r>
                      <a:r>
                        <a:rPr lang="en-US" sz="2000" b="0" i="0" u="none" strike="noStrike" dirty="0">
                          <a:solidFill>
                            <a:srgbClr val="000000"/>
                          </a:solidFill>
                          <a:effectLst/>
                          <a:latin typeface="Calibri" panose="020F0502020204030204" pitchFamily="34" charset="0"/>
                        </a:rPr>
                        <a:t> </a:t>
                      </a:r>
                      <a:r>
                        <a:rPr lang="en-US" sz="2000" b="0" i="0" u="none" strike="noStrike" dirty="0" err="1">
                          <a:solidFill>
                            <a:srgbClr val="000000"/>
                          </a:solidFill>
                          <a:effectLst/>
                          <a:latin typeface="Calibri" panose="020F0502020204030204" pitchFamily="34" charset="0"/>
                        </a:rPr>
                        <a:t>Bozer</a:t>
                      </a:r>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193113385"/>
                  </a:ext>
                </a:extLst>
              </a:tr>
            </a:tbl>
          </a:graphicData>
        </a:graphic>
      </p:graphicFrame>
      <p:graphicFrame>
        <p:nvGraphicFramePr>
          <p:cNvPr id="8" name="Table 7">
            <a:extLst>
              <a:ext uri="{FF2B5EF4-FFF2-40B4-BE49-F238E27FC236}">
                <a16:creationId xmlns:a16="http://schemas.microsoft.com/office/drawing/2014/main" id="{0F8E50A0-4886-2D8C-A696-E7BFC5002DB1}"/>
              </a:ext>
            </a:extLst>
          </p:cNvPr>
          <p:cNvGraphicFramePr>
            <a:graphicFrameLocks noGrp="1"/>
          </p:cNvGraphicFramePr>
          <p:nvPr>
            <p:extLst>
              <p:ext uri="{D42A27DB-BD31-4B8C-83A1-F6EECF244321}">
                <p14:modId xmlns:p14="http://schemas.microsoft.com/office/powerpoint/2010/main" val="1931410187"/>
              </p:ext>
            </p:extLst>
          </p:nvPr>
        </p:nvGraphicFramePr>
        <p:xfrm>
          <a:off x="7108390" y="3057881"/>
          <a:ext cx="4538353" cy="1839420"/>
        </p:xfrm>
        <a:graphic>
          <a:graphicData uri="http://schemas.openxmlformats.org/drawingml/2006/table">
            <a:tbl>
              <a:tblPr/>
              <a:tblGrid>
                <a:gridCol w="2000513">
                  <a:extLst>
                    <a:ext uri="{9D8B030D-6E8A-4147-A177-3AD203B41FA5}">
                      <a16:colId xmlns:a16="http://schemas.microsoft.com/office/drawing/2014/main" val="216543961"/>
                    </a:ext>
                  </a:extLst>
                </a:gridCol>
                <a:gridCol w="2537840">
                  <a:extLst>
                    <a:ext uri="{9D8B030D-6E8A-4147-A177-3AD203B41FA5}">
                      <a16:colId xmlns:a16="http://schemas.microsoft.com/office/drawing/2014/main" val="786204292"/>
                    </a:ext>
                  </a:extLst>
                </a:gridCol>
              </a:tblGrid>
              <a:tr h="367884">
                <a:tc gridSpan="2">
                  <a:txBody>
                    <a:bodyPr/>
                    <a:lstStyle/>
                    <a:p>
                      <a:pPr algn="ctr" fontAlgn="b"/>
                      <a:r>
                        <a:rPr lang="en-US" sz="2000" b="0" i="0" u="none" strike="noStrike" dirty="0">
                          <a:solidFill>
                            <a:srgbClr val="000000"/>
                          </a:solidFill>
                          <a:effectLst/>
                          <a:latin typeface="Calibri" panose="020F0502020204030204" pitchFamily="34" charset="0"/>
                        </a:rPr>
                        <a:t>Philadelphia American Contest Totals</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153463108"/>
                  </a:ext>
                </a:extLst>
              </a:tr>
              <a:tr h="367884">
                <a:tc>
                  <a:txBody>
                    <a:bodyPr/>
                    <a:lstStyle/>
                    <a:p>
                      <a:pPr algn="ctr" fontAlgn="b"/>
                      <a:r>
                        <a:rPr lang="en-US" sz="2000" b="1" i="0" u="none" strike="noStrike" dirty="0">
                          <a:solidFill>
                            <a:srgbClr val="0070C0"/>
                          </a:solidFill>
                          <a:effectLst/>
                          <a:latin typeface="Calibri" panose="020F0502020204030204" pitchFamily="34" charset="0"/>
                        </a:rPr>
                        <a:t>Agent</a:t>
                      </a:r>
                    </a:p>
                  </a:txBody>
                  <a:tcPr marL="9525" marR="9525" marT="9525" marB="0" anchor="b">
                    <a:lnL>
                      <a:noFill/>
                    </a:lnL>
                    <a:lnR>
                      <a:noFill/>
                    </a:lnR>
                    <a:lnT>
                      <a:noFill/>
                    </a:lnT>
                    <a:lnB>
                      <a:noFill/>
                    </a:lnB>
                  </a:tcPr>
                </a:tc>
                <a:tc>
                  <a:txBody>
                    <a:bodyPr/>
                    <a:lstStyle/>
                    <a:p>
                      <a:pPr algn="ctr" fontAlgn="b"/>
                      <a:r>
                        <a:rPr lang="en-US" sz="2000" b="1" i="0" u="none" strike="noStrike" dirty="0">
                          <a:solidFill>
                            <a:srgbClr val="0070C0"/>
                          </a:solidFill>
                          <a:effectLst/>
                          <a:latin typeface="Calibri" panose="020F0502020204030204" pitchFamily="34" charset="0"/>
                        </a:rPr>
                        <a:t>Total Applications</a:t>
                      </a:r>
                    </a:p>
                  </a:txBody>
                  <a:tcPr marL="9525" marR="9525" marT="9525" marB="0" anchor="b">
                    <a:lnL>
                      <a:noFill/>
                    </a:lnL>
                    <a:lnR>
                      <a:noFill/>
                    </a:lnR>
                    <a:lnT>
                      <a:noFill/>
                    </a:lnT>
                    <a:lnB>
                      <a:noFill/>
                    </a:lnB>
                  </a:tcPr>
                </a:tc>
                <a:extLst>
                  <a:ext uri="{0D108BD9-81ED-4DB2-BD59-A6C34878D82A}">
                    <a16:rowId xmlns:a16="http://schemas.microsoft.com/office/drawing/2014/main" val="3028811587"/>
                  </a:ext>
                </a:extLst>
              </a:tr>
              <a:tr h="367884">
                <a:tc>
                  <a:txBody>
                    <a:bodyPr/>
                    <a:lstStyle/>
                    <a:p>
                      <a:pPr algn="ctr" fontAlgn="b"/>
                      <a:r>
                        <a:rPr lang="en-US" sz="2000" b="0" i="0" u="none" strike="noStrike">
                          <a:solidFill>
                            <a:srgbClr val="000000"/>
                          </a:solidFill>
                          <a:effectLst/>
                          <a:latin typeface="Calibri" panose="020F0502020204030204" pitchFamily="34" charset="0"/>
                        </a:rPr>
                        <a:t>Tim McCormick</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432293650"/>
                  </a:ext>
                </a:extLst>
              </a:tr>
              <a:tr h="367884">
                <a:tc>
                  <a:txBody>
                    <a:bodyPr/>
                    <a:lstStyle/>
                    <a:p>
                      <a:pPr algn="ctr" fontAlgn="b"/>
                      <a:r>
                        <a:rPr lang="en-US" sz="2000" b="0" i="0" u="none" strike="noStrike">
                          <a:solidFill>
                            <a:srgbClr val="000000"/>
                          </a:solidFill>
                          <a:effectLst/>
                          <a:latin typeface="Calibri" panose="020F0502020204030204" pitchFamily="34" charset="0"/>
                        </a:rPr>
                        <a:t>Patrick Kniery</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extLst>
                  <a:ext uri="{0D108BD9-81ED-4DB2-BD59-A6C34878D82A}">
                    <a16:rowId xmlns:a16="http://schemas.microsoft.com/office/drawing/2014/main" val="3158831988"/>
                  </a:ext>
                </a:extLst>
              </a:tr>
              <a:tr h="367884">
                <a:tc>
                  <a:txBody>
                    <a:bodyPr/>
                    <a:lstStyle/>
                    <a:p>
                      <a:pPr algn="ctr" fontAlgn="b"/>
                      <a:r>
                        <a:rPr lang="en-US" sz="2000" b="0" i="0" u="none" strike="noStrike">
                          <a:solidFill>
                            <a:srgbClr val="000000"/>
                          </a:solidFill>
                          <a:effectLst/>
                          <a:latin typeface="Calibri" panose="020F0502020204030204" pitchFamily="34" charset="0"/>
                        </a:rPr>
                        <a:t>Wendy Box</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943602403"/>
                  </a:ext>
                </a:extLst>
              </a:tr>
            </a:tbl>
          </a:graphicData>
        </a:graphic>
      </p:graphicFrame>
      <p:sp>
        <p:nvSpPr>
          <p:cNvPr id="10" name="TextBox 9">
            <a:extLst>
              <a:ext uri="{FF2B5EF4-FFF2-40B4-BE49-F238E27FC236}">
                <a16:creationId xmlns:a16="http://schemas.microsoft.com/office/drawing/2014/main" id="{1FD4D00E-824C-5F6B-4464-E8FBC83A2FC0}"/>
              </a:ext>
            </a:extLst>
          </p:cNvPr>
          <p:cNvSpPr txBox="1"/>
          <p:nvPr/>
        </p:nvSpPr>
        <p:spPr>
          <a:xfrm>
            <a:off x="156893" y="4979141"/>
            <a:ext cx="6097604" cy="369332"/>
          </a:xfrm>
          <a:prstGeom prst="rect">
            <a:avLst/>
          </a:prstGeom>
          <a:noFill/>
        </p:spPr>
        <p:txBody>
          <a:bodyPr wrap="square">
            <a:spAutoFit/>
          </a:bodyPr>
          <a:lstStyle/>
          <a:p>
            <a:r>
              <a:rPr lang="en-US" b="1" dirty="0">
                <a:solidFill>
                  <a:schemeClr val="accent1">
                    <a:lumMod val="50000"/>
                  </a:schemeClr>
                </a:solidFill>
              </a:rPr>
              <a:t>Awesome Job Marjorie!  Her start date was 4/7/2023!</a:t>
            </a:r>
          </a:p>
        </p:txBody>
      </p:sp>
    </p:spTree>
    <p:extLst>
      <p:ext uri="{BB962C8B-B14F-4D97-AF65-F5344CB8AC3E}">
        <p14:creationId xmlns:p14="http://schemas.microsoft.com/office/powerpoint/2010/main" val="113350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134F-AA61-1E8A-D269-27E8B615C0D8}"/>
              </a:ext>
            </a:extLst>
          </p:cNvPr>
          <p:cNvSpPr>
            <a:spLocks noGrp="1"/>
          </p:cNvSpPr>
          <p:nvPr>
            <p:ph type="title"/>
          </p:nvPr>
        </p:nvSpPr>
        <p:spPr>
          <a:xfrm>
            <a:off x="2212222" y="157225"/>
            <a:ext cx="7407425" cy="622763"/>
          </a:xfrm>
        </p:spPr>
        <p:txBody>
          <a:bodyPr>
            <a:normAutofit fontScale="90000"/>
          </a:bodyPr>
          <a:lstStyle/>
          <a:p>
            <a:pPr algn="ctr"/>
            <a:r>
              <a:rPr lang="en-US" dirty="0">
                <a:latin typeface="Bell MT" panose="02020503060305020303" pitchFamily="18" charset="0"/>
              </a:rPr>
              <a:t>2023 2</a:t>
            </a:r>
            <a:r>
              <a:rPr lang="en-US" baseline="30000" dirty="0">
                <a:latin typeface="Bell MT" panose="02020503060305020303" pitchFamily="18" charset="0"/>
              </a:rPr>
              <a:t>nd</a:t>
            </a:r>
            <a:r>
              <a:rPr lang="en-US" dirty="0">
                <a:latin typeface="Bell MT" panose="02020503060305020303" pitchFamily="18" charset="0"/>
              </a:rPr>
              <a:t> Quarter Allstate Bonus</a:t>
            </a:r>
          </a:p>
        </p:txBody>
      </p:sp>
      <p:pic>
        <p:nvPicPr>
          <p:cNvPr id="5" name="Picture 4">
            <a:extLst>
              <a:ext uri="{FF2B5EF4-FFF2-40B4-BE49-F238E27FC236}">
                <a16:creationId xmlns:a16="http://schemas.microsoft.com/office/drawing/2014/main" id="{AABC9A9F-FDF6-C9EC-72E5-9BBB0BF87DFB}"/>
              </a:ext>
            </a:extLst>
          </p:cNvPr>
          <p:cNvPicPr>
            <a:picLocks noChangeAspect="1"/>
          </p:cNvPicPr>
          <p:nvPr/>
        </p:nvPicPr>
        <p:blipFill>
          <a:blip r:embed="rId2"/>
          <a:stretch>
            <a:fillRect/>
          </a:stretch>
        </p:blipFill>
        <p:spPr>
          <a:xfrm>
            <a:off x="192506" y="117127"/>
            <a:ext cx="1965916" cy="1094020"/>
          </a:xfrm>
          <a:prstGeom prst="rect">
            <a:avLst/>
          </a:prstGeom>
        </p:spPr>
      </p:pic>
      <p:pic>
        <p:nvPicPr>
          <p:cNvPr id="6" name="Picture 5">
            <a:extLst>
              <a:ext uri="{FF2B5EF4-FFF2-40B4-BE49-F238E27FC236}">
                <a16:creationId xmlns:a16="http://schemas.microsoft.com/office/drawing/2014/main" id="{612976CE-F088-C295-15D2-EAAA6C925379}"/>
              </a:ext>
            </a:extLst>
          </p:cNvPr>
          <p:cNvPicPr>
            <a:picLocks noChangeAspect="1"/>
          </p:cNvPicPr>
          <p:nvPr/>
        </p:nvPicPr>
        <p:blipFill>
          <a:blip r:embed="rId3"/>
          <a:stretch>
            <a:fillRect/>
          </a:stretch>
        </p:blipFill>
        <p:spPr>
          <a:xfrm>
            <a:off x="9610884" y="128388"/>
            <a:ext cx="2388610" cy="1094020"/>
          </a:xfrm>
          <a:prstGeom prst="rect">
            <a:avLst/>
          </a:prstGeom>
        </p:spPr>
      </p:pic>
      <p:sp>
        <p:nvSpPr>
          <p:cNvPr id="8" name="TextBox 7">
            <a:extLst>
              <a:ext uri="{FF2B5EF4-FFF2-40B4-BE49-F238E27FC236}">
                <a16:creationId xmlns:a16="http://schemas.microsoft.com/office/drawing/2014/main" id="{5A4103D2-5A01-7DBE-74FF-3654B756A188}"/>
              </a:ext>
            </a:extLst>
          </p:cNvPr>
          <p:cNvSpPr txBox="1"/>
          <p:nvPr/>
        </p:nvSpPr>
        <p:spPr>
          <a:xfrm>
            <a:off x="2843070" y="884820"/>
            <a:ext cx="6083166" cy="954107"/>
          </a:xfrm>
          <a:prstGeom prst="rect">
            <a:avLst/>
          </a:prstGeom>
          <a:noFill/>
        </p:spPr>
        <p:txBody>
          <a:bodyPr wrap="square">
            <a:spAutoFit/>
          </a:bodyPr>
          <a:lstStyle/>
          <a:p>
            <a:pPr algn="ctr"/>
            <a:r>
              <a:rPr lang="en-US" sz="2800" dirty="0">
                <a:solidFill>
                  <a:schemeClr val="accent1"/>
                </a:solidFill>
                <a:latin typeface="Amasis MT Pro Black" panose="02040A04050005020304" pitchFamily="18" charset="0"/>
                <a:cs typeface="Aharoni" panose="02010803020104030203" pitchFamily="2" charset="-79"/>
              </a:rPr>
              <a:t>Q2 Sales Goal 10 Million</a:t>
            </a:r>
          </a:p>
          <a:p>
            <a:pPr algn="ctr"/>
            <a:r>
              <a:rPr lang="en-US" sz="2800" dirty="0">
                <a:solidFill>
                  <a:schemeClr val="accent1"/>
                </a:solidFill>
                <a:latin typeface="Amasis MT Pro Black" panose="02040A04050005020304" pitchFamily="18" charset="0"/>
                <a:cs typeface="Aharoni" panose="02010803020104030203" pitchFamily="2" charset="-79"/>
              </a:rPr>
              <a:t>$10,000 Total Bonus Payout</a:t>
            </a:r>
          </a:p>
        </p:txBody>
      </p:sp>
      <p:sp>
        <p:nvSpPr>
          <p:cNvPr id="18" name="TextBox 17">
            <a:extLst>
              <a:ext uri="{FF2B5EF4-FFF2-40B4-BE49-F238E27FC236}">
                <a16:creationId xmlns:a16="http://schemas.microsoft.com/office/drawing/2014/main" id="{FE9AF2DD-4FF5-43D0-8906-AE6F5EC0C5EA}"/>
              </a:ext>
            </a:extLst>
          </p:cNvPr>
          <p:cNvSpPr txBox="1"/>
          <p:nvPr/>
        </p:nvSpPr>
        <p:spPr>
          <a:xfrm>
            <a:off x="1336307" y="5772367"/>
            <a:ext cx="9519385" cy="738664"/>
          </a:xfrm>
          <a:prstGeom prst="rect">
            <a:avLst/>
          </a:prstGeom>
          <a:noFill/>
        </p:spPr>
        <p:txBody>
          <a:bodyPr wrap="square">
            <a:spAutoFit/>
          </a:bodyPr>
          <a:lstStyle/>
          <a:p>
            <a:pPr algn="l"/>
            <a:r>
              <a:rPr lang="en-US" sz="1400" b="0" i="0" dirty="0">
                <a:solidFill>
                  <a:srgbClr val="000000"/>
                </a:solidFill>
                <a:effectLst/>
                <a:latin typeface="georgia" panose="02040502050405020303" pitchFamily="18" charset="0"/>
              </a:rPr>
              <a:t>*Bonus will be split by the top 12 agents based on weighted % of business that each agent produced. </a:t>
            </a:r>
          </a:p>
          <a:p>
            <a:pPr algn="l"/>
            <a:r>
              <a:rPr lang="en-US" sz="1400" b="0" i="0" dirty="0">
                <a:solidFill>
                  <a:srgbClr val="000000"/>
                </a:solidFill>
                <a:effectLst/>
                <a:latin typeface="georgia" panose="02040502050405020303" pitchFamily="18" charset="0"/>
              </a:rPr>
              <a:t>**Drawing will be held if the </a:t>
            </a:r>
            <a:r>
              <a:rPr lang="en-US" sz="1400" dirty="0">
                <a:solidFill>
                  <a:srgbClr val="000000"/>
                </a:solidFill>
                <a:latin typeface="georgia" panose="02040502050405020303" pitchFamily="18" charset="0"/>
              </a:rPr>
              <a:t>$10 Million goal </a:t>
            </a:r>
            <a:r>
              <a:rPr lang="en-US" sz="1400" b="0" i="0" dirty="0">
                <a:solidFill>
                  <a:srgbClr val="000000"/>
                </a:solidFill>
                <a:effectLst/>
                <a:latin typeface="georgia" panose="02040502050405020303" pitchFamily="18" charset="0"/>
              </a:rPr>
              <a:t>is met.  Top 12 Agents are not eligible for the $2000 Second Chance Drawing.  Bonus will be paid at the end of July 2023.</a:t>
            </a:r>
          </a:p>
        </p:txBody>
      </p:sp>
      <p:pic>
        <p:nvPicPr>
          <p:cNvPr id="20" name="Picture 19">
            <a:extLst>
              <a:ext uri="{FF2B5EF4-FFF2-40B4-BE49-F238E27FC236}">
                <a16:creationId xmlns:a16="http://schemas.microsoft.com/office/drawing/2014/main" id="{6BC11DFD-6184-4C0F-44F8-5976C8253F50}"/>
              </a:ext>
            </a:extLst>
          </p:cNvPr>
          <p:cNvPicPr>
            <a:picLocks noChangeAspect="1"/>
          </p:cNvPicPr>
          <p:nvPr/>
        </p:nvPicPr>
        <p:blipFill>
          <a:blip r:embed="rId4"/>
          <a:stretch>
            <a:fillRect/>
          </a:stretch>
        </p:blipFill>
        <p:spPr>
          <a:xfrm>
            <a:off x="834258" y="2180874"/>
            <a:ext cx="3965608" cy="3607113"/>
          </a:xfrm>
          <a:prstGeom prst="rect">
            <a:avLst/>
          </a:prstGeom>
        </p:spPr>
      </p:pic>
      <p:pic>
        <p:nvPicPr>
          <p:cNvPr id="21" name="Picture 20">
            <a:extLst>
              <a:ext uri="{FF2B5EF4-FFF2-40B4-BE49-F238E27FC236}">
                <a16:creationId xmlns:a16="http://schemas.microsoft.com/office/drawing/2014/main" id="{AC485A51-2E0A-7612-64AD-C45FBFA5AF20}"/>
              </a:ext>
            </a:extLst>
          </p:cNvPr>
          <p:cNvPicPr>
            <a:picLocks noChangeAspect="1"/>
          </p:cNvPicPr>
          <p:nvPr/>
        </p:nvPicPr>
        <p:blipFill>
          <a:blip r:embed="rId5"/>
          <a:stretch>
            <a:fillRect/>
          </a:stretch>
        </p:blipFill>
        <p:spPr>
          <a:xfrm>
            <a:off x="6665997" y="2140010"/>
            <a:ext cx="3752850" cy="1219200"/>
          </a:xfrm>
          <a:prstGeom prst="rect">
            <a:avLst/>
          </a:prstGeom>
        </p:spPr>
      </p:pic>
      <p:sp>
        <p:nvSpPr>
          <p:cNvPr id="23" name="TextBox 22">
            <a:extLst>
              <a:ext uri="{FF2B5EF4-FFF2-40B4-BE49-F238E27FC236}">
                <a16:creationId xmlns:a16="http://schemas.microsoft.com/office/drawing/2014/main" id="{1E39521B-ABF8-9902-A93F-4B745440AD14}"/>
              </a:ext>
            </a:extLst>
          </p:cNvPr>
          <p:cNvSpPr txBox="1"/>
          <p:nvPr/>
        </p:nvSpPr>
        <p:spPr>
          <a:xfrm>
            <a:off x="5493620" y="3464042"/>
            <a:ext cx="6097604" cy="2031325"/>
          </a:xfrm>
          <a:prstGeom prst="rect">
            <a:avLst/>
          </a:prstGeom>
          <a:noFill/>
        </p:spPr>
        <p:txBody>
          <a:bodyPr wrap="square">
            <a:spAutoFit/>
          </a:bodyPr>
          <a:lstStyle/>
          <a:p>
            <a:pPr algn="ctr"/>
            <a:r>
              <a:rPr lang="en-US" b="0" i="0" dirty="0">
                <a:solidFill>
                  <a:srgbClr val="000000"/>
                </a:solidFill>
                <a:effectLst/>
                <a:latin typeface="georgia" panose="02040502050405020303" pitchFamily="18" charset="0"/>
              </a:rPr>
              <a:t>For every 10 paid applications, agents will receive an entry for one of 2 $1000 drawings.</a:t>
            </a:r>
          </a:p>
          <a:p>
            <a:pPr algn="ctr"/>
            <a:endParaRPr lang="en-US" b="0" i="0" dirty="0">
              <a:solidFill>
                <a:srgbClr val="000000"/>
              </a:solidFill>
              <a:effectLst/>
              <a:latin typeface="georgia" panose="02040502050405020303" pitchFamily="18" charset="0"/>
            </a:endParaRPr>
          </a:p>
          <a:p>
            <a:pPr algn="ctr"/>
            <a:r>
              <a:rPr lang="en-US" b="0" i="0" dirty="0">
                <a:solidFill>
                  <a:srgbClr val="000000"/>
                </a:solidFill>
                <a:effectLst/>
                <a:latin typeface="georgia" panose="02040502050405020303" pitchFamily="18" charset="0"/>
              </a:rPr>
              <a:t>If the 20% Goal is not attained:</a:t>
            </a:r>
          </a:p>
          <a:p>
            <a:pPr algn="ctr"/>
            <a:r>
              <a:rPr lang="en-US" b="0" i="0" dirty="0">
                <a:solidFill>
                  <a:srgbClr val="000000"/>
                </a:solidFill>
                <a:effectLst/>
                <a:latin typeface="georgia" panose="02040502050405020303" pitchFamily="18" charset="0"/>
              </a:rPr>
              <a:t>Top 2 Agents will receive $500</a:t>
            </a:r>
          </a:p>
          <a:p>
            <a:pPr algn="ctr"/>
            <a:r>
              <a:rPr lang="en-US" b="0" i="0" dirty="0">
                <a:solidFill>
                  <a:srgbClr val="000000"/>
                </a:solidFill>
                <a:effectLst/>
                <a:latin typeface="georgia" panose="02040502050405020303" pitchFamily="18" charset="0"/>
              </a:rPr>
              <a:t>&amp;</a:t>
            </a:r>
          </a:p>
          <a:p>
            <a:pPr algn="ctr"/>
            <a:r>
              <a:rPr lang="en-US" b="0" i="0" dirty="0">
                <a:solidFill>
                  <a:srgbClr val="000000"/>
                </a:solidFill>
                <a:effectLst/>
                <a:latin typeface="georgia" panose="02040502050405020303" pitchFamily="18" charset="0"/>
              </a:rPr>
              <a:t>Second Chance Drawing will take place.</a:t>
            </a:r>
          </a:p>
        </p:txBody>
      </p:sp>
      <p:pic>
        <p:nvPicPr>
          <p:cNvPr id="24" name="Picture 23">
            <a:extLst>
              <a:ext uri="{FF2B5EF4-FFF2-40B4-BE49-F238E27FC236}">
                <a16:creationId xmlns:a16="http://schemas.microsoft.com/office/drawing/2014/main" id="{95C75EFB-3C60-2396-BF8D-777B204FB46A}"/>
              </a:ext>
            </a:extLst>
          </p:cNvPr>
          <p:cNvPicPr>
            <a:picLocks noChangeAspect="1"/>
          </p:cNvPicPr>
          <p:nvPr/>
        </p:nvPicPr>
        <p:blipFill>
          <a:blip r:embed="rId3"/>
          <a:stretch>
            <a:fillRect/>
          </a:stretch>
        </p:blipFill>
        <p:spPr>
          <a:xfrm>
            <a:off x="9610884" y="131526"/>
            <a:ext cx="2388610" cy="1094020"/>
          </a:xfrm>
          <a:prstGeom prst="rect">
            <a:avLst/>
          </a:prstGeom>
        </p:spPr>
      </p:pic>
    </p:spTree>
    <p:extLst>
      <p:ext uri="{BB962C8B-B14F-4D97-AF65-F5344CB8AC3E}">
        <p14:creationId xmlns:p14="http://schemas.microsoft.com/office/powerpoint/2010/main" val="39869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with medium confidence">
            <a:extLst>
              <a:ext uri="{FF2B5EF4-FFF2-40B4-BE49-F238E27FC236}">
                <a16:creationId xmlns:a16="http://schemas.microsoft.com/office/drawing/2014/main" id="{187BD61B-B50D-786E-23C9-55B6423344EA}"/>
              </a:ext>
            </a:extLst>
          </p:cNvPr>
          <p:cNvPicPr>
            <a:picLocks noChangeAspect="1"/>
          </p:cNvPicPr>
          <p:nvPr/>
        </p:nvPicPr>
        <p:blipFill>
          <a:blip r:embed="rId2"/>
          <a:stretch>
            <a:fillRect/>
          </a:stretch>
        </p:blipFill>
        <p:spPr>
          <a:xfrm>
            <a:off x="1340368" y="217742"/>
            <a:ext cx="3061511" cy="1246797"/>
          </a:xfrm>
          <a:prstGeom prst="rect">
            <a:avLst/>
          </a:prstGeom>
        </p:spPr>
      </p:pic>
      <p:sp>
        <p:nvSpPr>
          <p:cNvPr id="7" name="Title 6">
            <a:extLst>
              <a:ext uri="{FF2B5EF4-FFF2-40B4-BE49-F238E27FC236}">
                <a16:creationId xmlns:a16="http://schemas.microsoft.com/office/drawing/2014/main" id="{76D8016A-64C2-8A1C-CC11-9227C69931CD}"/>
              </a:ext>
            </a:extLst>
          </p:cNvPr>
          <p:cNvSpPr>
            <a:spLocks noGrp="1"/>
          </p:cNvSpPr>
          <p:nvPr>
            <p:ph type="title"/>
          </p:nvPr>
        </p:nvSpPr>
        <p:spPr>
          <a:xfrm>
            <a:off x="4401879" y="365125"/>
            <a:ext cx="3880884" cy="850716"/>
          </a:xfrm>
        </p:spPr>
        <p:txBody>
          <a:bodyPr>
            <a:normAutofit fontScale="90000"/>
          </a:bodyPr>
          <a:lstStyle/>
          <a:p>
            <a:r>
              <a:rPr lang="en-US" dirty="0"/>
              <a:t>                 </a:t>
            </a:r>
            <a:r>
              <a:rPr lang="en-US" b="1" dirty="0">
                <a:latin typeface="Aharoni" panose="02010803020104030203" pitchFamily="2" charset="-79"/>
                <a:cs typeface="Aharoni" panose="02010803020104030203" pitchFamily="2" charset="-79"/>
              </a:rPr>
              <a:t>LEADERBOARD</a:t>
            </a:r>
          </a:p>
        </p:txBody>
      </p:sp>
      <p:graphicFrame>
        <p:nvGraphicFramePr>
          <p:cNvPr id="12" name="TextBox 9">
            <a:extLst>
              <a:ext uri="{FF2B5EF4-FFF2-40B4-BE49-F238E27FC236}">
                <a16:creationId xmlns:a16="http://schemas.microsoft.com/office/drawing/2014/main" id="{34B15138-0DD0-A368-B6ED-AE27077FD6B7}"/>
              </a:ext>
            </a:extLst>
          </p:cNvPr>
          <p:cNvGraphicFramePr/>
          <p:nvPr/>
        </p:nvGraphicFramePr>
        <p:xfrm>
          <a:off x="1446028" y="2007919"/>
          <a:ext cx="9792586" cy="338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tar: 5 Points 10">
            <a:extLst>
              <a:ext uri="{FF2B5EF4-FFF2-40B4-BE49-F238E27FC236}">
                <a16:creationId xmlns:a16="http://schemas.microsoft.com/office/drawing/2014/main" id="{D02CC8AB-ACE9-F693-941B-40EB2F0CA830}"/>
              </a:ext>
            </a:extLst>
          </p:cNvPr>
          <p:cNvSpPr/>
          <p:nvPr/>
        </p:nvSpPr>
        <p:spPr>
          <a:xfrm>
            <a:off x="1741613" y="2945331"/>
            <a:ext cx="539574" cy="483669"/>
          </a:xfrm>
          <a:prstGeom prst="star5">
            <a:avLst/>
          </a:prstGeom>
          <a:solidFill>
            <a:schemeClr val="accent4">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75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lgCheck">
          <a:fgClr>
            <a:srgbClr val="FAD4F3"/>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F673-248C-212D-828E-3CA5782D34C7}"/>
              </a:ext>
            </a:extLst>
          </p:cNvPr>
          <p:cNvSpPr>
            <a:spLocks noGrp="1"/>
          </p:cNvSpPr>
          <p:nvPr>
            <p:ph type="title"/>
          </p:nvPr>
        </p:nvSpPr>
        <p:spPr/>
        <p:txBody>
          <a:bodyPr/>
          <a:lstStyle/>
          <a:p>
            <a:pPr algn="ctr"/>
            <a:r>
              <a:rPr lang="en-US" b="1" dirty="0">
                <a:latin typeface="Aharoni" panose="02010803020104030203" pitchFamily="2" charset="-79"/>
                <a:cs typeface="Aharoni" panose="02010803020104030203" pitchFamily="2" charset="-79"/>
              </a:rPr>
              <a:t>Top Ten Agents</a:t>
            </a:r>
          </a:p>
        </p:txBody>
      </p:sp>
      <p:sp>
        <p:nvSpPr>
          <p:cNvPr id="3" name="Content Placeholder 2">
            <a:extLst>
              <a:ext uri="{FF2B5EF4-FFF2-40B4-BE49-F238E27FC236}">
                <a16:creationId xmlns:a16="http://schemas.microsoft.com/office/drawing/2014/main" id="{BA40FFE1-2657-9D65-8D78-A16991474E08}"/>
              </a:ext>
            </a:extLst>
          </p:cNvPr>
          <p:cNvSpPr>
            <a:spLocks noGrp="1"/>
          </p:cNvSpPr>
          <p:nvPr>
            <p:ph sz="half" idx="1"/>
          </p:nvPr>
        </p:nvSpPr>
        <p:spPr/>
        <p:txBody>
          <a:bodyPr>
            <a:normAutofit fontScale="77500" lnSpcReduction="20000"/>
          </a:bodyPr>
          <a:lstStyle/>
          <a:p>
            <a:pPr marL="0" indent="0" algn="ctr">
              <a:buNone/>
            </a:pPr>
            <a:r>
              <a:rPr lang="en-US" dirty="0"/>
              <a:t>Top 10 Agents This Month	</a:t>
            </a:r>
          </a:p>
          <a:p>
            <a:pPr marL="0" indent="0">
              <a:buNone/>
            </a:pPr>
            <a:r>
              <a:rPr lang="en-US" dirty="0"/>
              <a:t>Rank	Name			#Apps</a:t>
            </a:r>
          </a:p>
          <a:p>
            <a:pPr marL="0" indent="0">
              <a:buNone/>
            </a:pPr>
            <a:r>
              <a:rPr lang="en-US" dirty="0"/>
              <a:t>1	Jeffrey Seymour		58</a:t>
            </a:r>
          </a:p>
          <a:p>
            <a:pPr marL="0" indent="0">
              <a:buNone/>
            </a:pPr>
            <a:r>
              <a:rPr lang="en-US" dirty="0"/>
              <a:t>2	Jennifer Earp		50</a:t>
            </a:r>
          </a:p>
          <a:p>
            <a:pPr marL="0" indent="0">
              <a:buNone/>
            </a:pPr>
            <a:r>
              <a:rPr lang="en-US" dirty="0"/>
              <a:t>3	Tim McCormick		39</a:t>
            </a:r>
          </a:p>
          <a:p>
            <a:pPr marL="0" indent="0">
              <a:buNone/>
            </a:pPr>
            <a:r>
              <a:rPr lang="en-US" dirty="0"/>
              <a:t>4	Jamie Baumeister	39</a:t>
            </a:r>
          </a:p>
          <a:p>
            <a:pPr marL="0" indent="0">
              <a:buNone/>
            </a:pPr>
            <a:r>
              <a:rPr lang="en-US" dirty="0"/>
              <a:t>5	Trevor Magloire		37</a:t>
            </a:r>
          </a:p>
          <a:p>
            <a:pPr marL="0" indent="0">
              <a:buNone/>
            </a:pPr>
            <a:r>
              <a:rPr lang="en-US" dirty="0"/>
              <a:t>6	Jordan Krugman	34</a:t>
            </a:r>
          </a:p>
          <a:p>
            <a:pPr marL="0" indent="0">
              <a:buNone/>
            </a:pPr>
            <a:r>
              <a:rPr lang="en-US" dirty="0"/>
              <a:t>7	Stanley Trent Maness	31</a:t>
            </a:r>
          </a:p>
          <a:p>
            <a:pPr marL="0" indent="0">
              <a:buNone/>
            </a:pPr>
            <a:r>
              <a:rPr lang="en-US" dirty="0"/>
              <a:t>8	Janet Rhonehouse	30</a:t>
            </a:r>
          </a:p>
          <a:p>
            <a:pPr marL="0" indent="0">
              <a:buNone/>
            </a:pPr>
            <a:r>
              <a:rPr lang="en-US" dirty="0"/>
              <a:t>9	Anthony Carpenter	30</a:t>
            </a:r>
          </a:p>
          <a:p>
            <a:pPr marL="0" indent="0">
              <a:buNone/>
            </a:pPr>
            <a:r>
              <a:rPr lang="en-US" dirty="0"/>
              <a:t>10	Phillip Vogt		30</a:t>
            </a:r>
          </a:p>
        </p:txBody>
      </p:sp>
      <p:sp>
        <p:nvSpPr>
          <p:cNvPr id="4" name="Content Placeholder 3">
            <a:extLst>
              <a:ext uri="{FF2B5EF4-FFF2-40B4-BE49-F238E27FC236}">
                <a16:creationId xmlns:a16="http://schemas.microsoft.com/office/drawing/2014/main" id="{66F58BA5-D26F-E06F-8298-8B66D5C8580D}"/>
              </a:ext>
            </a:extLst>
          </p:cNvPr>
          <p:cNvSpPr>
            <a:spLocks noGrp="1"/>
          </p:cNvSpPr>
          <p:nvPr>
            <p:ph sz="half" idx="2"/>
          </p:nvPr>
        </p:nvSpPr>
        <p:spPr/>
        <p:txBody>
          <a:bodyPr>
            <a:normAutofit fontScale="77500" lnSpcReduction="20000"/>
          </a:bodyPr>
          <a:lstStyle/>
          <a:p>
            <a:pPr marL="0" indent="0" algn="ctr">
              <a:buNone/>
            </a:pPr>
            <a:r>
              <a:rPr lang="en-US" dirty="0"/>
              <a:t>Top 10 Agents Last Month	</a:t>
            </a:r>
          </a:p>
          <a:p>
            <a:pPr marL="0" indent="0">
              <a:buNone/>
            </a:pPr>
            <a:r>
              <a:rPr lang="en-US" dirty="0"/>
              <a:t>Rank	Name			#Apps</a:t>
            </a:r>
          </a:p>
          <a:p>
            <a:pPr marL="0" indent="0">
              <a:buNone/>
            </a:pPr>
            <a:r>
              <a:rPr lang="en-US" dirty="0"/>
              <a:t>1	Brandon Halbert	48</a:t>
            </a:r>
          </a:p>
          <a:p>
            <a:pPr marL="0" indent="0">
              <a:buNone/>
            </a:pPr>
            <a:r>
              <a:rPr lang="en-US" dirty="0"/>
              <a:t>2	Frederick Kirsch		47</a:t>
            </a:r>
          </a:p>
          <a:p>
            <a:pPr marL="0" indent="0">
              <a:buNone/>
            </a:pPr>
            <a:r>
              <a:rPr lang="en-US" dirty="0"/>
              <a:t>3	Jennifer Earp		46</a:t>
            </a:r>
          </a:p>
          <a:p>
            <a:pPr marL="0" indent="0">
              <a:buNone/>
            </a:pPr>
            <a:r>
              <a:rPr lang="en-US" dirty="0"/>
              <a:t>4	Tim McCormick		46</a:t>
            </a:r>
          </a:p>
          <a:p>
            <a:pPr marL="0" indent="0">
              <a:buNone/>
            </a:pPr>
            <a:r>
              <a:rPr lang="en-US" dirty="0"/>
              <a:t>5	Jeremy Bright		43</a:t>
            </a:r>
          </a:p>
          <a:p>
            <a:pPr marL="0" indent="0">
              <a:buNone/>
            </a:pPr>
            <a:r>
              <a:rPr lang="en-US" dirty="0"/>
              <a:t>6	Phillip Vogt		41</a:t>
            </a:r>
          </a:p>
          <a:p>
            <a:pPr marL="0" indent="0">
              <a:buNone/>
            </a:pPr>
            <a:r>
              <a:rPr lang="en-US" dirty="0"/>
              <a:t>7	Zac MASTERS		41</a:t>
            </a:r>
          </a:p>
          <a:p>
            <a:pPr marL="0" indent="0">
              <a:buNone/>
            </a:pPr>
            <a:r>
              <a:rPr lang="en-US" dirty="0"/>
              <a:t>8	Jeffrey Seymour		39</a:t>
            </a:r>
          </a:p>
          <a:p>
            <a:pPr marL="0" indent="0">
              <a:buNone/>
            </a:pPr>
            <a:r>
              <a:rPr lang="en-US" dirty="0"/>
              <a:t>9	Richard Hyde		39</a:t>
            </a:r>
          </a:p>
          <a:p>
            <a:pPr marL="0" indent="0">
              <a:buNone/>
            </a:pPr>
            <a:r>
              <a:rPr lang="en-US" dirty="0"/>
              <a:t>10	Jamie Baumeister	38</a:t>
            </a:r>
          </a:p>
        </p:txBody>
      </p:sp>
      <p:pic>
        <p:nvPicPr>
          <p:cNvPr id="5" name="Picture 4">
            <a:extLst>
              <a:ext uri="{FF2B5EF4-FFF2-40B4-BE49-F238E27FC236}">
                <a16:creationId xmlns:a16="http://schemas.microsoft.com/office/drawing/2014/main" id="{658C66F6-2AB5-4F51-CF3D-26EDD1221A73}"/>
              </a:ext>
            </a:extLst>
          </p:cNvPr>
          <p:cNvPicPr>
            <a:picLocks noChangeAspect="1"/>
          </p:cNvPicPr>
          <p:nvPr/>
        </p:nvPicPr>
        <p:blipFill>
          <a:blip r:embed="rId2"/>
          <a:stretch>
            <a:fillRect/>
          </a:stretch>
        </p:blipFill>
        <p:spPr>
          <a:xfrm>
            <a:off x="838200" y="365125"/>
            <a:ext cx="3060457" cy="1243692"/>
          </a:xfrm>
          <a:prstGeom prst="rect">
            <a:avLst/>
          </a:prstGeom>
        </p:spPr>
      </p:pic>
    </p:spTree>
    <p:extLst>
      <p:ext uri="{BB962C8B-B14F-4D97-AF65-F5344CB8AC3E}">
        <p14:creationId xmlns:p14="http://schemas.microsoft.com/office/powerpoint/2010/main" val="5476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7395A929-F749-7D79-02F8-6717B247510B}"/>
              </a:ext>
            </a:extLst>
          </p:cNvPr>
          <p:cNvGraphicFramePr>
            <a:graphicFrameLocks noGrp="1"/>
          </p:cNvGraphicFramePr>
          <p:nvPr>
            <p:extLst>
              <p:ext uri="{D42A27DB-BD31-4B8C-83A1-F6EECF244321}">
                <p14:modId xmlns:p14="http://schemas.microsoft.com/office/powerpoint/2010/main" val="1333380423"/>
              </p:ext>
            </p:extLst>
          </p:nvPr>
        </p:nvGraphicFramePr>
        <p:xfrm>
          <a:off x="2911220" y="2689551"/>
          <a:ext cx="6366510" cy="1517116"/>
        </p:xfrm>
        <a:graphic>
          <a:graphicData uri="http://schemas.openxmlformats.org/drawingml/2006/table">
            <a:tbl>
              <a:tblPr/>
              <a:tblGrid>
                <a:gridCol w="3313609">
                  <a:extLst>
                    <a:ext uri="{9D8B030D-6E8A-4147-A177-3AD203B41FA5}">
                      <a16:colId xmlns:a16="http://schemas.microsoft.com/office/drawing/2014/main" val="412366905"/>
                    </a:ext>
                  </a:extLst>
                </a:gridCol>
                <a:gridCol w="3052901">
                  <a:extLst>
                    <a:ext uri="{9D8B030D-6E8A-4147-A177-3AD203B41FA5}">
                      <a16:colId xmlns:a16="http://schemas.microsoft.com/office/drawing/2014/main" val="2186354841"/>
                    </a:ext>
                  </a:extLst>
                </a:gridCol>
              </a:tblGrid>
              <a:tr h="189237">
                <a:tc>
                  <a:txBody>
                    <a:bodyPr/>
                    <a:lstStyle/>
                    <a:p>
                      <a:pPr algn="ctr" fontAlgn="b"/>
                      <a:r>
                        <a:rPr lang="en-US" sz="2400" b="1" i="0" u="none" strike="noStrike" dirty="0">
                          <a:solidFill>
                            <a:schemeClr val="accent1">
                              <a:lumMod val="50000"/>
                            </a:schemeClr>
                          </a:solidFill>
                          <a:effectLst/>
                          <a:latin typeface="Eras Demi ITC" panose="020B0805030504020804" pitchFamily="34" charset="0"/>
                        </a:rPr>
                        <a:t>Agent </a:t>
                      </a:r>
                    </a:p>
                  </a:txBody>
                  <a:tcPr marL="13519" marR="13519" marT="13519"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b="1" i="0" u="none" strike="noStrike" dirty="0">
                          <a:solidFill>
                            <a:schemeClr val="accent1">
                              <a:lumMod val="50000"/>
                            </a:schemeClr>
                          </a:solidFill>
                          <a:effectLst/>
                          <a:latin typeface="Eras Demi ITC" panose="020B0805030504020804" pitchFamily="34" charset="0"/>
                        </a:rPr>
                        <a:t>Mentor</a:t>
                      </a:r>
                    </a:p>
                  </a:txBody>
                  <a:tcPr marL="13519" marR="13519" marT="13519"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5012"/>
                  </a:ext>
                </a:extLst>
              </a:tr>
              <a:tr h="189237">
                <a:tc>
                  <a:txBody>
                    <a:bodyPr/>
                    <a:lstStyle/>
                    <a:p>
                      <a:pPr algn="ctr" fontAlgn="b"/>
                      <a:r>
                        <a:rPr lang="en-US" sz="2400" b="1" i="0" u="none" strike="noStrike" dirty="0">
                          <a:solidFill>
                            <a:srgbClr val="000000"/>
                          </a:solidFill>
                          <a:effectLst/>
                          <a:latin typeface="Eras Demi ITC" panose="020B0805030504020804" pitchFamily="34" charset="0"/>
                        </a:rPr>
                        <a:t>Marjorie </a:t>
                      </a:r>
                      <a:r>
                        <a:rPr lang="en-US" sz="2400" b="1" i="0" u="none" strike="noStrike" dirty="0" err="1">
                          <a:solidFill>
                            <a:srgbClr val="000000"/>
                          </a:solidFill>
                          <a:effectLst/>
                          <a:latin typeface="Eras Demi ITC" panose="020B0805030504020804" pitchFamily="34" charset="0"/>
                        </a:rPr>
                        <a:t>Bozer</a:t>
                      </a:r>
                      <a:endParaRPr lang="en-US" sz="2400" b="1" i="0" u="none" strike="noStrike" dirty="0">
                        <a:solidFill>
                          <a:srgbClr val="000000"/>
                        </a:solidFill>
                        <a:effectLst/>
                        <a:latin typeface="Eras Demi ITC" panose="020B0805030504020804" pitchFamily="34" charset="0"/>
                      </a:endParaRPr>
                    </a:p>
                  </a:txBody>
                  <a:tcPr marL="13519" marR="13519" marT="13519"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2400" b="1" i="0" u="none" strike="noStrike" dirty="0">
                          <a:solidFill>
                            <a:srgbClr val="000000"/>
                          </a:solidFill>
                          <a:effectLst/>
                          <a:latin typeface="Eras Demi ITC" panose="020B0805030504020804" pitchFamily="34" charset="0"/>
                        </a:rPr>
                        <a:t>Kimberly Stevens</a:t>
                      </a:r>
                    </a:p>
                  </a:txBody>
                  <a:tcPr marL="13519" marR="13519" marT="13519"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901495"/>
                  </a:ext>
                </a:extLst>
              </a:tr>
              <a:tr h="189237">
                <a:tc>
                  <a:txBody>
                    <a:bodyPr/>
                    <a:lstStyle/>
                    <a:p>
                      <a:pPr algn="ctr" fontAlgn="b"/>
                      <a:r>
                        <a:rPr lang="en-US" sz="2400" b="1" i="0" u="none" strike="noStrike" dirty="0">
                          <a:solidFill>
                            <a:srgbClr val="000000"/>
                          </a:solidFill>
                          <a:effectLst/>
                          <a:latin typeface="Eras Demi ITC" panose="020B0805030504020804" pitchFamily="34" charset="0"/>
                        </a:rPr>
                        <a:t>Heather </a:t>
                      </a:r>
                      <a:r>
                        <a:rPr lang="en-US" sz="2400" b="1" i="0" u="none" strike="noStrike" dirty="0" err="1">
                          <a:solidFill>
                            <a:srgbClr val="000000"/>
                          </a:solidFill>
                          <a:effectLst/>
                          <a:latin typeface="Eras Demi ITC" panose="020B0805030504020804" pitchFamily="34" charset="0"/>
                        </a:rPr>
                        <a:t>Matesich</a:t>
                      </a:r>
                      <a:endParaRPr lang="en-US" sz="2400" b="1" i="0" u="none" strike="noStrike" dirty="0">
                        <a:solidFill>
                          <a:srgbClr val="000000"/>
                        </a:solidFill>
                        <a:effectLst/>
                        <a:latin typeface="Eras Demi ITC" panose="020B0805030504020804" pitchFamily="34" charset="0"/>
                      </a:endParaRPr>
                    </a:p>
                  </a:txBody>
                  <a:tcPr marL="13519" marR="13519" marT="13519"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2400" b="1" i="0" u="none" strike="noStrike" dirty="0">
                          <a:solidFill>
                            <a:srgbClr val="000000"/>
                          </a:solidFill>
                          <a:effectLst/>
                          <a:latin typeface="Eras Demi ITC" panose="020B0805030504020804" pitchFamily="34" charset="0"/>
                        </a:rPr>
                        <a:t>Bill Pauley</a:t>
                      </a:r>
                    </a:p>
                  </a:txBody>
                  <a:tcPr marL="13519" marR="13519" marT="13519"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17163203"/>
                  </a:ext>
                </a:extLst>
              </a:tr>
              <a:tr h="189237">
                <a:tc>
                  <a:txBody>
                    <a:bodyPr/>
                    <a:lstStyle/>
                    <a:p>
                      <a:pPr algn="ctr" fontAlgn="b"/>
                      <a:r>
                        <a:rPr lang="en-US" sz="2400" b="1" i="0" u="none" strike="noStrike" dirty="0">
                          <a:solidFill>
                            <a:srgbClr val="000000"/>
                          </a:solidFill>
                          <a:effectLst/>
                          <a:latin typeface="Eras Demi ITC" panose="020B0805030504020804" pitchFamily="34" charset="0"/>
                        </a:rPr>
                        <a:t>Catie Rice</a:t>
                      </a:r>
                    </a:p>
                  </a:txBody>
                  <a:tcPr marL="13519" marR="13519" marT="13519"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b"/>
                      <a:r>
                        <a:rPr lang="en-US" sz="2400" b="1" i="0" u="none" strike="noStrike" dirty="0">
                          <a:solidFill>
                            <a:srgbClr val="000000"/>
                          </a:solidFill>
                          <a:effectLst/>
                          <a:latin typeface="Eras Demi ITC" panose="020B0805030504020804" pitchFamily="34" charset="0"/>
                        </a:rPr>
                        <a:t>Joe Krivelow</a:t>
                      </a:r>
                    </a:p>
                  </a:txBody>
                  <a:tcPr marL="13519" marR="13519" marT="13519"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80403292"/>
                  </a:ext>
                </a:extLst>
              </a:tr>
            </a:tbl>
          </a:graphicData>
        </a:graphic>
      </p:graphicFrame>
      <p:sp>
        <p:nvSpPr>
          <p:cNvPr id="6" name="TextBox 5">
            <a:extLst>
              <a:ext uri="{FF2B5EF4-FFF2-40B4-BE49-F238E27FC236}">
                <a16:creationId xmlns:a16="http://schemas.microsoft.com/office/drawing/2014/main" id="{1CEE122C-0DCA-626F-9CB4-FB907D542ABA}"/>
              </a:ext>
            </a:extLst>
          </p:cNvPr>
          <p:cNvSpPr txBox="1"/>
          <p:nvPr/>
        </p:nvSpPr>
        <p:spPr>
          <a:xfrm>
            <a:off x="1038874" y="6204143"/>
            <a:ext cx="9806073" cy="6486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Wide Latin" panose="020A0A07050505020404" pitchFamily="18" charset="0"/>
                <a:ea typeface="+mn-ea"/>
                <a:cs typeface="+mn-cs"/>
              </a:rPr>
              <a:t>CONGRATULATIONS</a:t>
            </a:r>
          </a:p>
        </p:txBody>
      </p:sp>
      <p:sp>
        <p:nvSpPr>
          <p:cNvPr id="7" name="Rectangle 6">
            <a:extLst>
              <a:ext uri="{FF2B5EF4-FFF2-40B4-BE49-F238E27FC236}">
                <a16:creationId xmlns:a16="http://schemas.microsoft.com/office/drawing/2014/main" id="{227B73CF-9B03-3AD4-FF03-D4DD1BC82A50}"/>
              </a:ext>
            </a:extLst>
          </p:cNvPr>
          <p:cNvSpPr/>
          <p:nvPr/>
        </p:nvSpPr>
        <p:spPr>
          <a:xfrm>
            <a:off x="366823" y="200896"/>
            <a:ext cx="11658600" cy="92661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5400" b="1" i="0" u="none" strike="noStrike" kern="1200" cap="none" spc="0" normalizeH="0" baseline="0" noProof="0" dirty="0">
                <a:ln w="13462">
                  <a:solidFill>
                    <a:prstClr val="white"/>
                  </a:solidFill>
                  <a:prstDash val="solid"/>
                </a:ln>
                <a:solidFill>
                  <a:schemeClr val="accent4"/>
                </a:solidFill>
                <a:effectLst>
                  <a:outerShdw dist="38100" dir="2700000" algn="bl" rotWithShape="0">
                    <a:srgbClr val="5B9BD5"/>
                  </a:outerShdw>
                </a:effectLst>
                <a:uLnTx/>
                <a:uFillTx/>
                <a:latin typeface="Wide Latin" panose="020A0A07050505020404" pitchFamily="18" charset="0"/>
                <a:ea typeface="+mn-ea"/>
                <a:cs typeface="+mn-cs"/>
              </a:rPr>
              <a:t>1st APPLICATION</a:t>
            </a:r>
            <a:endParaRPr kumimoji="0" lang="en-US" sz="5400" b="1" i="0" u="none" strike="noStrike" kern="1200" cap="none" spc="0" normalizeH="0" baseline="0" noProof="0" dirty="0">
              <a:ln w="13462">
                <a:solidFill>
                  <a:prstClr val="white"/>
                </a:solidFill>
                <a:prstDash val="solid"/>
              </a:ln>
              <a:solidFill>
                <a:schemeClr val="accent4"/>
              </a:solidFill>
              <a:effectLst>
                <a:outerShdw dist="38100" dir="2700000" algn="bl" rotWithShape="0">
                  <a:srgbClr val="5B9BD5"/>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6C4D7FE-7601-AD8E-F93C-01C5447D04F6}"/>
              </a:ext>
            </a:extLst>
          </p:cNvPr>
          <p:cNvPicPr>
            <a:picLocks noChangeAspect="1"/>
          </p:cNvPicPr>
          <p:nvPr/>
        </p:nvPicPr>
        <p:blipFill>
          <a:blip r:embed="rId2"/>
          <a:stretch>
            <a:fillRect/>
          </a:stretch>
        </p:blipFill>
        <p:spPr>
          <a:xfrm>
            <a:off x="1429744" y="4281270"/>
            <a:ext cx="9329463" cy="1089712"/>
          </a:xfrm>
          <a:prstGeom prst="rect">
            <a:avLst/>
          </a:prstGeom>
          <a:solidFill>
            <a:schemeClr val="accent5">
              <a:lumMod val="40000"/>
              <a:lumOff val="60000"/>
            </a:schemeClr>
          </a:solidFill>
        </p:spPr>
      </p:pic>
      <p:pic>
        <p:nvPicPr>
          <p:cNvPr id="3" name="Picture 2">
            <a:extLst>
              <a:ext uri="{FF2B5EF4-FFF2-40B4-BE49-F238E27FC236}">
                <a16:creationId xmlns:a16="http://schemas.microsoft.com/office/drawing/2014/main" id="{B952C6D7-5430-C049-A13E-269424D42343}"/>
              </a:ext>
            </a:extLst>
          </p:cNvPr>
          <p:cNvPicPr>
            <a:picLocks noChangeAspect="1"/>
          </p:cNvPicPr>
          <p:nvPr/>
        </p:nvPicPr>
        <p:blipFill>
          <a:blip r:embed="rId3"/>
          <a:stretch>
            <a:fillRect/>
          </a:stretch>
        </p:blipFill>
        <p:spPr>
          <a:xfrm>
            <a:off x="1425422" y="1485451"/>
            <a:ext cx="9333785" cy="1091279"/>
          </a:xfrm>
          <a:prstGeom prst="rect">
            <a:avLst/>
          </a:prstGeom>
        </p:spPr>
      </p:pic>
    </p:spTree>
    <p:extLst>
      <p:ext uri="{BB962C8B-B14F-4D97-AF65-F5344CB8AC3E}">
        <p14:creationId xmlns:p14="http://schemas.microsoft.com/office/powerpoint/2010/main" val="416095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01C27C-B428-658F-30BE-00218BEA3BD1}"/>
              </a:ext>
            </a:extLst>
          </p:cNvPr>
          <p:cNvPicPr>
            <a:picLocks noChangeAspect="1"/>
          </p:cNvPicPr>
          <p:nvPr/>
        </p:nvPicPr>
        <p:blipFill>
          <a:blip r:embed="rId2"/>
          <a:stretch>
            <a:fillRect/>
          </a:stretch>
        </p:blipFill>
        <p:spPr>
          <a:xfrm>
            <a:off x="4223062" y="1796318"/>
            <a:ext cx="4358797" cy="1285845"/>
          </a:xfrm>
          <a:prstGeom prst="rect">
            <a:avLst/>
          </a:prstGeom>
        </p:spPr>
      </p:pic>
      <p:sp>
        <p:nvSpPr>
          <p:cNvPr id="7" name="TextBox 6">
            <a:extLst>
              <a:ext uri="{FF2B5EF4-FFF2-40B4-BE49-F238E27FC236}">
                <a16:creationId xmlns:a16="http://schemas.microsoft.com/office/drawing/2014/main" id="{32710AC0-BC66-9802-BF02-888625A816FD}"/>
              </a:ext>
            </a:extLst>
          </p:cNvPr>
          <p:cNvSpPr txBox="1"/>
          <p:nvPr/>
        </p:nvSpPr>
        <p:spPr>
          <a:xfrm>
            <a:off x="816934" y="5632428"/>
            <a:ext cx="1055813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00"/>
                </a:highlight>
                <a:uLnTx/>
                <a:uFillTx/>
                <a:latin typeface="Calibri" panose="020F0502020204030204"/>
                <a:ea typeface="+mn-ea"/>
                <a:cs typeface="+mn-cs"/>
              </a:rPr>
              <a:t>Share your CHC photos with Sonali Balan, </a:t>
            </a:r>
            <a:r>
              <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00"/>
                </a:highlight>
                <a:uLnTx/>
                <a:uFillTx/>
                <a:latin typeface="Calibri" panose="020F0502020204030204"/>
                <a:ea typeface="+mn-ea"/>
                <a:cs typeface="+mn-cs"/>
                <a:hlinkClick r:id="rId3"/>
              </a:rPr>
              <a:t>sbalan@chcquotes.com</a:t>
            </a:r>
            <a:r>
              <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00"/>
                </a:highlight>
                <a:uLnTx/>
                <a:uFillTx/>
                <a:latin typeface="Calibri" panose="020F0502020204030204"/>
                <a:ea typeface="+mn-ea"/>
                <a:cs typeface="+mn-cs"/>
              </a:rPr>
              <a:t> &amp; Tanya Mosley, </a:t>
            </a:r>
            <a:r>
              <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00"/>
                </a:highlight>
                <a:uLnTx/>
                <a:uFillTx/>
                <a:latin typeface="Calibri" panose="020F0502020204030204"/>
                <a:ea typeface="+mn-ea"/>
                <a:cs typeface="+mn-cs"/>
                <a:hlinkClick r:id="rId4"/>
              </a:rPr>
              <a:t>tmosley@chcquotes.com</a:t>
            </a:r>
            <a:endPar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00"/>
              </a:highligh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1310B2-8DB1-0C6A-B4DB-FEB06A199CE0}"/>
              </a:ext>
            </a:extLst>
          </p:cNvPr>
          <p:cNvSpPr txBox="1"/>
          <p:nvPr/>
        </p:nvSpPr>
        <p:spPr>
          <a:xfrm>
            <a:off x="1921499" y="6094093"/>
            <a:ext cx="89619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FF"/>
                </a:highlight>
                <a:uLnTx/>
                <a:uFillTx/>
                <a:latin typeface="Calibri" panose="020F0502020204030204"/>
                <a:ea typeface="+mn-ea"/>
                <a:cs typeface="+mn-cs"/>
              </a:rPr>
              <a:t>GLASSDOOR REVIEWS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FF"/>
                </a:highlight>
                <a:uLnTx/>
                <a:uFillTx/>
                <a:latin typeface="Calibri" panose="020F0502020204030204"/>
                <a:ea typeface="+mn-ea"/>
                <a:cs typeface="+mn-cs"/>
                <a:hlinkClick r:id="rId5"/>
              </a:rPr>
              <a:t>https://www.glassdoor.com/</a:t>
            </a:r>
            <a:endParaRPr kumimoji="0" lang="en-US" sz="1800" b="0" i="0" u="none" strike="noStrike" kern="1200" cap="none" spc="0" normalizeH="0" baseline="0" noProof="0" dirty="0">
              <a:ln w="0">
                <a:solidFill>
                  <a:prstClr val="black">
                    <a:lumMod val="65000"/>
                    <a:lumOff val="35000"/>
                  </a:prstClr>
                </a:solidFill>
              </a:ln>
              <a:solidFill>
                <a:srgbClr val="4472C4">
                  <a:lumMod val="75000"/>
                </a:srgbClr>
              </a:solidFill>
              <a:effectLst>
                <a:outerShdw blurRad="38100" dist="19050" dir="2700000" algn="tl" rotWithShape="0">
                  <a:prstClr val="black">
                    <a:alpha val="40000"/>
                  </a:prstClr>
                </a:outerShdw>
              </a:effectLst>
              <a:highlight>
                <a:srgbClr val="00FFFF"/>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7F31052-A01B-CC3D-067B-57CD0D5B081B}"/>
              </a:ext>
            </a:extLst>
          </p:cNvPr>
          <p:cNvSpPr txBox="1"/>
          <p:nvPr/>
        </p:nvSpPr>
        <p:spPr>
          <a:xfrm>
            <a:off x="3965685" y="3128330"/>
            <a:ext cx="4873552" cy="2411765"/>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Do you have a satisfied customer review on</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social media?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Do you have pictures of events and peers?</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LET’S GROW TOGETHER!</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Share with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@COMPASSHEALTHCONSULTANTS</a:t>
            </a:r>
            <a:endParaRPr kumimoji="0" lang="en-US" sz="1800" b="0" i="1"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66B6ABC-1A91-AB57-AF2C-B3D29C816BFD}"/>
              </a:ext>
            </a:extLst>
          </p:cNvPr>
          <p:cNvSpPr txBox="1"/>
          <p:nvPr/>
        </p:nvSpPr>
        <p:spPr>
          <a:xfrm>
            <a:off x="3965685" y="117576"/>
            <a:ext cx="4873552" cy="1877437"/>
          </a:xfrm>
          <a:prstGeom prst="rect">
            <a:avLst/>
          </a:prstGeom>
          <a:noFill/>
        </p:spPr>
        <p:txBody>
          <a:bodyPr wrap="square">
            <a:spAutoFit/>
          </a:bodyPr>
          <a:lstStyle/>
          <a:p>
            <a:pPr algn="ctr"/>
            <a:r>
              <a:rPr lang="en-US" sz="4000" dirty="0">
                <a:effectLst/>
                <a:latin typeface="georgia" panose="02040502050405020303" pitchFamily="18" charset="0"/>
              </a:rPr>
              <a:t>COMPASS HEALTH CONSULTANTS</a:t>
            </a:r>
          </a:p>
          <a:p>
            <a:br>
              <a:rPr lang="en-US" sz="1800" dirty="0">
                <a:effectLst/>
                <a:latin typeface="georgia" panose="02040502050405020303" pitchFamily="18" charset="0"/>
              </a:rPr>
            </a:br>
            <a:endParaRPr lang="en-US" dirty="0"/>
          </a:p>
        </p:txBody>
      </p:sp>
    </p:spTree>
    <p:extLst>
      <p:ext uri="{BB962C8B-B14F-4D97-AF65-F5344CB8AC3E}">
        <p14:creationId xmlns:p14="http://schemas.microsoft.com/office/powerpoint/2010/main" val="351825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A57B5E-0A54-6D2D-01C2-FB6274F57F9B}"/>
              </a:ext>
            </a:extLst>
          </p:cNvPr>
          <p:cNvSpPr>
            <a:spLocks noGrp="1"/>
          </p:cNvSpPr>
          <p:nvPr>
            <p:ph type="title"/>
          </p:nvPr>
        </p:nvSpPr>
        <p:spPr>
          <a:xfrm>
            <a:off x="1395044" y="734675"/>
            <a:ext cx="9394874" cy="928467"/>
          </a:xfrm>
        </p:spPr>
        <p:txBody>
          <a:bodyPr vert="horz" lIns="91440" tIns="45720" rIns="91440" bIns="45720" rtlCol="0" anchor="ctr">
            <a:normAutofit/>
          </a:bodyPr>
          <a:lstStyle/>
          <a:p>
            <a:pPr algn="ctr"/>
            <a:r>
              <a:rPr lang="en-US" sz="3200" kern="1200" cap="all" spc="300" baseline="0" dirty="0">
                <a:solidFill>
                  <a:schemeClr val="tx2"/>
                </a:solidFill>
                <a:latin typeface="+mj-lt"/>
                <a:ea typeface="+mj-ea"/>
                <a:cs typeface="+mj-cs"/>
              </a:rPr>
              <a:t>WELCOME TO OUR NEW AGENTS</a:t>
            </a:r>
          </a:p>
        </p:txBody>
      </p:sp>
      <p:sp>
        <p:nvSpPr>
          <p:cNvPr id="6" name="TextBox 5">
            <a:extLst>
              <a:ext uri="{FF2B5EF4-FFF2-40B4-BE49-F238E27FC236}">
                <a16:creationId xmlns:a16="http://schemas.microsoft.com/office/drawing/2014/main" id="{CAB37827-A510-C9C3-70E1-8FCF90C7423B}"/>
              </a:ext>
            </a:extLst>
          </p:cNvPr>
          <p:cNvSpPr txBox="1"/>
          <p:nvPr/>
        </p:nvSpPr>
        <p:spPr>
          <a:xfrm>
            <a:off x="2904389" y="2198073"/>
            <a:ext cx="7166929" cy="764568"/>
          </a:xfrm>
          <a:prstGeom prst="rect">
            <a:avLst/>
          </a:prstGeom>
          <a:noFill/>
        </p:spPr>
        <p:txBody>
          <a:bodyPr wrap="square">
            <a:spAutoFit/>
          </a:bodyPr>
          <a:lstStyle/>
          <a:p>
            <a:pPr marL="0" marR="0" lvl="0" indent="0" algn="ctr" defTabSz="713232" rtl="0" eaLnBrk="1" fontAlgn="auto" latinLnBrk="0" hangingPunct="1">
              <a:lnSpc>
                <a:spcPct val="100000"/>
              </a:lnSpc>
              <a:spcBef>
                <a:spcPts val="0"/>
              </a:spcBef>
              <a:spcAft>
                <a:spcPts val="600"/>
              </a:spcAft>
              <a:buClrTx/>
              <a:buSzTx/>
              <a:buFontTx/>
              <a:buNone/>
              <a:tabLst/>
              <a:defRPr/>
            </a:pPr>
            <a:r>
              <a:rPr kumimoji="0" lang="en-US" sz="2184"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rPr>
              <a:t>Sell your first application by tomorrow, Friday, April </a:t>
            </a:r>
            <a:r>
              <a:rPr lang="en-US" sz="2184" dirty="0">
                <a:solidFill>
                  <a:srgbClr val="000000"/>
                </a:solidFill>
                <a:latin typeface="Book Antiqua" panose="02040602050305030304" pitchFamily="18" charset="0"/>
              </a:rPr>
              <a:t>28</a:t>
            </a:r>
            <a:r>
              <a:rPr kumimoji="0" lang="en-US" sz="2184" b="0" i="0" u="none" strike="noStrike" kern="1200" cap="none" spc="0" normalizeH="0" baseline="30000" noProof="0" dirty="0">
                <a:ln>
                  <a:noFill/>
                </a:ln>
                <a:solidFill>
                  <a:srgbClr val="000000"/>
                </a:solidFill>
                <a:effectLst/>
                <a:uLnTx/>
                <a:uFillTx/>
                <a:latin typeface="Book Antiqua" panose="02040602050305030304" pitchFamily="18" charset="0"/>
                <a:ea typeface="+mn-ea"/>
                <a:cs typeface="+mn-cs"/>
              </a:rPr>
              <a:t>TH</a:t>
            </a:r>
            <a:r>
              <a:rPr kumimoji="0" lang="en-US" sz="2184" b="0"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rPr>
              <a:t> and receive a Compass Shirt and $100 Lead Credits! </a:t>
            </a:r>
            <a:endParaRPr kumimoji="0" lang="en-US" sz="28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mn-cs"/>
            </a:endParaRPr>
          </a:p>
        </p:txBody>
      </p:sp>
      <p:sp>
        <p:nvSpPr>
          <p:cNvPr id="7" name="Rectangle 6">
            <a:extLst>
              <a:ext uri="{FF2B5EF4-FFF2-40B4-BE49-F238E27FC236}">
                <a16:creationId xmlns:a16="http://schemas.microsoft.com/office/drawing/2014/main" id="{B6241B90-3DAF-3FEA-0FB1-FE784DDF10FC}"/>
              </a:ext>
            </a:extLst>
          </p:cNvPr>
          <p:cNvSpPr/>
          <p:nvPr/>
        </p:nvSpPr>
        <p:spPr>
          <a:xfrm>
            <a:off x="4209594" y="3525098"/>
            <a:ext cx="3765774" cy="740524"/>
          </a:xfrm>
          <a:prstGeom prst="rect">
            <a:avLst/>
          </a:prstGeom>
          <a:noFill/>
        </p:spPr>
        <p:txBody>
          <a:bodyPr wrap="none" lIns="91440" tIns="45720" rIns="91440" bIns="45720">
            <a:spAutoFit/>
          </a:bodyPr>
          <a:lstStyle/>
          <a:p>
            <a:pPr marL="0" marR="0" lvl="0" indent="0" algn="ctr" defTabSz="713232" rtl="0" eaLnBrk="1" fontAlgn="auto" latinLnBrk="0" hangingPunct="1">
              <a:lnSpc>
                <a:spcPct val="100000"/>
              </a:lnSpc>
              <a:spcBef>
                <a:spcPts val="0"/>
              </a:spcBef>
              <a:spcAft>
                <a:spcPts val="600"/>
              </a:spcAft>
              <a:buClrTx/>
              <a:buSzTx/>
              <a:buFontTx/>
              <a:buNone/>
              <a:tabLst/>
              <a:defRPr/>
            </a:pPr>
            <a:r>
              <a:rPr kumimoji="0" lang="en-US" sz="4212" b="0" i="0" u="none" strike="noStrike" kern="1200" cap="none" spc="0" normalizeH="0" baseline="0" noProof="0" dirty="0">
                <a:ln w="0"/>
                <a:gradFill>
                  <a:gsLst>
                    <a:gs pos="0">
                      <a:srgbClr val="4D70C3">
                        <a:lumMod val="50000"/>
                      </a:srgbClr>
                    </a:gs>
                    <a:gs pos="50000">
                      <a:srgbClr val="4D70C3"/>
                    </a:gs>
                    <a:gs pos="100000">
                      <a:srgbClr val="4D70C3">
                        <a:lumMod val="60000"/>
                        <a:lumOff val="40000"/>
                      </a:srgbClr>
                    </a:gs>
                  </a:gsLst>
                  <a:lin ang="5400000"/>
                </a:gradFill>
                <a:effectLst>
                  <a:reflection blurRad="6350" stA="53000" endA="300" endPos="35500" dir="5400000" sy="-90000" algn="bl" rotWithShape="0"/>
                </a:effectLst>
                <a:uLnTx/>
                <a:uFillTx/>
                <a:latin typeface="Book Antiqua" panose="02040602050305030304" pitchFamily="18" charset="0"/>
                <a:ea typeface="+mn-ea"/>
                <a:cs typeface="+mn-cs"/>
              </a:rPr>
              <a:t>Happy Selling!</a:t>
            </a:r>
            <a:endParaRPr kumimoji="0" lang="en-US" sz="5400" b="0" i="0" u="none" strike="noStrike" kern="1200" cap="none" spc="0" normalizeH="0" baseline="0" noProof="0" dirty="0">
              <a:ln w="0"/>
              <a:gradFill>
                <a:gsLst>
                  <a:gs pos="0">
                    <a:srgbClr val="4D70C3">
                      <a:lumMod val="50000"/>
                    </a:srgbClr>
                  </a:gs>
                  <a:gs pos="50000">
                    <a:srgbClr val="4D70C3"/>
                  </a:gs>
                  <a:gs pos="100000">
                    <a:srgbClr val="4D70C3">
                      <a:lumMod val="60000"/>
                      <a:lumOff val="40000"/>
                    </a:srgbClr>
                  </a:gs>
                </a:gsLst>
                <a:lin ang="5400000"/>
              </a:gradFill>
              <a:effectLst>
                <a:reflection blurRad="6350" stA="53000" endA="300" endPos="35500" dir="5400000" sy="-90000" algn="bl" rotWithShape="0"/>
              </a:effectLst>
              <a:uLnTx/>
              <a:uFillTx/>
              <a:latin typeface="Gill Sans MT"/>
              <a:ea typeface="+mn-ea"/>
              <a:cs typeface="+mn-cs"/>
            </a:endParaRPr>
          </a:p>
        </p:txBody>
      </p:sp>
      <p:pic>
        <p:nvPicPr>
          <p:cNvPr id="3" name="Picture 2">
            <a:extLst>
              <a:ext uri="{FF2B5EF4-FFF2-40B4-BE49-F238E27FC236}">
                <a16:creationId xmlns:a16="http://schemas.microsoft.com/office/drawing/2014/main" id="{EBF2C561-ACF8-50CE-3741-A48D9F8B413E}"/>
              </a:ext>
            </a:extLst>
          </p:cNvPr>
          <p:cNvPicPr>
            <a:picLocks noChangeAspect="1"/>
          </p:cNvPicPr>
          <p:nvPr/>
        </p:nvPicPr>
        <p:blipFill>
          <a:blip r:embed="rId2"/>
          <a:stretch>
            <a:fillRect/>
          </a:stretch>
        </p:blipFill>
        <p:spPr>
          <a:xfrm>
            <a:off x="695723" y="1663142"/>
            <a:ext cx="2208665" cy="2232218"/>
          </a:xfrm>
          <a:prstGeom prst="rect">
            <a:avLst/>
          </a:prstGeom>
        </p:spPr>
      </p:pic>
      <p:sp>
        <p:nvSpPr>
          <p:cNvPr id="8" name="TextBox 7">
            <a:extLst>
              <a:ext uri="{FF2B5EF4-FFF2-40B4-BE49-F238E27FC236}">
                <a16:creationId xmlns:a16="http://schemas.microsoft.com/office/drawing/2014/main" id="{18315DCA-E3E8-D957-B7EF-00F8E367E530}"/>
              </a:ext>
            </a:extLst>
          </p:cNvPr>
          <p:cNvSpPr txBox="1"/>
          <p:nvPr/>
        </p:nvSpPr>
        <p:spPr>
          <a:xfrm>
            <a:off x="3147236" y="5098813"/>
            <a:ext cx="6097772" cy="1477328"/>
          </a:xfrm>
          <a:prstGeom prst="rect">
            <a:avLst/>
          </a:prstGeom>
          <a:noFill/>
        </p:spPr>
        <p:txBody>
          <a:bodyPr wrap="square">
            <a:spAutoFit/>
          </a:bodyPr>
          <a:lstStyle/>
          <a:p>
            <a:r>
              <a:rPr lang="en-US" dirty="0"/>
              <a:t>Do you know someone looking for a new career? </a:t>
            </a:r>
          </a:p>
          <a:p>
            <a:endParaRPr lang="en-US" dirty="0"/>
          </a:p>
          <a:p>
            <a:r>
              <a:rPr lang="en-US" dirty="0"/>
              <a:t>Our next CHC New Agent Training &amp; Development is May 9th &amp; 10th in Tampa, FL.  Send your referrals to Liz Wardrop, </a:t>
            </a:r>
            <a:r>
              <a:rPr lang="en-US" dirty="0">
                <a:solidFill>
                  <a:srgbClr val="0070C0"/>
                </a:solidFill>
              </a:rPr>
              <a:t>ewardrop@chcquotes.com, </a:t>
            </a:r>
            <a:r>
              <a:rPr lang="en-US" dirty="0"/>
              <a:t>and you could get free lead credits.</a:t>
            </a:r>
          </a:p>
        </p:txBody>
      </p:sp>
    </p:spTree>
    <p:extLst>
      <p:ext uri="{BB962C8B-B14F-4D97-AF65-F5344CB8AC3E}">
        <p14:creationId xmlns:p14="http://schemas.microsoft.com/office/powerpoint/2010/main" val="403203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Arc 2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5DE2CCB6-2C16-3C6E-DD30-9030D8E83256}"/>
              </a:ext>
            </a:extLst>
          </p:cNvPr>
          <p:cNvPicPr>
            <a:picLocks noChangeAspect="1"/>
          </p:cNvPicPr>
          <p:nvPr/>
        </p:nvPicPr>
        <p:blipFill>
          <a:blip r:embed="rId2"/>
          <a:stretch>
            <a:fillRect/>
          </a:stretch>
        </p:blipFill>
        <p:spPr>
          <a:xfrm>
            <a:off x="804313" y="804556"/>
            <a:ext cx="4777381" cy="40261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95642BFD-6E1E-D2DB-30F6-ACD97A4AB3F5}"/>
              </a:ext>
            </a:extLst>
          </p:cNvPr>
          <p:cNvSpPr txBox="1"/>
          <p:nvPr/>
        </p:nvSpPr>
        <p:spPr>
          <a:xfrm>
            <a:off x="5846836" y="2936530"/>
            <a:ext cx="5458838" cy="2470114"/>
          </a:xfrm>
          <a:prstGeom prst="rect">
            <a:avLst/>
          </a:prstGeom>
        </p:spPr>
        <p:txBody>
          <a:bodyPr vert="horz" lIns="91440" tIns="45720" rIns="91440" bIns="45720" rtlCol="0">
            <a:normAutofit/>
          </a:bodyPr>
          <a:lstStyle/>
          <a:p>
            <a:pPr>
              <a:lnSpc>
                <a:spcPct val="90000"/>
              </a:lnSpc>
              <a:spcAft>
                <a:spcPts val="600"/>
              </a:spcAft>
            </a:pPr>
            <a:r>
              <a:rPr lang="en-US" b="0" i="0" dirty="0">
                <a:effectLst/>
              </a:rPr>
              <a:t>This week's calendar has been off, or we have cancelled some training sessions unexpectedly.  We apologize for the inconvenience.  As we maneuver our updated  training schedules, we will do our best to be more accurate.  If you ever have a question regarding training times and links, please reach out to your leader, or Tanya Mosley, </a:t>
            </a:r>
            <a:r>
              <a:rPr lang="en-US" b="0" i="0" dirty="0">
                <a:effectLst/>
                <a:hlinkClick r:id="rId3"/>
              </a:rPr>
              <a:t>tmosley@chcquotes.com</a:t>
            </a:r>
            <a:r>
              <a:rPr lang="en-US" b="0" i="0" dirty="0">
                <a:effectLst/>
              </a:rPr>
              <a:t>.</a:t>
            </a:r>
            <a:endParaRPr lang="en-US" dirty="0"/>
          </a:p>
        </p:txBody>
      </p:sp>
      <p:pic>
        <p:nvPicPr>
          <p:cNvPr id="5" name="Picture 4">
            <a:extLst>
              <a:ext uri="{FF2B5EF4-FFF2-40B4-BE49-F238E27FC236}">
                <a16:creationId xmlns:a16="http://schemas.microsoft.com/office/drawing/2014/main" id="{B2DD02A2-D900-771F-30F1-E0ECAFFC686E}"/>
              </a:ext>
            </a:extLst>
          </p:cNvPr>
          <p:cNvPicPr>
            <a:picLocks noChangeAspect="1"/>
          </p:cNvPicPr>
          <p:nvPr/>
        </p:nvPicPr>
        <p:blipFill>
          <a:blip r:embed="rId4"/>
          <a:stretch>
            <a:fillRect/>
          </a:stretch>
        </p:blipFill>
        <p:spPr>
          <a:xfrm>
            <a:off x="6711439" y="435935"/>
            <a:ext cx="3538347" cy="2381693"/>
          </a:xfrm>
          <a:prstGeom prst="rect">
            <a:avLst/>
          </a:prstGeom>
        </p:spPr>
      </p:pic>
    </p:spTree>
    <p:extLst>
      <p:ext uri="{BB962C8B-B14F-4D97-AF65-F5344CB8AC3E}">
        <p14:creationId xmlns:p14="http://schemas.microsoft.com/office/powerpoint/2010/main" val="180227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69E4C79-4A25-4DCA-9CC1-94147A10E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799"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878FB93-31EB-3804-8BD1-369C9EB6221E}"/>
              </a:ext>
            </a:extLst>
          </p:cNvPr>
          <p:cNvSpPr txBox="1">
            <a:spLocks/>
          </p:cNvSpPr>
          <p:nvPr/>
        </p:nvSpPr>
        <p:spPr>
          <a:xfrm>
            <a:off x="6096000" y="454393"/>
            <a:ext cx="5393824" cy="108830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3200" b="0" i="0" u="none" strike="noStrike" kern="1200" cap="all" spc="300" normalizeH="0" baseline="0" noProof="0" dirty="0">
                <a:ln>
                  <a:noFill/>
                </a:ln>
                <a:solidFill>
                  <a:schemeClr val="tx2"/>
                </a:solidFill>
                <a:effectLst/>
                <a:uLnTx/>
                <a:uFillTx/>
                <a:latin typeface="+mj-lt"/>
                <a:ea typeface="+mj-ea"/>
                <a:cs typeface="+mj-cs"/>
              </a:rPr>
              <a:t>CHC Upcoming Trainings &amp; Events</a:t>
            </a:r>
          </a:p>
        </p:txBody>
      </p:sp>
      <p:pic>
        <p:nvPicPr>
          <p:cNvPr id="8" name="Picture 7">
            <a:extLst>
              <a:ext uri="{FF2B5EF4-FFF2-40B4-BE49-F238E27FC236}">
                <a16:creationId xmlns:a16="http://schemas.microsoft.com/office/drawing/2014/main" id="{58D7B76E-AC1E-CE5D-F343-F52E9903D1E2}"/>
              </a:ext>
            </a:extLst>
          </p:cNvPr>
          <p:cNvPicPr>
            <a:picLocks noChangeAspect="1"/>
          </p:cNvPicPr>
          <p:nvPr/>
        </p:nvPicPr>
        <p:blipFill>
          <a:blip r:embed="rId2"/>
          <a:stretch>
            <a:fillRect/>
          </a:stretch>
        </p:blipFill>
        <p:spPr>
          <a:xfrm>
            <a:off x="305563" y="223284"/>
            <a:ext cx="4819330" cy="1112545"/>
          </a:xfrm>
          <a:prstGeom prst="rect">
            <a:avLst/>
          </a:prstGeom>
        </p:spPr>
      </p:pic>
      <p:pic>
        <p:nvPicPr>
          <p:cNvPr id="12" name="Picture 11">
            <a:extLst>
              <a:ext uri="{FF2B5EF4-FFF2-40B4-BE49-F238E27FC236}">
                <a16:creationId xmlns:a16="http://schemas.microsoft.com/office/drawing/2014/main" id="{325E403E-9613-0A23-28BE-8BF473189909}"/>
              </a:ext>
            </a:extLst>
          </p:cNvPr>
          <p:cNvPicPr>
            <a:picLocks noChangeAspect="1"/>
          </p:cNvPicPr>
          <p:nvPr/>
        </p:nvPicPr>
        <p:blipFill>
          <a:blip r:embed="rId3"/>
          <a:stretch>
            <a:fillRect/>
          </a:stretch>
        </p:blipFill>
        <p:spPr>
          <a:xfrm>
            <a:off x="463296" y="3428998"/>
            <a:ext cx="4437887" cy="2587528"/>
          </a:xfrm>
          <a:prstGeom prst="rect">
            <a:avLst/>
          </a:prstGeom>
        </p:spPr>
      </p:pic>
      <p:sp>
        <p:nvSpPr>
          <p:cNvPr id="13" name="TextBox 12">
            <a:extLst>
              <a:ext uri="{FF2B5EF4-FFF2-40B4-BE49-F238E27FC236}">
                <a16:creationId xmlns:a16="http://schemas.microsoft.com/office/drawing/2014/main" id="{80789D35-6624-E508-7A90-19BBBC7BB23F}"/>
              </a:ext>
            </a:extLst>
          </p:cNvPr>
          <p:cNvSpPr txBox="1"/>
          <p:nvPr/>
        </p:nvSpPr>
        <p:spPr>
          <a:xfrm>
            <a:off x="6002503" y="1829349"/>
            <a:ext cx="5487321" cy="4459255"/>
          </a:xfrm>
          <a:prstGeom prst="rect">
            <a:avLst/>
          </a:prstGeom>
        </p:spPr>
        <p:txBody>
          <a:bodyPr vert="horz" lIns="91440" tIns="45720" rIns="91440" bIns="45720" rtlCol="0">
            <a:normAutofit/>
          </a:bodyPr>
          <a:lstStyle/>
          <a:p>
            <a:pPr indent="-228600">
              <a:spcAft>
                <a:spcPts val="600"/>
              </a:spcAft>
              <a:buSzPct val="70000"/>
              <a:buFont typeface="Arial" panose="020B0604020202020204" pitchFamily="34" charset="0"/>
              <a:buChar char="•"/>
            </a:pPr>
            <a:endParaRPr lang="en-US" dirty="0">
              <a:solidFill>
                <a:schemeClr val="tx2"/>
              </a:solidFill>
              <a:latin typeface="+mj-lt"/>
            </a:endParaRPr>
          </a:p>
          <a:p>
            <a:pPr algn="ctr">
              <a:spcAft>
                <a:spcPts val="600"/>
              </a:spcAft>
              <a:buSzPct val="70000"/>
            </a:pPr>
            <a:r>
              <a:rPr lang="en-US" dirty="0">
                <a:solidFill>
                  <a:schemeClr val="tx2"/>
                </a:solidFill>
                <a:latin typeface="+mj-lt"/>
              </a:rPr>
              <a:t> </a:t>
            </a:r>
            <a:r>
              <a:rPr lang="en-US" b="1" dirty="0">
                <a:solidFill>
                  <a:schemeClr val="tx2"/>
                </a:solidFill>
                <a:latin typeface="+mj-lt"/>
              </a:rPr>
              <a:t>Upcoming Monday Madness Sessions</a:t>
            </a:r>
          </a:p>
          <a:p>
            <a:pPr algn="ctr">
              <a:spcAft>
                <a:spcPts val="600"/>
              </a:spcAft>
              <a:buSzPct val="70000"/>
            </a:pPr>
            <a:r>
              <a:rPr lang="en-US" dirty="0">
                <a:solidFill>
                  <a:schemeClr val="tx2"/>
                </a:solidFill>
                <a:latin typeface="+mj-lt"/>
              </a:rPr>
              <a:t>May 1</a:t>
            </a:r>
            <a:r>
              <a:rPr lang="en-US" baseline="30000" dirty="0">
                <a:solidFill>
                  <a:schemeClr val="tx2"/>
                </a:solidFill>
                <a:latin typeface="+mj-lt"/>
              </a:rPr>
              <a:t>st</a:t>
            </a:r>
            <a:r>
              <a:rPr lang="en-US" dirty="0">
                <a:solidFill>
                  <a:schemeClr val="tx2"/>
                </a:solidFill>
                <a:latin typeface="+mj-lt"/>
              </a:rPr>
              <a:t>  </a:t>
            </a:r>
            <a:r>
              <a:rPr lang="en-US" i="1" dirty="0">
                <a:solidFill>
                  <a:schemeClr val="tx2"/>
                </a:solidFill>
                <a:latin typeface="+mj-lt"/>
              </a:rPr>
              <a:t>Fixed Benefit Plans</a:t>
            </a:r>
          </a:p>
          <a:p>
            <a:pPr algn="ctr">
              <a:spcAft>
                <a:spcPts val="600"/>
              </a:spcAft>
              <a:buSzPct val="70000"/>
            </a:pPr>
            <a:r>
              <a:rPr lang="en-US" dirty="0">
                <a:solidFill>
                  <a:schemeClr val="tx2"/>
                </a:solidFill>
                <a:latin typeface="+mj-lt"/>
              </a:rPr>
              <a:t>May 8</a:t>
            </a:r>
            <a:r>
              <a:rPr lang="en-US" baseline="30000" dirty="0">
                <a:solidFill>
                  <a:schemeClr val="tx2"/>
                </a:solidFill>
                <a:latin typeface="+mj-lt"/>
              </a:rPr>
              <a:t>th</a:t>
            </a:r>
            <a:r>
              <a:rPr lang="en-US" dirty="0">
                <a:solidFill>
                  <a:schemeClr val="tx2"/>
                </a:solidFill>
                <a:latin typeface="+mj-lt"/>
              </a:rPr>
              <a:t> </a:t>
            </a:r>
            <a:r>
              <a:rPr lang="en-US" i="1" dirty="0">
                <a:solidFill>
                  <a:schemeClr val="tx2"/>
                </a:solidFill>
                <a:latin typeface="+mj-lt"/>
              </a:rPr>
              <a:t>Pivot</a:t>
            </a:r>
          </a:p>
          <a:p>
            <a:pPr algn="ctr">
              <a:spcAft>
                <a:spcPts val="600"/>
              </a:spcAft>
              <a:buSzPct val="70000"/>
            </a:pPr>
            <a:endParaRPr lang="en-US" dirty="0">
              <a:solidFill>
                <a:schemeClr val="tx2"/>
              </a:solidFill>
              <a:latin typeface="+mj-lt"/>
            </a:endParaRPr>
          </a:p>
          <a:p>
            <a:pPr algn="ctr">
              <a:spcAft>
                <a:spcPts val="600"/>
              </a:spcAft>
              <a:buSzPct val="70000"/>
            </a:pPr>
            <a:r>
              <a:rPr lang="en-US" b="1" dirty="0">
                <a:solidFill>
                  <a:schemeClr val="tx2"/>
                </a:solidFill>
                <a:latin typeface="+mj-lt"/>
              </a:rPr>
              <a:t>CHC Trainings</a:t>
            </a:r>
          </a:p>
          <a:p>
            <a:pPr algn="ctr">
              <a:spcAft>
                <a:spcPts val="600"/>
              </a:spcAft>
              <a:buSzPct val="70000"/>
            </a:pPr>
            <a:r>
              <a:rPr lang="en-US" dirty="0">
                <a:solidFill>
                  <a:schemeClr val="tx2"/>
                </a:solidFill>
                <a:latin typeface="+mj-lt"/>
              </a:rPr>
              <a:t>May 4</a:t>
            </a:r>
            <a:r>
              <a:rPr lang="en-US" baseline="30000" dirty="0">
                <a:solidFill>
                  <a:schemeClr val="tx2"/>
                </a:solidFill>
                <a:latin typeface="+mj-lt"/>
              </a:rPr>
              <a:t>th</a:t>
            </a:r>
            <a:r>
              <a:rPr lang="en-US" dirty="0">
                <a:solidFill>
                  <a:schemeClr val="tx2"/>
                </a:solidFill>
                <a:latin typeface="+mj-lt"/>
              </a:rPr>
              <a:t> </a:t>
            </a:r>
            <a:r>
              <a:rPr lang="en-US" i="1" dirty="0">
                <a:solidFill>
                  <a:schemeClr val="tx2"/>
                </a:solidFill>
                <a:latin typeface="+mj-lt"/>
              </a:rPr>
              <a:t>Group Department Training</a:t>
            </a:r>
          </a:p>
          <a:p>
            <a:pPr algn="ctr">
              <a:spcAft>
                <a:spcPts val="600"/>
              </a:spcAft>
              <a:buSzPct val="70000"/>
            </a:pPr>
            <a:r>
              <a:rPr lang="en-US" dirty="0">
                <a:solidFill>
                  <a:schemeClr val="tx2"/>
                </a:solidFill>
                <a:latin typeface="+mj-lt"/>
              </a:rPr>
              <a:t>May 4</a:t>
            </a:r>
            <a:r>
              <a:rPr lang="en-US" baseline="30000" dirty="0">
                <a:solidFill>
                  <a:schemeClr val="tx2"/>
                </a:solidFill>
                <a:latin typeface="+mj-lt"/>
              </a:rPr>
              <a:t>th</a:t>
            </a:r>
            <a:r>
              <a:rPr lang="en-US" dirty="0">
                <a:solidFill>
                  <a:schemeClr val="tx2"/>
                </a:solidFill>
                <a:latin typeface="+mj-lt"/>
              </a:rPr>
              <a:t> </a:t>
            </a:r>
            <a:r>
              <a:rPr lang="en-US" i="1" dirty="0">
                <a:solidFill>
                  <a:schemeClr val="tx2"/>
                </a:solidFill>
                <a:latin typeface="+mj-lt"/>
              </a:rPr>
              <a:t>“Selling Against US Health &amp; Freedom Life”</a:t>
            </a:r>
          </a:p>
          <a:p>
            <a:pPr algn="ctr">
              <a:spcAft>
                <a:spcPts val="600"/>
              </a:spcAft>
              <a:buSzPct val="70000"/>
            </a:pPr>
            <a:r>
              <a:rPr lang="en-US" dirty="0">
                <a:solidFill>
                  <a:schemeClr val="tx2"/>
                </a:solidFill>
                <a:latin typeface="+mj-lt"/>
              </a:rPr>
              <a:t>May 8</a:t>
            </a:r>
            <a:r>
              <a:rPr lang="en-US" baseline="30000" dirty="0">
                <a:solidFill>
                  <a:schemeClr val="tx2"/>
                </a:solidFill>
                <a:latin typeface="+mj-lt"/>
              </a:rPr>
              <a:t>th</a:t>
            </a:r>
            <a:r>
              <a:rPr lang="en-US" dirty="0">
                <a:solidFill>
                  <a:schemeClr val="tx2"/>
                </a:solidFill>
                <a:latin typeface="+mj-lt"/>
              </a:rPr>
              <a:t> </a:t>
            </a:r>
            <a:r>
              <a:rPr lang="en-US" i="1" dirty="0">
                <a:solidFill>
                  <a:schemeClr val="tx2"/>
                </a:solidFill>
                <a:latin typeface="+mj-lt"/>
              </a:rPr>
              <a:t>CHC Life Insurance Training</a:t>
            </a:r>
            <a:endParaRPr lang="en-US" dirty="0">
              <a:solidFill>
                <a:schemeClr val="tx2"/>
              </a:solidFill>
              <a:latin typeface="+mj-lt"/>
            </a:endParaRPr>
          </a:p>
          <a:p>
            <a:pPr algn="ctr">
              <a:spcAft>
                <a:spcPts val="600"/>
              </a:spcAft>
              <a:buSzPct val="70000"/>
            </a:pPr>
            <a:r>
              <a:rPr lang="en-US" dirty="0">
                <a:solidFill>
                  <a:schemeClr val="tx2"/>
                </a:solidFill>
                <a:latin typeface="+mj-lt"/>
              </a:rPr>
              <a:t>May 11</a:t>
            </a:r>
            <a:r>
              <a:rPr lang="en-US" baseline="30000" dirty="0">
                <a:solidFill>
                  <a:schemeClr val="tx2"/>
                </a:solidFill>
                <a:latin typeface="+mj-lt"/>
              </a:rPr>
              <a:t>th</a:t>
            </a:r>
            <a:r>
              <a:rPr lang="en-US" dirty="0">
                <a:solidFill>
                  <a:schemeClr val="tx2"/>
                </a:solidFill>
                <a:latin typeface="+mj-lt"/>
              </a:rPr>
              <a:t> - </a:t>
            </a:r>
            <a:r>
              <a:rPr lang="en-US" i="1" dirty="0">
                <a:solidFill>
                  <a:schemeClr val="tx2"/>
                </a:solidFill>
                <a:latin typeface="+mj-lt"/>
              </a:rPr>
              <a:t>JK Agent Sales Training Call</a:t>
            </a:r>
          </a:p>
          <a:p>
            <a:pPr indent="-228600">
              <a:spcAft>
                <a:spcPts val="600"/>
              </a:spcAft>
              <a:buSzPct val="70000"/>
              <a:buFont typeface="Arial" panose="020B0604020202020204" pitchFamily="34" charset="0"/>
              <a:buChar char="•"/>
            </a:pPr>
            <a:endParaRPr lang="en-US" dirty="0">
              <a:solidFill>
                <a:schemeClr val="tx2"/>
              </a:solidFill>
              <a:latin typeface="+mj-lt"/>
            </a:endParaRPr>
          </a:p>
        </p:txBody>
      </p:sp>
      <p:pic>
        <p:nvPicPr>
          <p:cNvPr id="14" name="Picture 13">
            <a:extLst>
              <a:ext uri="{FF2B5EF4-FFF2-40B4-BE49-F238E27FC236}">
                <a16:creationId xmlns:a16="http://schemas.microsoft.com/office/drawing/2014/main" id="{C11831CC-970B-891C-C2CB-01D454091F58}"/>
              </a:ext>
            </a:extLst>
          </p:cNvPr>
          <p:cNvPicPr>
            <a:picLocks noChangeAspect="1"/>
          </p:cNvPicPr>
          <p:nvPr/>
        </p:nvPicPr>
        <p:blipFill>
          <a:blip r:embed="rId4"/>
          <a:stretch>
            <a:fillRect/>
          </a:stretch>
        </p:blipFill>
        <p:spPr>
          <a:xfrm>
            <a:off x="1082650" y="1335830"/>
            <a:ext cx="3219450" cy="1419225"/>
          </a:xfrm>
          <a:prstGeom prst="rect">
            <a:avLst/>
          </a:prstGeom>
        </p:spPr>
      </p:pic>
    </p:spTree>
    <p:extLst>
      <p:ext uri="{BB962C8B-B14F-4D97-AF65-F5344CB8AC3E}">
        <p14:creationId xmlns:p14="http://schemas.microsoft.com/office/powerpoint/2010/main" val="289603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6C4227C5-45E2-B7E0-1E00-EB9EF5061510}"/>
              </a:ext>
            </a:extLst>
          </p:cNvPr>
          <p:cNvPicPr>
            <a:picLocks noChangeAspect="1"/>
          </p:cNvPicPr>
          <p:nvPr/>
        </p:nvPicPr>
        <p:blipFill rotWithShape="1">
          <a:blip r:embed="rId2"/>
          <a:srcRect l="548" r="647" b="-1"/>
          <a:stretch/>
        </p:blipFill>
        <p:spPr>
          <a:xfrm rot="21600000">
            <a:off x="637376" y="1288619"/>
            <a:ext cx="3343202" cy="3383670"/>
          </a:xfrm>
          <a:prstGeom prst="rect">
            <a:avLst/>
          </a:prstGeom>
        </p:spPr>
      </p:pic>
      <p:sp>
        <p:nvSpPr>
          <p:cNvPr id="25" name="Freeform: Shape 24">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D065BA81-0A55-660C-E9C7-8F472CB730D4}"/>
              </a:ext>
            </a:extLst>
          </p:cNvPr>
          <p:cNvPicPr>
            <a:picLocks noChangeAspect="1"/>
          </p:cNvPicPr>
          <p:nvPr/>
        </p:nvPicPr>
        <p:blipFill rotWithShape="1">
          <a:blip r:embed="rId3"/>
          <a:srcRect l="15244" r="9486" b="-1"/>
          <a:stretch/>
        </p:blipFill>
        <p:spPr>
          <a:xfrm>
            <a:off x="6597940" y="1715030"/>
            <a:ext cx="3915337" cy="3967112"/>
          </a:xfrm>
          <a:prstGeom prst="rect">
            <a:avLst/>
          </a:prstGeom>
        </p:spPr>
      </p:pic>
      <p:pic>
        <p:nvPicPr>
          <p:cNvPr id="4" name="Picture 3">
            <a:extLst>
              <a:ext uri="{FF2B5EF4-FFF2-40B4-BE49-F238E27FC236}">
                <a16:creationId xmlns:a16="http://schemas.microsoft.com/office/drawing/2014/main" id="{DA64950C-64AF-07F2-CB78-8FFA1B657C30}"/>
              </a:ext>
            </a:extLst>
          </p:cNvPr>
          <p:cNvPicPr>
            <a:picLocks noChangeAspect="1"/>
          </p:cNvPicPr>
          <p:nvPr/>
        </p:nvPicPr>
        <p:blipFill>
          <a:blip r:embed="rId4"/>
          <a:stretch>
            <a:fillRect/>
          </a:stretch>
        </p:blipFill>
        <p:spPr>
          <a:xfrm>
            <a:off x="322396" y="1019084"/>
            <a:ext cx="1718525" cy="796771"/>
          </a:xfrm>
          <a:prstGeom prst="rect">
            <a:avLst/>
          </a:prstGeom>
        </p:spPr>
      </p:pic>
    </p:spTree>
    <p:extLst>
      <p:ext uri="{BB962C8B-B14F-4D97-AF65-F5344CB8AC3E}">
        <p14:creationId xmlns:p14="http://schemas.microsoft.com/office/powerpoint/2010/main" val="30697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B31CA-C0A2-8963-6096-92F19EBB709D}"/>
              </a:ext>
            </a:extLst>
          </p:cNvPr>
          <p:cNvSpPr>
            <a:spLocks noGrp="1"/>
          </p:cNvSpPr>
          <p:nvPr>
            <p:ph type="title"/>
          </p:nvPr>
        </p:nvSpPr>
        <p:spPr>
          <a:xfrm>
            <a:off x="1352549" y="794959"/>
            <a:ext cx="9486900" cy="900332"/>
          </a:xfrm>
        </p:spPr>
        <p:txBody>
          <a:bodyPr vert="horz" lIns="91440" tIns="45720" rIns="91440" bIns="45720" rtlCol="0" anchor="ctr">
            <a:normAutofit/>
          </a:bodyPr>
          <a:lstStyle/>
          <a:p>
            <a:pPr algn="ctr"/>
            <a:r>
              <a:rPr lang="en-US" sz="2700" kern="1200" cap="all" spc="300" baseline="0" dirty="0">
                <a:solidFill>
                  <a:schemeClr val="tx2"/>
                </a:solidFill>
                <a:latin typeface="+mj-lt"/>
                <a:ea typeface="+mj-ea"/>
                <a:cs typeface="+mj-cs"/>
              </a:rPr>
              <a:t>SPECIAL ENGAGEMENT</a:t>
            </a:r>
            <a:br>
              <a:rPr lang="en-US" sz="2700" kern="1200" cap="all" spc="300" baseline="0" dirty="0">
                <a:solidFill>
                  <a:schemeClr val="tx2"/>
                </a:solidFill>
                <a:latin typeface="+mj-lt"/>
                <a:ea typeface="+mj-ea"/>
                <a:cs typeface="+mj-cs"/>
              </a:rPr>
            </a:br>
            <a:r>
              <a:rPr lang="en-US" sz="2700" kern="1200" cap="all" spc="300" baseline="0" dirty="0">
                <a:solidFill>
                  <a:schemeClr val="tx2"/>
                </a:solidFill>
                <a:latin typeface="+mj-lt"/>
                <a:ea typeface="+mj-ea"/>
                <a:cs typeface="+mj-cs"/>
              </a:rPr>
              <a:t>PHIL VOGT</a:t>
            </a:r>
          </a:p>
        </p:txBody>
      </p:sp>
      <p:sp>
        <p:nvSpPr>
          <p:cNvPr id="4" name="TextBox 3">
            <a:extLst>
              <a:ext uri="{FF2B5EF4-FFF2-40B4-BE49-F238E27FC236}">
                <a16:creationId xmlns:a16="http://schemas.microsoft.com/office/drawing/2014/main" id="{15DE9E09-7CC3-51C5-3675-3E350A952B63}"/>
              </a:ext>
            </a:extLst>
          </p:cNvPr>
          <p:cNvSpPr txBox="1"/>
          <p:nvPr/>
        </p:nvSpPr>
        <p:spPr>
          <a:xfrm>
            <a:off x="2559283" y="1748272"/>
            <a:ext cx="7664610" cy="579839"/>
          </a:xfrm>
          <a:prstGeom prst="rect">
            <a:avLst/>
          </a:prstGeom>
          <a:noFill/>
        </p:spPr>
        <p:txBody>
          <a:bodyPr wrap="square">
            <a:spAutoFit/>
          </a:bodyPr>
          <a:lstStyle/>
          <a:p>
            <a:pPr defTabSz="1609344">
              <a:spcAft>
                <a:spcPts val="600"/>
              </a:spcAft>
            </a:pPr>
            <a:r>
              <a:rPr lang="en-US" sz="3168" kern="1200" dirty="0">
                <a:solidFill>
                  <a:schemeClr val="tx1"/>
                </a:solidFill>
                <a:latin typeface="+mn-lt"/>
                <a:ea typeface="+mn-ea"/>
                <a:cs typeface="+mn-cs"/>
              </a:rPr>
              <a:t>“Selling Against US Health &amp; Freedom Life”</a:t>
            </a:r>
            <a:endParaRPr lang="en-US" dirty="0"/>
          </a:p>
        </p:txBody>
      </p:sp>
      <p:pic>
        <p:nvPicPr>
          <p:cNvPr id="5" name="Picture 4">
            <a:extLst>
              <a:ext uri="{FF2B5EF4-FFF2-40B4-BE49-F238E27FC236}">
                <a16:creationId xmlns:a16="http://schemas.microsoft.com/office/drawing/2014/main" id="{E8BFB7FD-B9E3-8850-1C1B-D6C95BBD4EAD}"/>
              </a:ext>
            </a:extLst>
          </p:cNvPr>
          <p:cNvPicPr>
            <a:picLocks noChangeAspect="1"/>
          </p:cNvPicPr>
          <p:nvPr/>
        </p:nvPicPr>
        <p:blipFill>
          <a:blip r:embed="rId2"/>
          <a:stretch>
            <a:fillRect/>
          </a:stretch>
        </p:blipFill>
        <p:spPr>
          <a:xfrm>
            <a:off x="4277358" y="3551274"/>
            <a:ext cx="3637284" cy="2610623"/>
          </a:xfrm>
          <a:prstGeom prst="rect">
            <a:avLst/>
          </a:prstGeom>
        </p:spPr>
      </p:pic>
      <p:sp>
        <p:nvSpPr>
          <p:cNvPr id="7" name="TextBox 6">
            <a:extLst>
              <a:ext uri="{FF2B5EF4-FFF2-40B4-BE49-F238E27FC236}">
                <a16:creationId xmlns:a16="http://schemas.microsoft.com/office/drawing/2014/main" id="{165CE1C8-B423-B3A8-6440-8E4D3E3031A8}"/>
              </a:ext>
            </a:extLst>
          </p:cNvPr>
          <p:cNvSpPr txBox="1"/>
          <p:nvPr/>
        </p:nvSpPr>
        <p:spPr>
          <a:xfrm>
            <a:off x="3649732" y="2245818"/>
            <a:ext cx="4892533" cy="369332"/>
          </a:xfrm>
          <a:prstGeom prst="rect">
            <a:avLst/>
          </a:prstGeom>
          <a:noFill/>
        </p:spPr>
        <p:txBody>
          <a:bodyPr wrap="square">
            <a:spAutoFit/>
          </a:bodyPr>
          <a:lstStyle/>
          <a:p>
            <a:r>
              <a:rPr lang="en-US" dirty="0"/>
              <a:t>Zoom Meeting Link: </a:t>
            </a:r>
            <a:r>
              <a:rPr lang="en-US" dirty="0">
                <a:solidFill>
                  <a:srgbClr val="0070C0"/>
                </a:solidFill>
              </a:rPr>
              <a:t>https://zoom.us/j/3738421209</a:t>
            </a:r>
          </a:p>
        </p:txBody>
      </p:sp>
      <p:sp>
        <p:nvSpPr>
          <p:cNvPr id="9" name="TextBox 8">
            <a:extLst>
              <a:ext uri="{FF2B5EF4-FFF2-40B4-BE49-F238E27FC236}">
                <a16:creationId xmlns:a16="http://schemas.microsoft.com/office/drawing/2014/main" id="{E9A49845-E15E-597F-7B52-B5E3A45581C3}"/>
              </a:ext>
            </a:extLst>
          </p:cNvPr>
          <p:cNvSpPr txBox="1"/>
          <p:nvPr/>
        </p:nvSpPr>
        <p:spPr>
          <a:xfrm>
            <a:off x="4572440" y="2752283"/>
            <a:ext cx="3342201" cy="369332"/>
          </a:xfrm>
          <a:prstGeom prst="rect">
            <a:avLst/>
          </a:prstGeom>
          <a:noFill/>
        </p:spPr>
        <p:txBody>
          <a:bodyPr wrap="square">
            <a:spAutoFit/>
          </a:bodyPr>
          <a:lstStyle/>
          <a:p>
            <a:r>
              <a:rPr lang="en-US" dirty="0"/>
              <a:t>Thursday, May 4th 5:00PM CST</a:t>
            </a:r>
          </a:p>
        </p:txBody>
      </p:sp>
    </p:spTree>
    <p:extLst>
      <p:ext uri="{BB962C8B-B14F-4D97-AF65-F5344CB8AC3E}">
        <p14:creationId xmlns:p14="http://schemas.microsoft.com/office/powerpoint/2010/main" val="69272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CA9E072-9F6D-9389-C00A-05C8AD37FAC0}"/>
              </a:ext>
            </a:extLst>
          </p:cNvPr>
          <p:cNvPicPr>
            <a:picLocks noChangeAspect="1"/>
          </p:cNvPicPr>
          <p:nvPr/>
        </p:nvPicPr>
        <p:blipFill>
          <a:blip r:embed="rId2"/>
          <a:stretch>
            <a:fillRect/>
          </a:stretch>
        </p:blipFill>
        <p:spPr>
          <a:xfrm>
            <a:off x="4541448" y="836235"/>
            <a:ext cx="3046372" cy="1577355"/>
          </a:xfrm>
          <a:prstGeom prst="rect">
            <a:avLst/>
          </a:prstGeom>
        </p:spPr>
      </p:pic>
      <p:sp>
        <p:nvSpPr>
          <p:cNvPr id="4" name="TextBox 3">
            <a:extLst>
              <a:ext uri="{FF2B5EF4-FFF2-40B4-BE49-F238E27FC236}">
                <a16:creationId xmlns:a16="http://schemas.microsoft.com/office/drawing/2014/main" id="{10533777-CCAC-5272-99FE-5F4C93136E61}"/>
              </a:ext>
            </a:extLst>
          </p:cNvPr>
          <p:cNvSpPr txBox="1"/>
          <p:nvPr/>
        </p:nvSpPr>
        <p:spPr>
          <a:xfrm>
            <a:off x="3909735" y="2430421"/>
            <a:ext cx="4372528" cy="1577355"/>
          </a:xfrm>
          <a:prstGeom prst="rect">
            <a:avLst/>
          </a:prstGeom>
          <a:noFill/>
        </p:spPr>
        <p:txBody>
          <a:bodyPr wrap="square">
            <a:spAutoFit/>
          </a:bodyPr>
          <a:lstStyle/>
          <a:p>
            <a:pPr algn="ctr" defTabSz="777240">
              <a:spcAft>
                <a:spcPts val="600"/>
              </a:spcAft>
            </a:pPr>
            <a:r>
              <a:rPr lang="en-US" sz="1530" i="1" kern="1200" dirty="0">
                <a:solidFill>
                  <a:schemeClr val="tx1"/>
                </a:solidFill>
                <a:latin typeface="+mn-lt"/>
                <a:ea typeface="+mn-ea"/>
                <a:cs typeface="+mn-cs"/>
              </a:rPr>
              <a:t>Strategic Wealth  Accumulation  Tactics  Event</a:t>
            </a:r>
          </a:p>
          <a:p>
            <a:pPr algn="ctr" defTabSz="777240">
              <a:spcAft>
                <a:spcPts val="600"/>
              </a:spcAft>
            </a:pPr>
            <a:r>
              <a:rPr lang="en-US" sz="1530" i="1" kern="1200" dirty="0">
                <a:solidFill>
                  <a:schemeClr val="tx1"/>
                </a:solidFill>
                <a:latin typeface="+mn-lt"/>
                <a:ea typeface="+mn-ea"/>
                <a:cs typeface="+mn-cs"/>
              </a:rPr>
              <a:t>Hilton Dallas/Plano Granite Park</a:t>
            </a:r>
          </a:p>
          <a:p>
            <a:pPr algn="ctr" defTabSz="777240">
              <a:spcAft>
                <a:spcPts val="600"/>
              </a:spcAft>
            </a:pPr>
            <a:r>
              <a:rPr lang="en-US" sz="1530" i="1" kern="1200" dirty="0">
                <a:solidFill>
                  <a:schemeClr val="tx1"/>
                </a:solidFill>
                <a:latin typeface="+mn-lt"/>
                <a:ea typeface="+mn-ea"/>
                <a:cs typeface="+mn-cs"/>
              </a:rPr>
              <a:t> 5805 Granite Pkwy, Plano, TX 75024</a:t>
            </a:r>
          </a:p>
          <a:p>
            <a:pPr algn="ctr" defTabSz="777240">
              <a:spcAft>
                <a:spcPts val="600"/>
              </a:spcAft>
            </a:pPr>
            <a:r>
              <a:rPr lang="en-US" sz="1530" i="1" kern="1200" dirty="0">
                <a:solidFill>
                  <a:schemeClr val="tx1"/>
                </a:solidFill>
                <a:latin typeface="+mn-lt"/>
                <a:ea typeface="+mn-ea"/>
                <a:cs typeface="+mn-cs"/>
              </a:rPr>
              <a:t>Thursday, Friday, Saturday</a:t>
            </a:r>
          </a:p>
          <a:p>
            <a:pPr algn="ctr" defTabSz="777240">
              <a:spcAft>
                <a:spcPts val="600"/>
              </a:spcAft>
            </a:pPr>
            <a:r>
              <a:rPr lang="en-US" sz="1530" i="1" kern="1200" dirty="0">
                <a:solidFill>
                  <a:schemeClr val="tx1"/>
                </a:solidFill>
                <a:latin typeface="+mn-lt"/>
                <a:ea typeface="+mn-ea"/>
                <a:cs typeface="+mn-cs"/>
              </a:rPr>
              <a:t>June 1st-3rd 2023</a:t>
            </a:r>
            <a:endParaRPr lang="en-US" i="1" dirty="0"/>
          </a:p>
        </p:txBody>
      </p:sp>
      <p:sp>
        <p:nvSpPr>
          <p:cNvPr id="5" name="TextBox 4">
            <a:extLst>
              <a:ext uri="{FF2B5EF4-FFF2-40B4-BE49-F238E27FC236}">
                <a16:creationId xmlns:a16="http://schemas.microsoft.com/office/drawing/2014/main" id="{2B7FB96B-4148-E4C8-FE6E-06DB17A98A81}"/>
              </a:ext>
            </a:extLst>
          </p:cNvPr>
          <p:cNvSpPr txBox="1"/>
          <p:nvPr/>
        </p:nvSpPr>
        <p:spPr>
          <a:xfrm>
            <a:off x="3580397" y="4084401"/>
            <a:ext cx="5031204" cy="2206758"/>
          </a:xfrm>
          <a:prstGeom prst="rect">
            <a:avLst/>
          </a:prstGeom>
          <a:noFill/>
        </p:spPr>
        <p:txBody>
          <a:bodyPr wrap="square">
            <a:spAutoFit/>
          </a:bodyPr>
          <a:lstStyle/>
          <a:p>
            <a:pPr algn="ctr" defTabSz="777240" fontAlgn="base">
              <a:spcAft>
                <a:spcPts val="600"/>
              </a:spcAft>
              <a:defRPr/>
            </a:pPr>
            <a:r>
              <a:rPr lang="en-US" sz="1530" b="1" kern="1200" dirty="0">
                <a:solidFill>
                  <a:schemeClr val="tx1"/>
                </a:solidFill>
                <a:latin typeface="din-next-w01-light"/>
                <a:ea typeface="+mn-ea"/>
                <a:cs typeface="+mn-cs"/>
              </a:rPr>
              <a:t>BONUS: </a:t>
            </a:r>
            <a:r>
              <a:rPr lang="en-US" sz="1530" b="1" kern="1200" dirty="0">
                <a:solidFill>
                  <a:schemeClr val="bg2">
                    <a:lumMod val="50000"/>
                  </a:schemeClr>
                </a:solidFill>
                <a:latin typeface="din-next-w01-light"/>
                <a:ea typeface="+mn-ea"/>
                <a:cs typeface="+mn-cs"/>
              </a:rPr>
              <a:t>Joe Krivelow will reimburse agents $100 if they purchase a ticket to this event. Please submit your proof of purchase to Tanya Mosley, tmosley@chcquotes.com. </a:t>
            </a:r>
          </a:p>
          <a:p>
            <a:pPr algn="ctr" defTabSz="777240" fontAlgn="base">
              <a:spcAft>
                <a:spcPts val="600"/>
              </a:spcAft>
              <a:defRPr/>
            </a:pPr>
            <a:r>
              <a:rPr lang="en-US" sz="1530" b="1" kern="1200" dirty="0">
                <a:solidFill>
                  <a:schemeClr val="bg2">
                    <a:lumMod val="50000"/>
                  </a:schemeClr>
                </a:solidFill>
                <a:latin typeface="din-next-w01-light"/>
                <a:ea typeface="+mn-ea"/>
                <a:cs typeface="+mn-cs"/>
              </a:rPr>
              <a:t>Would you like to attend but haven’t signed up?</a:t>
            </a:r>
          </a:p>
          <a:p>
            <a:pPr algn="ctr" defTabSz="777240" fontAlgn="base">
              <a:spcAft>
                <a:spcPts val="600"/>
              </a:spcAft>
              <a:defRPr/>
            </a:pPr>
            <a:r>
              <a:rPr lang="en-US" sz="1530" b="1" kern="1200" dirty="0">
                <a:solidFill>
                  <a:schemeClr val="bg2">
                    <a:lumMod val="50000"/>
                  </a:schemeClr>
                </a:solidFill>
                <a:highlight>
                  <a:srgbClr val="FFFF00"/>
                </a:highlight>
                <a:latin typeface="din-next-w01-light"/>
                <a:ea typeface="+mn-ea"/>
                <a:cs typeface="+mn-cs"/>
              </a:rPr>
              <a:t>If you have CHC Commissions, you will be able to use that to purchase you ticket.  Email Tanya Mosley, </a:t>
            </a:r>
            <a:r>
              <a:rPr lang="en-US" sz="1530" b="1" kern="1200" dirty="0">
                <a:solidFill>
                  <a:srgbClr val="FF0000"/>
                </a:solidFill>
                <a:highlight>
                  <a:srgbClr val="FFFF00"/>
                </a:highlight>
                <a:latin typeface="din-next-w01-light"/>
                <a:ea typeface="+mn-ea"/>
                <a:cs typeface="+mn-cs"/>
                <a:hlinkClick r:id="rId3"/>
              </a:rPr>
              <a:t>tmosley@chcquotes.com</a:t>
            </a:r>
            <a:r>
              <a:rPr lang="en-US" sz="1530" b="1" kern="1200" dirty="0">
                <a:solidFill>
                  <a:srgbClr val="FF0000"/>
                </a:solidFill>
                <a:highlight>
                  <a:srgbClr val="FFFF00"/>
                </a:highlight>
                <a:latin typeface="din-next-w01-light"/>
                <a:ea typeface="+mn-ea"/>
                <a:cs typeface="+mn-cs"/>
              </a:rPr>
              <a:t> </a:t>
            </a:r>
            <a:r>
              <a:rPr lang="en-US" sz="1530" b="1" kern="1200" dirty="0">
                <a:solidFill>
                  <a:schemeClr val="bg2">
                    <a:lumMod val="50000"/>
                  </a:schemeClr>
                </a:solidFill>
                <a:highlight>
                  <a:srgbClr val="FFFF00"/>
                </a:highlight>
                <a:latin typeface="din-next-w01-light"/>
                <a:ea typeface="+mn-ea"/>
                <a:cs typeface="+mn-cs"/>
              </a:rPr>
              <a:t>to reserve your spot today!</a:t>
            </a:r>
          </a:p>
          <a:p>
            <a:pPr algn="ctr" defTabSz="777240" fontAlgn="base">
              <a:spcAft>
                <a:spcPts val="600"/>
              </a:spcAft>
              <a:defRPr/>
            </a:pPr>
            <a:r>
              <a:rPr lang="en-US" sz="1530" b="1" kern="1200" dirty="0">
                <a:solidFill>
                  <a:srgbClr val="FF0000"/>
                </a:solidFill>
                <a:latin typeface="din-next-w01-light"/>
                <a:ea typeface="+mn-ea"/>
                <a:cs typeface="+mn-cs"/>
              </a:rPr>
              <a:t>DON'T MISS THIS OPPORTUNITY!</a:t>
            </a:r>
            <a:endParaRPr kumimoji="0" lang="en-US" sz="1800" b="1" i="0" u="none" strike="noStrike" kern="1200" cap="none" spc="0" normalizeH="0" baseline="0" noProof="0" dirty="0">
              <a:ln>
                <a:noFill/>
              </a:ln>
              <a:solidFill>
                <a:srgbClr val="FFFFFF"/>
              </a:solidFill>
              <a:effectLst/>
              <a:uLnTx/>
              <a:uFillTx/>
              <a:latin typeface="din-next-w01-light"/>
              <a:ea typeface="+mn-ea"/>
              <a:cs typeface="+mn-cs"/>
            </a:endParaRPr>
          </a:p>
        </p:txBody>
      </p:sp>
    </p:spTree>
    <p:extLst>
      <p:ext uri="{BB962C8B-B14F-4D97-AF65-F5344CB8AC3E}">
        <p14:creationId xmlns:p14="http://schemas.microsoft.com/office/powerpoint/2010/main" val="825080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4115220-DBB2-B531-DA8A-67DF09BD5F1A}"/>
              </a:ext>
            </a:extLst>
          </p:cNvPr>
          <p:cNvPicPr>
            <a:picLocks noChangeAspect="1"/>
          </p:cNvPicPr>
          <p:nvPr/>
        </p:nvPicPr>
        <p:blipFill>
          <a:blip r:embed="rId2"/>
          <a:stretch>
            <a:fillRect/>
          </a:stretch>
        </p:blipFill>
        <p:spPr>
          <a:xfrm>
            <a:off x="2316481" y="1119727"/>
            <a:ext cx="5498268" cy="4618545"/>
          </a:xfrm>
          <a:prstGeom prst="rect">
            <a:avLst/>
          </a:prstGeom>
        </p:spPr>
      </p:pic>
      <p:grpSp>
        <p:nvGrpSpPr>
          <p:cNvPr id="11" name="Group 10">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2"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9FDF7D22-4C2C-2B99-9E51-B0AFA15811B3}"/>
              </a:ext>
            </a:extLst>
          </p:cNvPr>
          <p:cNvSpPr txBox="1"/>
          <p:nvPr/>
        </p:nvSpPr>
        <p:spPr>
          <a:xfrm>
            <a:off x="8890819" y="2778707"/>
            <a:ext cx="3202004" cy="2062103"/>
          </a:xfrm>
          <a:prstGeom prst="rect">
            <a:avLst/>
          </a:prstGeom>
          <a:noFill/>
        </p:spPr>
        <p:txBody>
          <a:bodyPr wrap="square">
            <a:spAutoFit/>
          </a:bodyPr>
          <a:lstStyle/>
          <a:p>
            <a:pPr algn="ctr"/>
            <a:r>
              <a:rPr lang="en-US" sz="3200" b="1" dirty="0">
                <a:solidFill>
                  <a:schemeClr val="accent1">
                    <a:lumMod val="50000"/>
                  </a:schemeClr>
                </a:solidFill>
              </a:rPr>
              <a:t>Dials</a:t>
            </a:r>
          </a:p>
          <a:p>
            <a:pPr algn="ctr"/>
            <a:r>
              <a:rPr lang="en-US" sz="3200" b="1" dirty="0">
                <a:solidFill>
                  <a:schemeClr val="accent1">
                    <a:lumMod val="50000"/>
                  </a:schemeClr>
                </a:solidFill>
              </a:rPr>
              <a:t>Leads</a:t>
            </a:r>
          </a:p>
          <a:p>
            <a:pPr algn="ctr"/>
            <a:r>
              <a:rPr lang="en-US" sz="3200" b="1" dirty="0">
                <a:solidFill>
                  <a:schemeClr val="accent1">
                    <a:lumMod val="50000"/>
                  </a:schemeClr>
                </a:solidFill>
              </a:rPr>
              <a:t>Networking</a:t>
            </a:r>
          </a:p>
          <a:p>
            <a:pPr algn="ctr"/>
            <a:r>
              <a:rPr lang="en-US" sz="3200" b="1" dirty="0">
                <a:solidFill>
                  <a:schemeClr val="accent1">
                    <a:lumMod val="50000"/>
                  </a:schemeClr>
                </a:solidFill>
              </a:rPr>
              <a:t>Gathering Sheets</a:t>
            </a:r>
          </a:p>
        </p:txBody>
      </p:sp>
      <p:sp>
        <p:nvSpPr>
          <p:cNvPr id="10" name="TextBox 9">
            <a:extLst>
              <a:ext uri="{FF2B5EF4-FFF2-40B4-BE49-F238E27FC236}">
                <a16:creationId xmlns:a16="http://schemas.microsoft.com/office/drawing/2014/main" id="{AE1D307F-567F-9EEB-B5C2-49C1386E6722}"/>
              </a:ext>
            </a:extLst>
          </p:cNvPr>
          <p:cNvSpPr txBox="1"/>
          <p:nvPr/>
        </p:nvSpPr>
        <p:spPr>
          <a:xfrm>
            <a:off x="3761072" y="144365"/>
            <a:ext cx="3047198" cy="830997"/>
          </a:xfrm>
          <a:prstGeom prst="rect">
            <a:avLst/>
          </a:prstGeom>
          <a:noFill/>
        </p:spPr>
        <p:txBody>
          <a:bodyPr wrap="square">
            <a:spAutoFit/>
          </a:bodyPr>
          <a:lstStyle/>
          <a:p>
            <a:r>
              <a:rPr lang="en-US" sz="4800" b="1" dirty="0">
                <a:solidFill>
                  <a:schemeClr val="bg1"/>
                </a:solidFill>
              </a:rPr>
              <a:t>ACTIVITY</a:t>
            </a:r>
            <a:r>
              <a:rPr lang="en-US" dirty="0">
                <a:solidFill>
                  <a:schemeClr val="bg1"/>
                </a:solidFill>
              </a:rPr>
              <a:t> </a:t>
            </a:r>
          </a:p>
        </p:txBody>
      </p:sp>
    </p:spTree>
    <p:extLst>
      <p:ext uri="{BB962C8B-B14F-4D97-AF65-F5344CB8AC3E}">
        <p14:creationId xmlns:p14="http://schemas.microsoft.com/office/powerpoint/2010/main" val="349935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2">
            <a:extLst>
              <a:ext uri="{FF2B5EF4-FFF2-40B4-BE49-F238E27FC236}">
                <a16:creationId xmlns:a16="http://schemas.microsoft.com/office/drawing/2014/main" id="{F1E8018D-D29A-4B9D-BF9C-9F4D7BA12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B1E6C2-E642-CD14-CF5E-022AD840106C}"/>
              </a:ext>
            </a:extLst>
          </p:cNvPr>
          <p:cNvSpPr>
            <a:spLocks noGrp="1"/>
          </p:cNvSpPr>
          <p:nvPr>
            <p:ph type="title"/>
          </p:nvPr>
        </p:nvSpPr>
        <p:spPr>
          <a:xfrm>
            <a:off x="1030897" y="254178"/>
            <a:ext cx="8845742" cy="929432"/>
          </a:xfrm>
        </p:spPr>
        <p:txBody>
          <a:bodyPr vert="horz" lIns="91440" tIns="45720" rIns="91440" bIns="45720" rtlCol="0" anchor="ctr">
            <a:normAutofit/>
          </a:bodyPr>
          <a:lstStyle/>
          <a:p>
            <a:r>
              <a:rPr lang="en-US" b="1" dirty="0"/>
              <a:t>        CHC CARE: Healthcare Advocacy</a:t>
            </a:r>
          </a:p>
        </p:txBody>
      </p:sp>
      <p:pic>
        <p:nvPicPr>
          <p:cNvPr id="4" name="Picture 3">
            <a:extLst>
              <a:ext uri="{FF2B5EF4-FFF2-40B4-BE49-F238E27FC236}">
                <a16:creationId xmlns:a16="http://schemas.microsoft.com/office/drawing/2014/main" id="{C1DACC8A-33C8-7D56-4D0C-8F27D5048B80}"/>
              </a:ext>
            </a:extLst>
          </p:cNvPr>
          <p:cNvPicPr>
            <a:picLocks noChangeAspect="1"/>
          </p:cNvPicPr>
          <p:nvPr/>
        </p:nvPicPr>
        <p:blipFill>
          <a:blip r:embed="rId2"/>
          <a:stretch>
            <a:fillRect/>
          </a:stretch>
        </p:blipFill>
        <p:spPr>
          <a:xfrm>
            <a:off x="623777" y="4286565"/>
            <a:ext cx="4705988" cy="1581520"/>
          </a:xfrm>
          <a:prstGeom prst="rect">
            <a:avLst/>
          </a:prstGeom>
        </p:spPr>
      </p:pic>
      <p:pic>
        <p:nvPicPr>
          <p:cNvPr id="5" name="Picture 4">
            <a:extLst>
              <a:ext uri="{FF2B5EF4-FFF2-40B4-BE49-F238E27FC236}">
                <a16:creationId xmlns:a16="http://schemas.microsoft.com/office/drawing/2014/main" id="{DD6A2209-97E8-ECFD-ADC2-1EAEA7918DB8}"/>
              </a:ext>
            </a:extLst>
          </p:cNvPr>
          <p:cNvPicPr>
            <a:picLocks noChangeAspect="1"/>
          </p:cNvPicPr>
          <p:nvPr/>
        </p:nvPicPr>
        <p:blipFill>
          <a:blip r:embed="rId3"/>
          <a:stretch>
            <a:fillRect/>
          </a:stretch>
        </p:blipFill>
        <p:spPr>
          <a:xfrm>
            <a:off x="2424222" y="1026686"/>
            <a:ext cx="6858000" cy="2116322"/>
          </a:xfrm>
          <a:prstGeom prst="rect">
            <a:avLst/>
          </a:prstGeom>
        </p:spPr>
      </p:pic>
      <p:sp>
        <p:nvSpPr>
          <p:cNvPr id="6" name="TextBox 5">
            <a:extLst>
              <a:ext uri="{FF2B5EF4-FFF2-40B4-BE49-F238E27FC236}">
                <a16:creationId xmlns:a16="http://schemas.microsoft.com/office/drawing/2014/main" id="{7743108B-3488-4020-77F0-0FD70E5211B0}"/>
              </a:ext>
            </a:extLst>
          </p:cNvPr>
          <p:cNvSpPr txBox="1"/>
          <p:nvPr/>
        </p:nvSpPr>
        <p:spPr>
          <a:xfrm>
            <a:off x="5639706" y="3884449"/>
            <a:ext cx="5714093" cy="2398713"/>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a:ln>
                  <a:noFill/>
                </a:ln>
                <a:effectLst/>
                <a:uLnTx/>
                <a:uFillTx/>
              </a:rPr>
              <a:t>Its not an insurance plan... But a service provided.</a:t>
            </a:r>
            <a:br>
              <a:rPr kumimoji="0" lang="en-US" sz="2000" b="0" i="0" u="none" strike="noStrike" cap="none" spc="0" normalizeH="0" baseline="0" noProof="0">
                <a:ln>
                  <a:noFill/>
                </a:ln>
                <a:effectLst/>
                <a:uLnTx/>
                <a:uFillTx/>
              </a:rPr>
            </a:br>
            <a:r>
              <a:rPr kumimoji="0" lang="en-US" sz="2000" b="0" i="0" u="none" strike="noStrike" cap="none" spc="0" normalizeH="0" baseline="0" noProof="0">
                <a:ln>
                  <a:noFill/>
                </a:ln>
                <a:effectLst/>
                <a:uLnTx/>
                <a:uFillTx/>
              </a:rPr>
              <a:t>Services include:</a:t>
            </a:r>
            <a:br>
              <a:rPr kumimoji="0" lang="en-US" sz="2000" b="0" i="0" u="none" strike="noStrike" cap="none" spc="0" normalizeH="0" baseline="0" noProof="0">
                <a:ln>
                  <a:noFill/>
                </a:ln>
                <a:effectLst/>
                <a:uLnTx/>
                <a:uFillTx/>
              </a:rPr>
            </a:br>
            <a:r>
              <a:rPr kumimoji="0" lang="en-US" sz="2000" b="0" i="0" u="none" strike="noStrike" cap="none" spc="0" normalizeH="0" baseline="0" noProof="0">
                <a:ln>
                  <a:noFill/>
                </a:ln>
                <a:effectLst/>
                <a:uLnTx/>
                <a:uFillTx/>
              </a:rPr>
              <a:t>- claims administration and submission</a:t>
            </a:r>
            <a:br>
              <a:rPr kumimoji="0" lang="en-US" sz="2000" b="0" i="0" u="none" strike="noStrike" cap="none" spc="0" normalizeH="0" baseline="0" noProof="0">
                <a:ln>
                  <a:noFill/>
                </a:ln>
                <a:effectLst/>
                <a:uLnTx/>
                <a:uFillTx/>
              </a:rPr>
            </a:br>
            <a:r>
              <a:rPr kumimoji="0" lang="en-US" sz="2000" b="0" i="0" u="none" strike="noStrike" cap="none" spc="0" normalizeH="0" baseline="0" noProof="0">
                <a:ln>
                  <a:noFill/>
                </a:ln>
                <a:effectLst/>
                <a:uLnTx/>
                <a:uFillTx/>
              </a:rPr>
              <a:t>- shopping for lowest costing providers for specific services or procedures needed</a:t>
            </a:r>
            <a:br>
              <a:rPr kumimoji="0" lang="en-US" sz="2000" b="0" i="0" u="none" strike="noStrike" cap="none" spc="0" normalizeH="0" baseline="0" noProof="0">
                <a:ln>
                  <a:noFill/>
                </a:ln>
                <a:effectLst/>
                <a:uLnTx/>
                <a:uFillTx/>
              </a:rPr>
            </a:br>
            <a:r>
              <a:rPr kumimoji="0" lang="en-US" sz="2000" b="0" i="0" u="none" strike="noStrike" cap="none" spc="0" normalizeH="0" baseline="0" noProof="0">
                <a:ln>
                  <a:noFill/>
                </a:ln>
                <a:effectLst/>
                <a:uLnTx/>
                <a:uFillTx/>
              </a:rPr>
              <a:t>- lowest cost on brand name Rx</a:t>
            </a:r>
            <a:br>
              <a:rPr kumimoji="0" lang="en-US" sz="2000" b="0" i="0" u="none" strike="noStrike" cap="none" spc="0" normalizeH="0" baseline="0" noProof="0">
                <a:ln>
                  <a:noFill/>
                </a:ln>
                <a:effectLst/>
                <a:uLnTx/>
                <a:uFillTx/>
              </a:rPr>
            </a:br>
            <a:r>
              <a:rPr kumimoji="0" lang="en-US" sz="2000" b="0" i="0" u="none" strike="noStrike" cap="none" spc="0" normalizeH="0" baseline="0" noProof="0">
                <a:ln>
                  <a:noFill/>
                </a:ln>
                <a:effectLst/>
                <a:uLnTx/>
                <a:uFillTx/>
              </a:rPr>
              <a:t>- surprise medical bill negotiation</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2000"/>
              <a:t>-Your Clients and Assistant will LOVE YOU!</a:t>
            </a:r>
            <a:endParaRPr kumimoji="0" lang="en-US" sz="2000" b="0" i="0" u="none" strike="noStrike" cap="none" spc="0" normalizeH="0" baseline="0" noProof="0">
              <a:ln>
                <a:noFill/>
              </a:ln>
              <a:effectLst/>
              <a:uLnTx/>
              <a:uFillTx/>
            </a:endParaRPr>
          </a:p>
        </p:txBody>
      </p:sp>
    </p:spTree>
    <p:extLst>
      <p:ext uri="{BB962C8B-B14F-4D97-AF65-F5344CB8AC3E}">
        <p14:creationId xmlns:p14="http://schemas.microsoft.com/office/powerpoint/2010/main" val="297344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ssicFrameVTI">
  <a:themeElements>
    <a:clrScheme name="AnalogousFromDarkSeedLeftStep">
      <a:dk1>
        <a:srgbClr val="000000"/>
      </a:dk1>
      <a:lt1>
        <a:srgbClr val="FFFFFF"/>
      </a:lt1>
      <a:dk2>
        <a:srgbClr val="1B212F"/>
      </a:dk2>
      <a:lt2>
        <a:srgbClr val="F0F3F1"/>
      </a:lt2>
      <a:accent1>
        <a:srgbClr val="C34D98"/>
      </a:accent1>
      <a:accent2>
        <a:srgbClr val="AB3BB1"/>
      </a:accent2>
      <a:accent3>
        <a:srgbClr val="8C4DC3"/>
      </a:accent3>
      <a:accent4>
        <a:srgbClr val="4C3EB3"/>
      </a:accent4>
      <a:accent5>
        <a:srgbClr val="4D70C3"/>
      </a:accent5>
      <a:accent6>
        <a:srgbClr val="3B90B1"/>
      </a:accent6>
      <a:hlink>
        <a:srgbClr val="3F50BF"/>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670</TotalTime>
  <Words>1116</Words>
  <Application>Microsoft Office PowerPoint</Application>
  <PresentationFormat>Widescreen</PresentationFormat>
  <Paragraphs>152</Paragraphs>
  <Slides>17</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Aharoni</vt:lpstr>
      <vt:lpstr>Amasis MT Pro Black</vt:lpstr>
      <vt:lpstr>Arial</vt:lpstr>
      <vt:lpstr>Bahnschrift</vt:lpstr>
      <vt:lpstr>Bell MT</vt:lpstr>
      <vt:lpstr>Book Antiqua</vt:lpstr>
      <vt:lpstr>Calibri</vt:lpstr>
      <vt:lpstr>Calibri Light</vt:lpstr>
      <vt:lpstr>din-next-w01-light</vt:lpstr>
      <vt:lpstr>Eras Demi ITC</vt:lpstr>
      <vt:lpstr>georgia</vt:lpstr>
      <vt:lpstr>Gill Sans MT</vt:lpstr>
      <vt:lpstr>Goudy Old Style</vt:lpstr>
      <vt:lpstr>Wide Latin</vt:lpstr>
      <vt:lpstr>Office Theme</vt:lpstr>
      <vt:lpstr>ClassicFrameVTI</vt:lpstr>
      <vt:lpstr>PowerPoint Presentation</vt:lpstr>
      <vt:lpstr>WELCOME TO OUR NEW AGENTS</vt:lpstr>
      <vt:lpstr>PowerPoint Presentation</vt:lpstr>
      <vt:lpstr>PowerPoint Presentation</vt:lpstr>
      <vt:lpstr>PowerPoint Presentation</vt:lpstr>
      <vt:lpstr>SPECIAL ENGAGEMENT PHIL VOGT</vt:lpstr>
      <vt:lpstr>PowerPoint Presentation</vt:lpstr>
      <vt:lpstr>PowerPoint Presentation</vt:lpstr>
      <vt:lpstr>        CHC CARE: Healthcare Advocacy</vt:lpstr>
      <vt:lpstr>Philadelphia American Contracting</vt:lpstr>
      <vt:lpstr>PowerPoint Presentation</vt:lpstr>
      <vt:lpstr>CHC Contest Updates  April 2023</vt:lpstr>
      <vt:lpstr>2023 2nd Quarter Allstate Bonus</vt:lpstr>
      <vt:lpstr>                 LEADERBOARD</vt:lpstr>
      <vt:lpstr>Top Ten Agents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Krivelow</dc:creator>
  <cp:lastModifiedBy>Joseph Krivelow</cp:lastModifiedBy>
  <cp:revision>21</cp:revision>
  <dcterms:created xsi:type="dcterms:W3CDTF">2023-04-26T17:50:01Z</dcterms:created>
  <dcterms:modified xsi:type="dcterms:W3CDTF">2023-05-01T19:01:52Z</dcterms:modified>
</cp:coreProperties>
</file>