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7" r:id="rId3"/>
    <p:sldId id="298" r:id="rId4"/>
    <p:sldId id="297" r:id="rId5"/>
    <p:sldId id="263" r:id="rId6"/>
    <p:sldId id="257" r:id="rId7"/>
    <p:sldId id="282" r:id="rId8"/>
    <p:sldId id="278" r:id="rId9"/>
    <p:sldId id="280" r:id="rId10"/>
    <p:sldId id="276" r:id="rId11"/>
    <p:sldId id="300" r:id="rId12"/>
    <p:sldId id="279" r:id="rId13"/>
    <p:sldId id="287" r:id="rId14"/>
    <p:sldId id="283" r:id="rId15"/>
    <p:sldId id="285" r:id="rId16"/>
    <p:sldId id="281" r:id="rId17"/>
    <p:sldId id="295" r:id="rId18"/>
    <p:sldId id="286" r:id="rId19"/>
    <p:sldId id="258" r:id="rId20"/>
    <p:sldId id="261" r:id="rId21"/>
    <p:sldId id="288" r:id="rId22"/>
    <p:sldId id="284" r:id="rId23"/>
    <p:sldId id="296" r:id="rId2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4" d="100"/>
          <a:sy n="84" d="100"/>
        </p:scale>
        <p:origin x="9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hyperlink" Target="https://www.youtube.com/watch?v=zhyZHoMgyQs&amp;feature=youtu.b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youtube.com/watch?v=zhyZHoMgyQs&amp;feature=youtu.b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B0B366-93E3-456D-9B35-B223B7E3C59B}"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B4D5BE24-DE51-4142-8F62-C310F547C594}">
      <dgm:prSet/>
      <dgm:spPr/>
      <dgm:t>
        <a:bodyPr/>
        <a:lstStyle/>
        <a:p>
          <a:r>
            <a:rPr lang="en-US" dirty="0"/>
            <a:t>2023 Update Link: </a:t>
          </a:r>
          <a:r>
            <a:rPr lang="en-US" b="1"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https://www.youtube.com/watch?v=zhyZHoMgyQs&amp;feature=youtu.be</a:t>
          </a:r>
          <a:endParaRPr lang="en-US" b="1" dirty="0">
            <a:solidFill>
              <a:schemeClr val="bg1"/>
            </a:solidFill>
          </a:endParaRPr>
        </a:p>
      </dgm:t>
    </dgm:pt>
    <dgm:pt modelId="{4DDC9634-7EC0-418B-8B80-4F1538E6293A}" type="parTrans" cxnId="{636F90EC-7188-4ED4-BFA3-28B24A6CED25}">
      <dgm:prSet/>
      <dgm:spPr/>
      <dgm:t>
        <a:bodyPr/>
        <a:lstStyle/>
        <a:p>
          <a:endParaRPr lang="en-US"/>
        </a:p>
      </dgm:t>
    </dgm:pt>
    <dgm:pt modelId="{5B1D0115-B08C-4C29-A63D-7531766C83C1}" type="sibTrans" cxnId="{636F90EC-7188-4ED4-BFA3-28B24A6CED25}">
      <dgm:prSet/>
      <dgm:spPr/>
      <dgm:t>
        <a:bodyPr/>
        <a:lstStyle/>
        <a:p>
          <a:endParaRPr lang="en-US"/>
        </a:p>
      </dgm:t>
    </dgm:pt>
    <dgm:pt modelId="{1E72A60F-BA51-421D-8248-6825E71B16F3}">
      <dgm:prSet/>
      <dgm:spPr/>
      <dgm:t>
        <a:bodyPr/>
        <a:lstStyle/>
        <a:p>
          <a:r>
            <a:rPr lang="en-US"/>
            <a:t>Training every Tuesday, 1PM CST</a:t>
          </a:r>
        </a:p>
      </dgm:t>
    </dgm:pt>
    <dgm:pt modelId="{832F384C-A14C-4ED7-9469-19CAED27D4B6}" type="parTrans" cxnId="{8D52323D-135A-48BC-A28C-73AEF4F0F9A9}">
      <dgm:prSet/>
      <dgm:spPr/>
      <dgm:t>
        <a:bodyPr/>
        <a:lstStyle/>
        <a:p>
          <a:endParaRPr lang="en-US"/>
        </a:p>
      </dgm:t>
    </dgm:pt>
    <dgm:pt modelId="{8E59087E-78B3-4F4F-8DF0-6BE5726DD380}" type="sibTrans" cxnId="{8D52323D-135A-48BC-A28C-73AEF4F0F9A9}">
      <dgm:prSet/>
      <dgm:spPr/>
      <dgm:t>
        <a:bodyPr/>
        <a:lstStyle/>
        <a:p>
          <a:endParaRPr lang="en-US"/>
        </a:p>
      </dgm:t>
    </dgm:pt>
    <dgm:pt modelId="{FCE8D516-0821-4F54-8F72-248C789C8B70}">
      <dgm:prSet/>
      <dgm:spPr/>
      <dgm:t>
        <a:bodyPr/>
        <a:lstStyle/>
        <a:p>
          <a:r>
            <a:rPr lang="en-US"/>
            <a:t>Balances</a:t>
          </a:r>
        </a:p>
      </dgm:t>
    </dgm:pt>
    <dgm:pt modelId="{28BB36F6-A2C7-49AE-BAE5-0793066C11CE}" type="parTrans" cxnId="{E290B612-D6F9-424E-A931-8C922CB27F4A}">
      <dgm:prSet/>
      <dgm:spPr/>
      <dgm:t>
        <a:bodyPr/>
        <a:lstStyle/>
        <a:p>
          <a:endParaRPr lang="en-US"/>
        </a:p>
      </dgm:t>
    </dgm:pt>
    <dgm:pt modelId="{3138A336-A9D3-41F3-950C-F98841160C66}" type="sibTrans" cxnId="{E290B612-D6F9-424E-A931-8C922CB27F4A}">
      <dgm:prSet/>
      <dgm:spPr/>
      <dgm:t>
        <a:bodyPr/>
        <a:lstStyle/>
        <a:p>
          <a:endParaRPr lang="en-US"/>
        </a:p>
      </dgm:t>
    </dgm:pt>
    <dgm:pt modelId="{CDDECA32-2D57-4FDC-BB28-6211A0F65259}">
      <dgm:prSet/>
      <dgm:spPr/>
      <dgm:t>
        <a:bodyPr/>
        <a:lstStyle/>
        <a:p>
          <a:r>
            <a:rPr lang="en-US"/>
            <a:t>Inactivity</a:t>
          </a:r>
        </a:p>
      </dgm:t>
    </dgm:pt>
    <dgm:pt modelId="{ACA4EB65-0A24-4532-8A4B-8BDCC59FCC50}" type="parTrans" cxnId="{8EE75E2A-EB8D-41FA-9EC2-BDDC7FD0D08C}">
      <dgm:prSet/>
      <dgm:spPr/>
      <dgm:t>
        <a:bodyPr/>
        <a:lstStyle/>
        <a:p>
          <a:endParaRPr lang="en-US"/>
        </a:p>
      </dgm:t>
    </dgm:pt>
    <dgm:pt modelId="{8E9BF44B-ACB5-49D4-BB17-FB6B1E4EC82F}" type="sibTrans" cxnId="{8EE75E2A-EB8D-41FA-9EC2-BDDC7FD0D08C}">
      <dgm:prSet/>
      <dgm:spPr/>
      <dgm:t>
        <a:bodyPr/>
        <a:lstStyle/>
        <a:p>
          <a:endParaRPr lang="en-US"/>
        </a:p>
      </dgm:t>
    </dgm:pt>
    <dgm:pt modelId="{E8EA25DA-0E0D-4229-A904-82B524CEF46F}">
      <dgm:prSet/>
      <dgm:spPr/>
      <dgm:t>
        <a:bodyPr/>
        <a:lstStyle/>
        <a:p>
          <a:r>
            <a:rPr lang="en-US"/>
            <a:t>Lead Credits</a:t>
          </a:r>
        </a:p>
      </dgm:t>
    </dgm:pt>
    <dgm:pt modelId="{553C8C38-4F73-4070-B2CE-92A1C42B87CF}" type="parTrans" cxnId="{E45E12B6-37F0-40C5-9071-94254D12FE8A}">
      <dgm:prSet/>
      <dgm:spPr/>
      <dgm:t>
        <a:bodyPr/>
        <a:lstStyle/>
        <a:p>
          <a:endParaRPr lang="en-US"/>
        </a:p>
      </dgm:t>
    </dgm:pt>
    <dgm:pt modelId="{5AAF2BCC-9936-4543-8D4B-BAC8B667CEC1}" type="sibTrans" cxnId="{E45E12B6-37F0-40C5-9071-94254D12FE8A}">
      <dgm:prSet/>
      <dgm:spPr/>
      <dgm:t>
        <a:bodyPr/>
        <a:lstStyle/>
        <a:p>
          <a:endParaRPr lang="en-US"/>
        </a:p>
      </dgm:t>
    </dgm:pt>
    <dgm:pt modelId="{5DDC7DE4-8A7D-4C76-A41C-CDCDA5CAA41A}" type="pres">
      <dgm:prSet presAssocID="{35B0B366-93E3-456D-9B35-B223B7E3C59B}" presName="linear" presStyleCnt="0">
        <dgm:presLayoutVars>
          <dgm:animLvl val="lvl"/>
          <dgm:resizeHandles val="exact"/>
        </dgm:presLayoutVars>
      </dgm:prSet>
      <dgm:spPr/>
    </dgm:pt>
    <dgm:pt modelId="{8161735E-5AF4-4C12-BE28-598CE4523610}" type="pres">
      <dgm:prSet presAssocID="{B4D5BE24-DE51-4142-8F62-C310F547C594}" presName="parentText" presStyleLbl="node1" presStyleIdx="0" presStyleCnt="5">
        <dgm:presLayoutVars>
          <dgm:chMax val="0"/>
          <dgm:bulletEnabled val="1"/>
        </dgm:presLayoutVars>
      </dgm:prSet>
      <dgm:spPr/>
    </dgm:pt>
    <dgm:pt modelId="{2CDD8F2B-5AB0-4FF2-821A-0B1DE5A8B8D4}" type="pres">
      <dgm:prSet presAssocID="{5B1D0115-B08C-4C29-A63D-7531766C83C1}" presName="spacer" presStyleCnt="0"/>
      <dgm:spPr/>
    </dgm:pt>
    <dgm:pt modelId="{F22119FA-5E43-4942-BB3C-61ABA35EB4FB}" type="pres">
      <dgm:prSet presAssocID="{1E72A60F-BA51-421D-8248-6825E71B16F3}" presName="parentText" presStyleLbl="node1" presStyleIdx="1" presStyleCnt="5">
        <dgm:presLayoutVars>
          <dgm:chMax val="0"/>
          <dgm:bulletEnabled val="1"/>
        </dgm:presLayoutVars>
      </dgm:prSet>
      <dgm:spPr/>
    </dgm:pt>
    <dgm:pt modelId="{8F1C5CA5-2A86-4A7C-B41A-730D8D070B29}" type="pres">
      <dgm:prSet presAssocID="{8E59087E-78B3-4F4F-8DF0-6BE5726DD380}" presName="spacer" presStyleCnt="0"/>
      <dgm:spPr/>
    </dgm:pt>
    <dgm:pt modelId="{B1CADC66-91CD-45EA-BEB5-77968547F1FB}" type="pres">
      <dgm:prSet presAssocID="{FCE8D516-0821-4F54-8F72-248C789C8B70}" presName="parentText" presStyleLbl="node1" presStyleIdx="2" presStyleCnt="5">
        <dgm:presLayoutVars>
          <dgm:chMax val="0"/>
          <dgm:bulletEnabled val="1"/>
        </dgm:presLayoutVars>
      </dgm:prSet>
      <dgm:spPr/>
    </dgm:pt>
    <dgm:pt modelId="{1A8EA180-0944-40ED-9EA3-89BB3DD54516}" type="pres">
      <dgm:prSet presAssocID="{3138A336-A9D3-41F3-950C-F98841160C66}" presName="spacer" presStyleCnt="0"/>
      <dgm:spPr/>
    </dgm:pt>
    <dgm:pt modelId="{2202C547-C4E8-4492-B2F2-55ABF6453726}" type="pres">
      <dgm:prSet presAssocID="{CDDECA32-2D57-4FDC-BB28-6211A0F65259}" presName="parentText" presStyleLbl="node1" presStyleIdx="3" presStyleCnt="5">
        <dgm:presLayoutVars>
          <dgm:chMax val="0"/>
          <dgm:bulletEnabled val="1"/>
        </dgm:presLayoutVars>
      </dgm:prSet>
      <dgm:spPr/>
    </dgm:pt>
    <dgm:pt modelId="{45C8F4DA-BB76-40B1-8094-61AFB1E584AA}" type="pres">
      <dgm:prSet presAssocID="{8E9BF44B-ACB5-49D4-BB17-FB6B1E4EC82F}" presName="spacer" presStyleCnt="0"/>
      <dgm:spPr/>
    </dgm:pt>
    <dgm:pt modelId="{3F9A3B52-50A1-4EEE-B2E9-B33BFE672BC9}" type="pres">
      <dgm:prSet presAssocID="{E8EA25DA-0E0D-4229-A904-82B524CEF46F}" presName="parentText" presStyleLbl="node1" presStyleIdx="4" presStyleCnt="5">
        <dgm:presLayoutVars>
          <dgm:chMax val="0"/>
          <dgm:bulletEnabled val="1"/>
        </dgm:presLayoutVars>
      </dgm:prSet>
      <dgm:spPr/>
    </dgm:pt>
  </dgm:ptLst>
  <dgm:cxnLst>
    <dgm:cxn modelId="{E290B612-D6F9-424E-A931-8C922CB27F4A}" srcId="{35B0B366-93E3-456D-9B35-B223B7E3C59B}" destId="{FCE8D516-0821-4F54-8F72-248C789C8B70}" srcOrd="2" destOrd="0" parTransId="{28BB36F6-A2C7-49AE-BAE5-0793066C11CE}" sibTransId="{3138A336-A9D3-41F3-950C-F98841160C66}"/>
    <dgm:cxn modelId="{2401D317-5F0B-485A-9E5C-E907A64D77AF}" type="presOf" srcId="{FCE8D516-0821-4F54-8F72-248C789C8B70}" destId="{B1CADC66-91CD-45EA-BEB5-77968547F1FB}" srcOrd="0" destOrd="0" presId="urn:microsoft.com/office/officeart/2005/8/layout/vList2"/>
    <dgm:cxn modelId="{8EE75E2A-EB8D-41FA-9EC2-BDDC7FD0D08C}" srcId="{35B0B366-93E3-456D-9B35-B223B7E3C59B}" destId="{CDDECA32-2D57-4FDC-BB28-6211A0F65259}" srcOrd="3" destOrd="0" parTransId="{ACA4EB65-0A24-4532-8A4B-8BDCC59FCC50}" sibTransId="{8E9BF44B-ACB5-49D4-BB17-FB6B1E4EC82F}"/>
    <dgm:cxn modelId="{8D52323D-135A-48BC-A28C-73AEF4F0F9A9}" srcId="{35B0B366-93E3-456D-9B35-B223B7E3C59B}" destId="{1E72A60F-BA51-421D-8248-6825E71B16F3}" srcOrd="1" destOrd="0" parTransId="{832F384C-A14C-4ED7-9469-19CAED27D4B6}" sibTransId="{8E59087E-78B3-4F4F-8DF0-6BE5726DD380}"/>
    <dgm:cxn modelId="{DC47F141-A48A-4C41-8CA2-2FBBB14F08D6}" type="presOf" srcId="{35B0B366-93E3-456D-9B35-B223B7E3C59B}" destId="{5DDC7DE4-8A7D-4C76-A41C-CDCDA5CAA41A}" srcOrd="0" destOrd="0" presId="urn:microsoft.com/office/officeart/2005/8/layout/vList2"/>
    <dgm:cxn modelId="{CDD29FB2-DF7C-44AE-A8FB-349C56945906}" type="presOf" srcId="{CDDECA32-2D57-4FDC-BB28-6211A0F65259}" destId="{2202C547-C4E8-4492-B2F2-55ABF6453726}" srcOrd="0" destOrd="0" presId="urn:microsoft.com/office/officeart/2005/8/layout/vList2"/>
    <dgm:cxn modelId="{E45E12B6-37F0-40C5-9071-94254D12FE8A}" srcId="{35B0B366-93E3-456D-9B35-B223B7E3C59B}" destId="{E8EA25DA-0E0D-4229-A904-82B524CEF46F}" srcOrd="4" destOrd="0" parTransId="{553C8C38-4F73-4070-B2CE-92A1C42B87CF}" sibTransId="{5AAF2BCC-9936-4543-8D4B-BAC8B667CEC1}"/>
    <dgm:cxn modelId="{AA9DDCC2-7666-4AC7-A507-B478C3851613}" type="presOf" srcId="{1E72A60F-BA51-421D-8248-6825E71B16F3}" destId="{F22119FA-5E43-4942-BB3C-61ABA35EB4FB}" srcOrd="0" destOrd="0" presId="urn:microsoft.com/office/officeart/2005/8/layout/vList2"/>
    <dgm:cxn modelId="{80A0F3C7-4BD9-4F4A-A263-3F7390BCA5B5}" type="presOf" srcId="{B4D5BE24-DE51-4142-8F62-C310F547C594}" destId="{8161735E-5AF4-4C12-BE28-598CE4523610}" srcOrd="0" destOrd="0" presId="urn:microsoft.com/office/officeart/2005/8/layout/vList2"/>
    <dgm:cxn modelId="{CD01BCE5-0E8C-4696-9AFD-98667E6F9B63}" type="presOf" srcId="{E8EA25DA-0E0D-4229-A904-82B524CEF46F}" destId="{3F9A3B52-50A1-4EEE-B2E9-B33BFE672BC9}" srcOrd="0" destOrd="0" presId="urn:microsoft.com/office/officeart/2005/8/layout/vList2"/>
    <dgm:cxn modelId="{636F90EC-7188-4ED4-BFA3-28B24A6CED25}" srcId="{35B0B366-93E3-456D-9B35-B223B7E3C59B}" destId="{B4D5BE24-DE51-4142-8F62-C310F547C594}" srcOrd="0" destOrd="0" parTransId="{4DDC9634-7EC0-418B-8B80-4F1538E6293A}" sibTransId="{5B1D0115-B08C-4C29-A63D-7531766C83C1}"/>
    <dgm:cxn modelId="{DB6CFAF1-3BF2-4466-89CD-D2812EC81AC4}" type="presParOf" srcId="{5DDC7DE4-8A7D-4C76-A41C-CDCDA5CAA41A}" destId="{8161735E-5AF4-4C12-BE28-598CE4523610}" srcOrd="0" destOrd="0" presId="urn:microsoft.com/office/officeart/2005/8/layout/vList2"/>
    <dgm:cxn modelId="{E0044057-F3BA-4F61-9B3C-9D36742EC697}" type="presParOf" srcId="{5DDC7DE4-8A7D-4C76-A41C-CDCDA5CAA41A}" destId="{2CDD8F2B-5AB0-4FF2-821A-0B1DE5A8B8D4}" srcOrd="1" destOrd="0" presId="urn:microsoft.com/office/officeart/2005/8/layout/vList2"/>
    <dgm:cxn modelId="{DFC7D7D2-D40F-4B94-930C-166BE4D3E084}" type="presParOf" srcId="{5DDC7DE4-8A7D-4C76-A41C-CDCDA5CAA41A}" destId="{F22119FA-5E43-4942-BB3C-61ABA35EB4FB}" srcOrd="2" destOrd="0" presId="urn:microsoft.com/office/officeart/2005/8/layout/vList2"/>
    <dgm:cxn modelId="{7452A144-E9EF-408A-855E-87D6D1F70401}" type="presParOf" srcId="{5DDC7DE4-8A7D-4C76-A41C-CDCDA5CAA41A}" destId="{8F1C5CA5-2A86-4A7C-B41A-730D8D070B29}" srcOrd="3" destOrd="0" presId="urn:microsoft.com/office/officeart/2005/8/layout/vList2"/>
    <dgm:cxn modelId="{6E4CD3F7-99A3-45CE-A272-7D6D7265540D}" type="presParOf" srcId="{5DDC7DE4-8A7D-4C76-A41C-CDCDA5CAA41A}" destId="{B1CADC66-91CD-45EA-BEB5-77968547F1FB}" srcOrd="4" destOrd="0" presId="urn:microsoft.com/office/officeart/2005/8/layout/vList2"/>
    <dgm:cxn modelId="{A923B8AF-E755-46CF-BEFA-E5DA66846E67}" type="presParOf" srcId="{5DDC7DE4-8A7D-4C76-A41C-CDCDA5CAA41A}" destId="{1A8EA180-0944-40ED-9EA3-89BB3DD54516}" srcOrd="5" destOrd="0" presId="urn:microsoft.com/office/officeart/2005/8/layout/vList2"/>
    <dgm:cxn modelId="{683AA2F8-336B-488E-83FD-AAB73D3AC22E}" type="presParOf" srcId="{5DDC7DE4-8A7D-4C76-A41C-CDCDA5CAA41A}" destId="{2202C547-C4E8-4492-B2F2-55ABF6453726}" srcOrd="6" destOrd="0" presId="urn:microsoft.com/office/officeart/2005/8/layout/vList2"/>
    <dgm:cxn modelId="{6EF2933E-54B2-402B-9F3A-849487D3F22B}" type="presParOf" srcId="{5DDC7DE4-8A7D-4C76-A41C-CDCDA5CAA41A}" destId="{45C8F4DA-BB76-40B1-8094-61AFB1E584AA}" srcOrd="7" destOrd="0" presId="urn:microsoft.com/office/officeart/2005/8/layout/vList2"/>
    <dgm:cxn modelId="{72246963-BBBF-4786-B681-AA084B9BD30E}" type="presParOf" srcId="{5DDC7DE4-8A7D-4C76-A41C-CDCDA5CAA41A}" destId="{3F9A3B52-50A1-4EEE-B2E9-B33BFE672BC9}"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2F109-D0E1-4FB0-AD1A-AFFF543E29B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778F299-060E-40EF-AA89-50A318C7EFDA}">
      <dgm:prSet/>
      <dgm:spPr/>
      <dgm:t>
        <a:bodyPr/>
        <a:lstStyle/>
        <a:p>
          <a:r>
            <a:rPr lang="en-US"/>
            <a:t>MKG Leads (Premier Update)</a:t>
          </a:r>
        </a:p>
      </dgm:t>
    </dgm:pt>
    <dgm:pt modelId="{7DF07A23-66A8-4A3F-B37D-738BFA2EA704}" type="parTrans" cxnId="{20FCAF04-EDF7-47A1-AD05-30BA20D63343}">
      <dgm:prSet/>
      <dgm:spPr/>
      <dgm:t>
        <a:bodyPr/>
        <a:lstStyle/>
        <a:p>
          <a:endParaRPr lang="en-US"/>
        </a:p>
      </dgm:t>
    </dgm:pt>
    <dgm:pt modelId="{967174C0-F2A0-445F-8C78-5D0C188942BA}" type="sibTrans" cxnId="{20FCAF04-EDF7-47A1-AD05-30BA20D63343}">
      <dgm:prSet/>
      <dgm:spPr/>
      <dgm:t>
        <a:bodyPr/>
        <a:lstStyle/>
        <a:p>
          <a:endParaRPr lang="en-US"/>
        </a:p>
      </dgm:t>
    </dgm:pt>
    <dgm:pt modelId="{94A4AAE0-B0B0-4D4C-981A-E000001E9AC1}">
      <dgm:prSet/>
      <dgm:spPr/>
      <dgm:t>
        <a:bodyPr/>
        <a:lstStyle/>
        <a:p>
          <a:r>
            <a:rPr lang="en-US"/>
            <a:t>Inbound Calls</a:t>
          </a:r>
        </a:p>
      </dgm:t>
    </dgm:pt>
    <dgm:pt modelId="{249279C3-630C-4E2E-8B28-BC0E48BE299A}" type="parTrans" cxnId="{194ECC27-9EC9-4A30-9AC3-634C98A48EB9}">
      <dgm:prSet/>
      <dgm:spPr/>
      <dgm:t>
        <a:bodyPr/>
        <a:lstStyle/>
        <a:p>
          <a:endParaRPr lang="en-US"/>
        </a:p>
      </dgm:t>
    </dgm:pt>
    <dgm:pt modelId="{468A2BF9-4E0E-47DC-9D6E-256E0AE93182}" type="sibTrans" cxnId="{194ECC27-9EC9-4A30-9AC3-634C98A48EB9}">
      <dgm:prSet/>
      <dgm:spPr/>
      <dgm:t>
        <a:bodyPr/>
        <a:lstStyle/>
        <a:p>
          <a:endParaRPr lang="en-US"/>
        </a:p>
      </dgm:t>
    </dgm:pt>
    <dgm:pt modelId="{7A2ED0C5-FEEC-4531-BD98-AB670A70B4AD}" type="pres">
      <dgm:prSet presAssocID="{7AE2F109-D0E1-4FB0-AD1A-AFFF543E29B0}" presName="linear" presStyleCnt="0">
        <dgm:presLayoutVars>
          <dgm:animLvl val="lvl"/>
          <dgm:resizeHandles val="exact"/>
        </dgm:presLayoutVars>
      </dgm:prSet>
      <dgm:spPr/>
    </dgm:pt>
    <dgm:pt modelId="{D892F048-E9D4-4A66-A5D1-3645D8E49130}" type="pres">
      <dgm:prSet presAssocID="{5778F299-060E-40EF-AA89-50A318C7EFDA}" presName="parentText" presStyleLbl="node1" presStyleIdx="0" presStyleCnt="2">
        <dgm:presLayoutVars>
          <dgm:chMax val="0"/>
          <dgm:bulletEnabled val="1"/>
        </dgm:presLayoutVars>
      </dgm:prSet>
      <dgm:spPr/>
    </dgm:pt>
    <dgm:pt modelId="{C01FFAF0-1074-4936-8686-9FD8EE361761}" type="pres">
      <dgm:prSet presAssocID="{967174C0-F2A0-445F-8C78-5D0C188942BA}" presName="spacer" presStyleCnt="0"/>
      <dgm:spPr/>
    </dgm:pt>
    <dgm:pt modelId="{55746E12-F4F9-4C16-B753-12EBA0193A16}" type="pres">
      <dgm:prSet presAssocID="{94A4AAE0-B0B0-4D4C-981A-E000001E9AC1}" presName="parentText" presStyleLbl="node1" presStyleIdx="1" presStyleCnt="2">
        <dgm:presLayoutVars>
          <dgm:chMax val="0"/>
          <dgm:bulletEnabled val="1"/>
        </dgm:presLayoutVars>
      </dgm:prSet>
      <dgm:spPr/>
    </dgm:pt>
  </dgm:ptLst>
  <dgm:cxnLst>
    <dgm:cxn modelId="{20FCAF04-EDF7-47A1-AD05-30BA20D63343}" srcId="{7AE2F109-D0E1-4FB0-AD1A-AFFF543E29B0}" destId="{5778F299-060E-40EF-AA89-50A318C7EFDA}" srcOrd="0" destOrd="0" parTransId="{7DF07A23-66A8-4A3F-B37D-738BFA2EA704}" sibTransId="{967174C0-F2A0-445F-8C78-5D0C188942BA}"/>
    <dgm:cxn modelId="{194ECC27-9EC9-4A30-9AC3-634C98A48EB9}" srcId="{7AE2F109-D0E1-4FB0-AD1A-AFFF543E29B0}" destId="{94A4AAE0-B0B0-4D4C-981A-E000001E9AC1}" srcOrd="1" destOrd="0" parTransId="{249279C3-630C-4E2E-8B28-BC0E48BE299A}" sibTransId="{468A2BF9-4E0E-47DC-9D6E-256E0AE93182}"/>
    <dgm:cxn modelId="{C3FFE06E-ABB0-4F7C-A91D-078F55D2C532}" type="presOf" srcId="{5778F299-060E-40EF-AA89-50A318C7EFDA}" destId="{D892F048-E9D4-4A66-A5D1-3645D8E49130}" srcOrd="0" destOrd="0" presId="urn:microsoft.com/office/officeart/2005/8/layout/vList2"/>
    <dgm:cxn modelId="{36020AA7-E533-4995-BB63-F773BC2A22CA}" type="presOf" srcId="{7AE2F109-D0E1-4FB0-AD1A-AFFF543E29B0}" destId="{7A2ED0C5-FEEC-4531-BD98-AB670A70B4AD}" srcOrd="0" destOrd="0" presId="urn:microsoft.com/office/officeart/2005/8/layout/vList2"/>
    <dgm:cxn modelId="{5CA33AFF-EE07-4F1D-8267-0A0F5919EAB4}" type="presOf" srcId="{94A4AAE0-B0B0-4D4C-981A-E000001E9AC1}" destId="{55746E12-F4F9-4C16-B753-12EBA0193A16}" srcOrd="0" destOrd="0" presId="urn:microsoft.com/office/officeart/2005/8/layout/vList2"/>
    <dgm:cxn modelId="{8E0F1EFC-0402-480B-AE76-B9D10E3642FC}" type="presParOf" srcId="{7A2ED0C5-FEEC-4531-BD98-AB670A70B4AD}" destId="{D892F048-E9D4-4A66-A5D1-3645D8E49130}" srcOrd="0" destOrd="0" presId="urn:microsoft.com/office/officeart/2005/8/layout/vList2"/>
    <dgm:cxn modelId="{55A9832D-04F9-4C60-AE55-592D985CC5FA}" type="presParOf" srcId="{7A2ED0C5-FEEC-4531-BD98-AB670A70B4AD}" destId="{C01FFAF0-1074-4936-8686-9FD8EE361761}" srcOrd="1" destOrd="0" presId="urn:microsoft.com/office/officeart/2005/8/layout/vList2"/>
    <dgm:cxn modelId="{7EA1CACE-6EA1-4A86-9AE8-6D1111553DCD}" type="presParOf" srcId="{7A2ED0C5-FEEC-4531-BD98-AB670A70B4AD}" destId="{55746E12-F4F9-4C16-B753-12EBA0193A1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D6DA51-E791-4582-9787-C5CC73636E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9DD3D8-758F-444F-B606-A71D69938CCD}">
      <dgm:prSet/>
      <dgm:spPr/>
      <dgm:t>
        <a:bodyPr/>
        <a:lstStyle/>
        <a:p>
          <a:r>
            <a:rPr lang="en-US" b="1" dirty="0"/>
            <a:t>Call Leads</a:t>
          </a:r>
        </a:p>
      </dgm:t>
    </dgm:pt>
    <dgm:pt modelId="{2DF925F7-D51E-4574-B00D-1187C80F461B}" type="parTrans" cxnId="{B9C1C2CD-BA65-44AE-83B6-FD001356B482}">
      <dgm:prSet/>
      <dgm:spPr/>
      <dgm:t>
        <a:bodyPr/>
        <a:lstStyle/>
        <a:p>
          <a:endParaRPr lang="en-US"/>
        </a:p>
      </dgm:t>
    </dgm:pt>
    <dgm:pt modelId="{26665C56-FBB9-4031-B8FF-8170DF919DB4}" type="sibTrans" cxnId="{B9C1C2CD-BA65-44AE-83B6-FD001356B482}">
      <dgm:prSet/>
      <dgm:spPr/>
      <dgm:t>
        <a:bodyPr/>
        <a:lstStyle/>
        <a:p>
          <a:endParaRPr lang="en-US"/>
        </a:p>
      </dgm:t>
    </dgm:pt>
    <dgm:pt modelId="{468E8757-A215-4446-B8C0-2379578628A8}">
      <dgm:prSet/>
      <dgm:spPr/>
      <dgm:t>
        <a:bodyPr/>
        <a:lstStyle/>
        <a:p>
          <a:r>
            <a:rPr lang="en-US" b="1" dirty="0"/>
            <a:t>Screen Leads</a:t>
          </a:r>
        </a:p>
      </dgm:t>
    </dgm:pt>
    <dgm:pt modelId="{7ED549BB-BBB1-4188-BE6A-904264160ABC}" type="parTrans" cxnId="{0BD8528D-0BD5-49DF-A8B3-6796BB62318A}">
      <dgm:prSet/>
      <dgm:spPr/>
      <dgm:t>
        <a:bodyPr/>
        <a:lstStyle/>
        <a:p>
          <a:endParaRPr lang="en-US"/>
        </a:p>
      </dgm:t>
    </dgm:pt>
    <dgm:pt modelId="{30A4B3A4-0A17-40C9-9ADD-4AD2325885C1}" type="sibTrans" cxnId="{0BD8528D-0BD5-49DF-A8B3-6796BB62318A}">
      <dgm:prSet/>
      <dgm:spPr/>
      <dgm:t>
        <a:bodyPr/>
        <a:lstStyle/>
        <a:p>
          <a:endParaRPr lang="en-US"/>
        </a:p>
      </dgm:t>
    </dgm:pt>
    <dgm:pt modelId="{CF1E8CCF-E0AB-466D-A2BA-C621AD8AFDCD}">
      <dgm:prSet/>
      <dgm:spPr/>
      <dgm:t>
        <a:bodyPr/>
        <a:lstStyle/>
        <a:p>
          <a:r>
            <a:rPr lang="en-US" b="1" dirty="0"/>
            <a:t>Live Transfers</a:t>
          </a:r>
        </a:p>
      </dgm:t>
    </dgm:pt>
    <dgm:pt modelId="{91698B70-1026-4E77-8D75-9EB70A13AFD3}" type="parTrans" cxnId="{B30D6AAB-395A-45A2-A02E-46D7161A15A0}">
      <dgm:prSet/>
      <dgm:spPr/>
      <dgm:t>
        <a:bodyPr/>
        <a:lstStyle/>
        <a:p>
          <a:endParaRPr lang="en-US"/>
        </a:p>
      </dgm:t>
    </dgm:pt>
    <dgm:pt modelId="{8F9AF36C-25CE-4DA9-B71C-59889755F2CC}" type="sibTrans" cxnId="{B30D6AAB-395A-45A2-A02E-46D7161A15A0}">
      <dgm:prSet/>
      <dgm:spPr/>
      <dgm:t>
        <a:bodyPr/>
        <a:lstStyle/>
        <a:p>
          <a:endParaRPr lang="en-US"/>
        </a:p>
      </dgm:t>
    </dgm:pt>
    <dgm:pt modelId="{45CD4833-85EC-4781-99DE-FFFB5E655143}">
      <dgm:prSet/>
      <dgm:spPr/>
      <dgm:t>
        <a:bodyPr/>
        <a:lstStyle/>
        <a:p>
          <a:r>
            <a:rPr lang="en-US" b="1" dirty="0"/>
            <a:t>Schedule Appointments</a:t>
          </a:r>
        </a:p>
      </dgm:t>
    </dgm:pt>
    <dgm:pt modelId="{04BF1B70-BD29-4F78-8A0C-B9CE0A6490AA}" type="parTrans" cxnId="{6AC35ADA-C691-4B05-9F09-A55E95125631}">
      <dgm:prSet/>
      <dgm:spPr/>
      <dgm:t>
        <a:bodyPr/>
        <a:lstStyle/>
        <a:p>
          <a:endParaRPr lang="en-US"/>
        </a:p>
      </dgm:t>
    </dgm:pt>
    <dgm:pt modelId="{06474369-90DF-4029-847C-E8F39DFC19C3}" type="sibTrans" cxnId="{6AC35ADA-C691-4B05-9F09-A55E95125631}">
      <dgm:prSet/>
      <dgm:spPr/>
      <dgm:t>
        <a:bodyPr/>
        <a:lstStyle/>
        <a:p>
          <a:endParaRPr lang="en-US"/>
        </a:p>
      </dgm:t>
    </dgm:pt>
    <dgm:pt modelId="{451DAA64-F95B-4868-AE92-56333DB03C8C}">
      <dgm:prSet/>
      <dgm:spPr/>
      <dgm:t>
        <a:bodyPr/>
        <a:lstStyle/>
        <a:p>
          <a:r>
            <a:rPr lang="en-US" b="1" dirty="0"/>
            <a:t>Confirm Appointments</a:t>
          </a:r>
        </a:p>
      </dgm:t>
    </dgm:pt>
    <dgm:pt modelId="{0016D6A1-3A8A-4A8C-8404-E98C9D99A760}" type="parTrans" cxnId="{72B58CFB-C356-44A6-BA93-46B79A9A3D96}">
      <dgm:prSet/>
      <dgm:spPr/>
      <dgm:t>
        <a:bodyPr/>
        <a:lstStyle/>
        <a:p>
          <a:endParaRPr lang="en-US"/>
        </a:p>
      </dgm:t>
    </dgm:pt>
    <dgm:pt modelId="{3336434B-36FB-47C9-B3D5-77E274C4B550}" type="sibTrans" cxnId="{72B58CFB-C356-44A6-BA93-46B79A9A3D96}">
      <dgm:prSet/>
      <dgm:spPr/>
      <dgm:t>
        <a:bodyPr/>
        <a:lstStyle/>
        <a:p>
          <a:endParaRPr lang="en-US"/>
        </a:p>
      </dgm:t>
    </dgm:pt>
    <dgm:pt modelId="{F6885A39-9482-409A-942F-10E9E7AA4E3B}">
      <dgm:prSet/>
      <dgm:spPr/>
      <dgm:t>
        <a:bodyPr/>
        <a:lstStyle/>
        <a:p>
          <a:r>
            <a:rPr lang="en-US" b="1" dirty="0"/>
            <a:t>Marketing</a:t>
          </a:r>
        </a:p>
      </dgm:t>
    </dgm:pt>
    <dgm:pt modelId="{6B26C86D-3C22-4A3B-85DD-E65D6D013A2B}" type="parTrans" cxnId="{2F9A0B96-BFC2-4643-AEF9-49AA2249FF55}">
      <dgm:prSet/>
      <dgm:spPr/>
      <dgm:t>
        <a:bodyPr/>
        <a:lstStyle/>
        <a:p>
          <a:endParaRPr lang="en-US"/>
        </a:p>
      </dgm:t>
    </dgm:pt>
    <dgm:pt modelId="{571B7E54-3B1F-44AF-9C3D-5B3AB0F37D5D}" type="sibTrans" cxnId="{2F9A0B96-BFC2-4643-AEF9-49AA2249FF55}">
      <dgm:prSet/>
      <dgm:spPr/>
      <dgm:t>
        <a:bodyPr/>
        <a:lstStyle/>
        <a:p>
          <a:endParaRPr lang="en-US"/>
        </a:p>
      </dgm:t>
    </dgm:pt>
    <dgm:pt modelId="{8652822F-ED88-41C0-BDD0-AC4F5CACEE97}" type="pres">
      <dgm:prSet presAssocID="{48D6DA51-E791-4582-9787-C5CC73636E31}" presName="Name0" presStyleCnt="0">
        <dgm:presLayoutVars>
          <dgm:dir/>
          <dgm:animLvl val="lvl"/>
          <dgm:resizeHandles val="exact"/>
        </dgm:presLayoutVars>
      </dgm:prSet>
      <dgm:spPr/>
    </dgm:pt>
    <dgm:pt modelId="{B26075BF-145D-4993-B0D4-E18D98B85CA2}" type="pres">
      <dgm:prSet presAssocID="{259DD3D8-758F-444F-B606-A71D69938CCD}" presName="linNode" presStyleCnt="0"/>
      <dgm:spPr/>
    </dgm:pt>
    <dgm:pt modelId="{24EC959E-63F4-4B8F-83BC-AE48C2EB42C1}" type="pres">
      <dgm:prSet presAssocID="{259DD3D8-758F-444F-B606-A71D69938CCD}" presName="parentText" presStyleLbl="node1" presStyleIdx="0" presStyleCnt="6">
        <dgm:presLayoutVars>
          <dgm:chMax val="1"/>
          <dgm:bulletEnabled val="1"/>
        </dgm:presLayoutVars>
      </dgm:prSet>
      <dgm:spPr/>
    </dgm:pt>
    <dgm:pt modelId="{1ACFBA0C-A0BC-4290-B41F-B74A17F75A73}" type="pres">
      <dgm:prSet presAssocID="{26665C56-FBB9-4031-B8FF-8170DF919DB4}" presName="sp" presStyleCnt="0"/>
      <dgm:spPr/>
    </dgm:pt>
    <dgm:pt modelId="{78D96626-65DC-4FAF-A8F9-DF4F4B5852E1}" type="pres">
      <dgm:prSet presAssocID="{468E8757-A215-4446-B8C0-2379578628A8}" presName="linNode" presStyleCnt="0"/>
      <dgm:spPr/>
    </dgm:pt>
    <dgm:pt modelId="{4FA13ECF-81D3-47DE-8F14-330EF059BB4E}" type="pres">
      <dgm:prSet presAssocID="{468E8757-A215-4446-B8C0-2379578628A8}" presName="parentText" presStyleLbl="node1" presStyleIdx="1" presStyleCnt="6">
        <dgm:presLayoutVars>
          <dgm:chMax val="1"/>
          <dgm:bulletEnabled val="1"/>
        </dgm:presLayoutVars>
      </dgm:prSet>
      <dgm:spPr/>
    </dgm:pt>
    <dgm:pt modelId="{6F4C41B0-CED3-494A-B6A8-25636FAE1508}" type="pres">
      <dgm:prSet presAssocID="{30A4B3A4-0A17-40C9-9ADD-4AD2325885C1}" presName="sp" presStyleCnt="0"/>
      <dgm:spPr/>
    </dgm:pt>
    <dgm:pt modelId="{83204279-43B3-4BBB-96FF-AAB1F792BC80}" type="pres">
      <dgm:prSet presAssocID="{CF1E8CCF-E0AB-466D-A2BA-C621AD8AFDCD}" presName="linNode" presStyleCnt="0"/>
      <dgm:spPr/>
    </dgm:pt>
    <dgm:pt modelId="{49DA553A-56DF-4B69-8FB4-A0C4ED64C273}" type="pres">
      <dgm:prSet presAssocID="{CF1E8CCF-E0AB-466D-A2BA-C621AD8AFDCD}" presName="parentText" presStyleLbl="node1" presStyleIdx="2" presStyleCnt="6">
        <dgm:presLayoutVars>
          <dgm:chMax val="1"/>
          <dgm:bulletEnabled val="1"/>
        </dgm:presLayoutVars>
      </dgm:prSet>
      <dgm:spPr/>
    </dgm:pt>
    <dgm:pt modelId="{5F71F6AC-DD3F-4FCC-B8DE-F82CEBEE5523}" type="pres">
      <dgm:prSet presAssocID="{8F9AF36C-25CE-4DA9-B71C-59889755F2CC}" presName="sp" presStyleCnt="0"/>
      <dgm:spPr/>
    </dgm:pt>
    <dgm:pt modelId="{3257F43E-586D-425C-81E9-B28B6C71D074}" type="pres">
      <dgm:prSet presAssocID="{45CD4833-85EC-4781-99DE-FFFB5E655143}" presName="linNode" presStyleCnt="0"/>
      <dgm:spPr/>
    </dgm:pt>
    <dgm:pt modelId="{69A505B0-E83E-4715-AE03-700263D7EAD7}" type="pres">
      <dgm:prSet presAssocID="{45CD4833-85EC-4781-99DE-FFFB5E655143}" presName="parentText" presStyleLbl="node1" presStyleIdx="3" presStyleCnt="6">
        <dgm:presLayoutVars>
          <dgm:chMax val="1"/>
          <dgm:bulletEnabled val="1"/>
        </dgm:presLayoutVars>
      </dgm:prSet>
      <dgm:spPr/>
    </dgm:pt>
    <dgm:pt modelId="{F73D192C-81B4-4F07-AB14-BB4F3D755521}" type="pres">
      <dgm:prSet presAssocID="{06474369-90DF-4029-847C-E8F39DFC19C3}" presName="sp" presStyleCnt="0"/>
      <dgm:spPr/>
    </dgm:pt>
    <dgm:pt modelId="{73D8E436-9EC3-489E-B755-610D353FF845}" type="pres">
      <dgm:prSet presAssocID="{451DAA64-F95B-4868-AE92-56333DB03C8C}" presName="linNode" presStyleCnt="0"/>
      <dgm:spPr/>
    </dgm:pt>
    <dgm:pt modelId="{2AA88282-7724-4027-A4B2-14F045D5ACA1}" type="pres">
      <dgm:prSet presAssocID="{451DAA64-F95B-4868-AE92-56333DB03C8C}" presName="parentText" presStyleLbl="node1" presStyleIdx="4" presStyleCnt="6">
        <dgm:presLayoutVars>
          <dgm:chMax val="1"/>
          <dgm:bulletEnabled val="1"/>
        </dgm:presLayoutVars>
      </dgm:prSet>
      <dgm:spPr/>
    </dgm:pt>
    <dgm:pt modelId="{69D6837B-2181-44AE-B4EC-C7D4769FFABE}" type="pres">
      <dgm:prSet presAssocID="{3336434B-36FB-47C9-B3D5-77E274C4B550}" presName="sp" presStyleCnt="0"/>
      <dgm:spPr/>
    </dgm:pt>
    <dgm:pt modelId="{4EA28A8B-A4F4-43A4-B6AE-AD577C37ABE2}" type="pres">
      <dgm:prSet presAssocID="{F6885A39-9482-409A-942F-10E9E7AA4E3B}" presName="linNode" presStyleCnt="0"/>
      <dgm:spPr/>
    </dgm:pt>
    <dgm:pt modelId="{66AC787B-E049-4489-8325-F82657FAC7A4}" type="pres">
      <dgm:prSet presAssocID="{F6885A39-9482-409A-942F-10E9E7AA4E3B}" presName="parentText" presStyleLbl="node1" presStyleIdx="5" presStyleCnt="6">
        <dgm:presLayoutVars>
          <dgm:chMax val="1"/>
          <dgm:bulletEnabled val="1"/>
        </dgm:presLayoutVars>
      </dgm:prSet>
      <dgm:spPr/>
    </dgm:pt>
  </dgm:ptLst>
  <dgm:cxnLst>
    <dgm:cxn modelId="{ACDF9139-D8C9-4518-BF59-27A9082A3253}" type="presOf" srcId="{468E8757-A215-4446-B8C0-2379578628A8}" destId="{4FA13ECF-81D3-47DE-8F14-330EF059BB4E}" srcOrd="0" destOrd="0" presId="urn:microsoft.com/office/officeart/2005/8/layout/vList5"/>
    <dgm:cxn modelId="{DB745C3D-06CD-4C44-8430-E2EE7DD37530}" type="presOf" srcId="{259DD3D8-758F-444F-B606-A71D69938CCD}" destId="{24EC959E-63F4-4B8F-83BC-AE48C2EB42C1}" srcOrd="0" destOrd="0" presId="urn:microsoft.com/office/officeart/2005/8/layout/vList5"/>
    <dgm:cxn modelId="{9B573068-353A-4B58-8F8C-764A0CB4F48D}" type="presOf" srcId="{451DAA64-F95B-4868-AE92-56333DB03C8C}" destId="{2AA88282-7724-4027-A4B2-14F045D5ACA1}" srcOrd="0" destOrd="0" presId="urn:microsoft.com/office/officeart/2005/8/layout/vList5"/>
    <dgm:cxn modelId="{45844252-14B8-4EEC-8917-EE19D70D88AC}" type="presOf" srcId="{CF1E8CCF-E0AB-466D-A2BA-C621AD8AFDCD}" destId="{49DA553A-56DF-4B69-8FB4-A0C4ED64C273}" srcOrd="0" destOrd="0" presId="urn:microsoft.com/office/officeart/2005/8/layout/vList5"/>
    <dgm:cxn modelId="{E701EE76-E965-464B-A459-719CF5F2D9BA}" type="presOf" srcId="{48D6DA51-E791-4582-9787-C5CC73636E31}" destId="{8652822F-ED88-41C0-BDD0-AC4F5CACEE97}" srcOrd="0" destOrd="0" presId="urn:microsoft.com/office/officeart/2005/8/layout/vList5"/>
    <dgm:cxn modelId="{9014B279-8809-45C0-A80A-D4E4F975D6A1}" type="presOf" srcId="{F6885A39-9482-409A-942F-10E9E7AA4E3B}" destId="{66AC787B-E049-4489-8325-F82657FAC7A4}" srcOrd="0" destOrd="0" presId="urn:microsoft.com/office/officeart/2005/8/layout/vList5"/>
    <dgm:cxn modelId="{0BD8528D-0BD5-49DF-A8B3-6796BB62318A}" srcId="{48D6DA51-E791-4582-9787-C5CC73636E31}" destId="{468E8757-A215-4446-B8C0-2379578628A8}" srcOrd="1" destOrd="0" parTransId="{7ED549BB-BBB1-4188-BE6A-904264160ABC}" sibTransId="{30A4B3A4-0A17-40C9-9ADD-4AD2325885C1}"/>
    <dgm:cxn modelId="{2F9A0B96-BFC2-4643-AEF9-49AA2249FF55}" srcId="{48D6DA51-E791-4582-9787-C5CC73636E31}" destId="{F6885A39-9482-409A-942F-10E9E7AA4E3B}" srcOrd="5" destOrd="0" parTransId="{6B26C86D-3C22-4A3B-85DD-E65D6D013A2B}" sibTransId="{571B7E54-3B1F-44AF-9C3D-5B3AB0F37D5D}"/>
    <dgm:cxn modelId="{B30D6AAB-395A-45A2-A02E-46D7161A15A0}" srcId="{48D6DA51-E791-4582-9787-C5CC73636E31}" destId="{CF1E8CCF-E0AB-466D-A2BA-C621AD8AFDCD}" srcOrd="2" destOrd="0" parTransId="{91698B70-1026-4E77-8D75-9EB70A13AFD3}" sibTransId="{8F9AF36C-25CE-4DA9-B71C-59889755F2CC}"/>
    <dgm:cxn modelId="{B9C1C2CD-BA65-44AE-83B6-FD001356B482}" srcId="{48D6DA51-E791-4582-9787-C5CC73636E31}" destId="{259DD3D8-758F-444F-B606-A71D69938CCD}" srcOrd="0" destOrd="0" parTransId="{2DF925F7-D51E-4574-B00D-1187C80F461B}" sibTransId="{26665C56-FBB9-4031-B8FF-8170DF919DB4}"/>
    <dgm:cxn modelId="{6AC35ADA-C691-4B05-9F09-A55E95125631}" srcId="{48D6DA51-E791-4582-9787-C5CC73636E31}" destId="{45CD4833-85EC-4781-99DE-FFFB5E655143}" srcOrd="3" destOrd="0" parTransId="{04BF1B70-BD29-4F78-8A0C-B9CE0A6490AA}" sibTransId="{06474369-90DF-4029-847C-E8F39DFC19C3}"/>
    <dgm:cxn modelId="{B6A5B6DA-BE1F-4659-AA31-7EF3991FF756}" type="presOf" srcId="{45CD4833-85EC-4781-99DE-FFFB5E655143}" destId="{69A505B0-E83E-4715-AE03-700263D7EAD7}" srcOrd="0" destOrd="0" presId="urn:microsoft.com/office/officeart/2005/8/layout/vList5"/>
    <dgm:cxn modelId="{72B58CFB-C356-44A6-BA93-46B79A9A3D96}" srcId="{48D6DA51-E791-4582-9787-C5CC73636E31}" destId="{451DAA64-F95B-4868-AE92-56333DB03C8C}" srcOrd="4" destOrd="0" parTransId="{0016D6A1-3A8A-4A8C-8404-E98C9D99A760}" sibTransId="{3336434B-36FB-47C9-B3D5-77E274C4B550}"/>
    <dgm:cxn modelId="{8436D36F-AA8F-4DC4-96E7-54BEBCCF10D3}" type="presParOf" srcId="{8652822F-ED88-41C0-BDD0-AC4F5CACEE97}" destId="{B26075BF-145D-4993-B0D4-E18D98B85CA2}" srcOrd="0" destOrd="0" presId="urn:microsoft.com/office/officeart/2005/8/layout/vList5"/>
    <dgm:cxn modelId="{DAC8C481-E40F-47E2-9AB9-2B778AA148B0}" type="presParOf" srcId="{B26075BF-145D-4993-B0D4-E18D98B85CA2}" destId="{24EC959E-63F4-4B8F-83BC-AE48C2EB42C1}" srcOrd="0" destOrd="0" presId="urn:microsoft.com/office/officeart/2005/8/layout/vList5"/>
    <dgm:cxn modelId="{FAA0F642-2F37-4E84-B119-184018424537}" type="presParOf" srcId="{8652822F-ED88-41C0-BDD0-AC4F5CACEE97}" destId="{1ACFBA0C-A0BC-4290-B41F-B74A17F75A73}" srcOrd="1" destOrd="0" presId="urn:microsoft.com/office/officeart/2005/8/layout/vList5"/>
    <dgm:cxn modelId="{D148F355-816A-4BB1-BCEC-46E86D1BB79B}" type="presParOf" srcId="{8652822F-ED88-41C0-BDD0-AC4F5CACEE97}" destId="{78D96626-65DC-4FAF-A8F9-DF4F4B5852E1}" srcOrd="2" destOrd="0" presId="urn:microsoft.com/office/officeart/2005/8/layout/vList5"/>
    <dgm:cxn modelId="{EC91CBB1-372F-427C-962B-65C3C2F9F36A}" type="presParOf" srcId="{78D96626-65DC-4FAF-A8F9-DF4F4B5852E1}" destId="{4FA13ECF-81D3-47DE-8F14-330EF059BB4E}" srcOrd="0" destOrd="0" presId="urn:microsoft.com/office/officeart/2005/8/layout/vList5"/>
    <dgm:cxn modelId="{3ACA0739-3DD0-4872-8E28-9C4F57800DA0}" type="presParOf" srcId="{8652822F-ED88-41C0-BDD0-AC4F5CACEE97}" destId="{6F4C41B0-CED3-494A-B6A8-25636FAE1508}" srcOrd="3" destOrd="0" presId="urn:microsoft.com/office/officeart/2005/8/layout/vList5"/>
    <dgm:cxn modelId="{5B9962B8-A0EC-4111-A5E1-304DBD1C4DD6}" type="presParOf" srcId="{8652822F-ED88-41C0-BDD0-AC4F5CACEE97}" destId="{83204279-43B3-4BBB-96FF-AAB1F792BC80}" srcOrd="4" destOrd="0" presId="urn:microsoft.com/office/officeart/2005/8/layout/vList5"/>
    <dgm:cxn modelId="{95A3045A-97F9-4CC8-BC56-88232203E24C}" type="presParOf" srcId="{83204279-43B3-4BBB-96FF-AAB1F792BC80}" destId="{49DA553A-56DF-4B69-8FB4-A0C4ED64C273}" srcOrd="0" destOrd="0" presId="urn:microsoft.com/office/officeart/2005/8/layout/vList5"/>
    <dgm:cxn modelId="{8A712D69-B870-4E76-8CE6-3DA6556267FE}" type="presParOf" srcId="{8652822F-ED88-41C0-BDD0-AC4F5CACEE97}" destId="{5F71F6AC-DD3F-4FCC-B8DE-F82CEBEE5523}" srcOrd="5" destOrd="0" presId="urn:microsoft.com/office/officeart/2005/8/layout/vList5"/>
    <dgm:cxn modelId="{CD34CC80-18F0-43CF-86AD-48D62154CEEF}" type="presParOf" srcId="{8652822F-ED88-41C0-BDD0-AC4F5CACEE97}" destId="{3257F43E-586D-425C-81E9-B28B6C71D074}" srcOrd="6" destOrd="0" presId="urn:microsoft.com/office/officeart/2005/8/layout/vList5"/>
    <dgm:cxn modelId="{44FEBD4C-2019-4303-B1E4-0F3460D64E0B}" type="presParOf" srcId="{3257F43E-586D-425C-81E9-B28B6C71D074}" destId="{69A505B0-E83E-4715-AE03-700263D7EAD7}" srcOrd="0" destOrd="0" presId="urn:microsoft.com/office/officeart/2005/8/layout/vList5"/>
    <dgm:cxn modelId="{1C290C33-348B-481B-965A-874EA43ACAD7}" type="presParOf" srcId="{8652822F-ED88-41C0-BDD0-AC4F5CACEE97}" destId="{F73D192C-81B4-4F07-AB14-BB4F3D755521}" srcOrd="7" destOrd="0" presId="urn:microsoft.com/office/officeart/2005/8/layout/vList5"/>
    <dgm:cxn modelId="{46B768E4-865A-43E8-A635-4CEF34FCAB86}" type="presParOf" srcId="{8652822F-ED88-41C0-BDD0-AC4F5CACEE97}" destId="{73D8E436-9EC3-489E-B755-610D353FF845}" srcOrd="8" destOrd="0" presId="urn:microsoft.com/office/officeart/2005/8/layout/vList5"/>
    <dgm:cxn modelId="{33D4783C-861E-4CEB-BD28-BF4DA7A15EDA}" type="presParOf" srcId="{73D8E436-9EC3-489E-B755-610D353FF845}" destId="{2AA88282-7724-4027-A4B2-14F045D5ACA1}" srcOrd="0" destOrd="0" presId="urn:microsoft.com/office/officeart/2005/8/layout/vList5"/>
    <dgm:cxn modelId="{566CEAAC-6FB3-40D8-AE8F-EA19BB70FA58}" type="presParOf" srcId="{8652822F-ED88-41C0-BDD0-AC4F5CACEE97}" destId="{69D6837B-2181-44AE-B4EC-C7D4769FFABE}" srcOrd="9" destOrd="0" presId="urn:microsoft.com/office/officeart/2005/8/layout/vList5"/>
    <dgm:cxn modelId="{D83D7433-242A-47D8-A1AC-7A210C497BB4}" type="presParOf" srcId="{8652822F-ED88-41C0-BDD0-AC4F5CACEE97}" destId="{4EA28A8B-A4F4-43A4-B6AE-AD577C37ABE2}" srcOrd="10" destOrd="0" presId="urn:microsoft.com/office/officeart/2005/8/layout/vList5"/>
    <dgm:cxn modelId="{199E56C7-2CE2-4FC3-BCFA-FD4449EB09EF}" type="presParOf" srcId="{4EA28A8B-A4F4-43A4-B6AE-AD577C37ABE2}" destId="{66AC787B-E049-4489-8325-F82657FAC7A4}"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1735E-5AF4-4C12-BE28-598CE4523610}">
      <dsp:nvSpPr>
        <dsp:cNvPr id="0" name=""/>
        <dsp:cNvSpPr/>
      </dsp:nvSpPr>
      <dsp:spPr>
        <a:xfrm>
          <a:off x="0" y="104139"/>
          <a:ext cx="6903721" cy="6762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2023 Update Link: </a:t>
          </a:r>
          <a:r>
            <a:rPr lang="en-US" sz="1700" b="1"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https://www.youtube.com/watch?v=zhyZHoMgyQs&amp;feature=youtu.be</a:t>
          </a:r>
          <a:endParaRPr lang="en-US" sz="1700" b="1" kern="1200" dirty="0">
            <a:solidFill>
              <a:schemeClr val="bg1"/>
            </a:solidFill>
          </a:endParaRPr>
        </a:p>
      </dsp:txBody>
      <dsp:txXfrm>
        <a:off x="33012" y="137151"/>
        <a:ext cx="6837697" cy="610236"/>
      </dsp:txXfrm>
    </dsp:sp>
    <dsp:sp modelId="{F22119FA-5E43-4942-BB3C-61ABA35EB4FB}">
      <dsp:nvSpPr>
        <dsp:cNvPr id="0" name=""/>
        <dsp:cNvSpPr/>
      </dsp:nvSpPr>
      <dsp:spPr>
        <a:xfrm>
          <a:off x="0" y="829359"/>
          <a:ext cx="6903721" cy="6762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Training every Tuesday, 1PM CST</a:t>
          </a:r>
        </a:p>
      </dsp:txBody>
      <dsp:txXfrm>
        <a:off x="33012" y="862371"/>
        <a:ext cx="6837697" cy="610236"/>
      </dsp:txXfrm>
    </dsp:sp>
    <dsp:sp modelId="{B1CADC66-91CD-45EA-BEB5-77968547F1FB}">
      <dsp:nvSpPr>
        <dsp:cNvPr id="0" name=""/>
        <dsp:cNvSpPr/>
      </dsp:nvSpPr>
      <dsp:spPr>
        <a:xfrm>
          <a:off x="0" y="1554579"/>
          <a:ext cx="6903721" cy="6762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Balances</a:t>
          </a:r>
        </a:p>
      </dsp:txBody>
      <dsp:txXfrm>
        <a:off x="33012" y="1587591"/>
        <a:ext cx="6837697" cy="610236"/>
      </dsp:txXfrm>
    </dsp:sp>
    <dsp:sp modelId="{2202C547-C4E8-4492-B2F2-55ABF6453726}">
      <dsp:nvSpPr>
        <dsp:cNvPr id="0" name=""/>
        <dsp:cNvSpPr/>
      </dsp:nvSpPr>
      <dsp:spPr>
        <a:xfrm>
          <a:off x="0" y="2279799"/>
          <a:ext cx="6903721" cy="6762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Inactivity</a:t>
          </a:r>
        </a:p>
      </dsp:txBody>
      <dsp:txXfrm>
        <a:off x="33012" y="2312811"/>
        <a:ext cx="6837697" cy="610236"/>
      </dsp:txXfrm>
    </dsp:sp>
    <dsp:sp modelId="{3F9A3B52-50A1-4EEE-B2E9-B33BFE672BC9}">
      <dsp:nvSpPr>
        <dsp:cNvPr id="0" name=""/>
        <dsp:cNvSpPr/>
      </dsp:nvSpPr>
      <dsp:spPr>
        <a:xfrm>
          <a:off x="0" y="3005019"/>
          <a:ext cx="6903721" cy="6762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Lead Credits</a:t>
          </a:r>
        </a:p>
      </dsp:txBody>
      <dsp:txXfrm>
        <a:off x="33012" y="3038031"/>
        <a:ext cx="6837697" cy="610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2F048-E9D4-4A66-A5D1-3645D8E49130}">
      <dsp:nvSpPr>
        <dsp:cNvPr id="0" name=""/>
        <dsp:cNvSpPr/>
      </dsp:nvSpPr>
      <dsp:spPr>
        <a:xfrm>
          <a:off x="0" y="37809"/>
          <a:ext cx="6586489" cy="17901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MKG Leads (Premier Update)</a:t>
          </a:r>
        </a:p>
      </dsp:txBody>
      <dsp:txXfrm>
        <a:off x="87385" y="125194"/>
        <a:ext cx="6411719" cy="1615330"/>
      </dsp:txXfrm>
    </dsp:sp>
    <dsp:sp modelId="{55746E12-F4F9-4C16-B753-12EBA0193A16}">
      <dsp:nvSpPr>
        <dsp:cNvPr id="0" name=""/>
        <dsp:cNvSpPr/>
      </dsp:nvSpPr>
      <dsp:spPr>
        <a:xfrm>
          <a:off x="0" y="1957509"/>
          <a:ext cx="6586489" cy="17901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Inbound Calls</a:t>
          </a:r>
        </a:p>
      </dsp:txBody>
      <dsp:txXfrm>
        <a:off x="87385" y="2044894"/>
        <a:ext cx="6411719" cy="1615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C959E-63F4-4B8F-83BC-AE48C2EB42C1}">
      <dsp:nvSpPr>
        <dsp:cNvPr id="0" name=""/>
        <dsp:cNvSpPr/>
      </dsp:nvSpPr>
      <dsp:spPr>
        <a:xfrm>
          <a:off x="1658112" y="1106"/>
          <a:ext cx="1865376" cy="644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Call Leads</a:t>
          </a:r>
        </a:p>
      </dsp:txBody>
      <dsp:txXfrm>
        <a:off x="1689564" y="32558"/>
        <a:ext cx="1802472" cy="581395"/>
      </dsp:txXfrm>
    </dsp:sp>
    <dsp:sp modelId="{4FA13ECF-81D3-47DE-8F14-330EF059BB4E}">
      <dsp:nvSpPr>
        <dsp:cNvPr id="0" name=""/>
        <dsp:cNvSpPr/>
      </dsp:nvSpPr>
      <dsp:spPr>
        <a:xfrm>
          <a:off x="1658112" y="677620"/>
          <a:ext cx="1865376" cy="644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Screen Leads</a:t>
          </a:r>
        </a:p>
      </dsp:txBody>
      <dsp:txXfrm>
        <a:off x="1689564" y="709072"/>
        <a:ext cx="1802472" cy="581395"/>
      </dsp:txXfrm>
    </dsp:sp>
    <dsp:sp modelId="{49DA553A-56DF-4B69-8FB4-A0C4ED64C273}">
      <dsp:nvSpPr>
        <dsp:cNvPr id="0" name=""/>
        <dsp:cNvSpPr/>
      </dsp:nvSpPr>
      <dsp:spPr>
        <a:xfrm>
          <a:off x="1658112" y="1354134"/>
          <a:ext cx="1865376" cy="644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Live Transfers</a:t>
          </a:r>
        </a:p>
      </dsp:txBody>
      <dsp:txXfrm>
        <a:off x="1689564" y="1385586"/>
        <a:ext cx="1802472" cy="581395"/>
      </dsp:txXfrm>
    </dsp:sp>
    <dsp:sp modelId="{69A505B0-E83E-4715-AE03-700263D7EAD7}">
      <dsp:nvSpPr>
        <dsp:cNvPr id="0" name=""/>
        <dsp:cNvSpPr/>
      </dsp:nvSpPr>
      <dsp:spPr>
        <a:xfrm>
          <a:off x="1658112" y="2030648"/>
          <a:ext cx="1865376" cy="644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Schedule Appointments</a:t>
          </a:r>
        </a:p>
      </dsp:txBody>
      <dsp:txXfrm>
        <a:off x="1689564" y="2062100"/>
        <a:ext cx="1802472" cy="581395"/>
      </dsp:txXfrm>
    </dsp:sp>
    <dsp:sp modelId="{2AA88282-7724-4027-A4B2-14F045D5ACA1}">
      <dsp:nvSpPr>
        <dsp:cNvPr id="0" name=""/>
        <dsp:cNvSpPr/>
      </dsp:nvSpPr>
      <dsp:spPr>
        <a:xfrm>
          <a:off x="1658112" y="2707163"/>
          <a:ext cx="1865376" cy="644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Confirm Appointments</a:t>
          </a:r>
        </a:p>
      </dsp:txBody>
      <dsp:txXfrm>
        <a:off x="1689564" y="2738615"/>
        <a:ext cx="1802472" cy="581395"/>
      </dsp:txXfrm>
    </dsp:sp>
    <dsp:sp modelId="{66AC787B-E049-4489-8325-F82657FAC7A4}">
      <dsp:nvSpPr>
        <dsp:cNvPr id="0" name=""/>
        <dsp:cNvSpPr/>
      </dsp:nvSpPr>
      <dsp:spPr>
        <a:xfrm>
          <a:off x="1658112" y="3383677"/>
          <a:ext cx="1865376" cy="644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Marketing</a:t>
          </a:r>
        </a:p>
      </dsp:txBody>
      <dsp:txXfrm>
        <a:off x="1689564" y="3415129"/>
        <a:ext cx="1802472" cy="5813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86E1-BC7D-554B-478A-F441923EA1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9A3B98-1C95-EA8A-FE07-A4023C27BA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E7A515-AA2B-FF0C-C9DB-B28C65A0A0C1}"/>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5" name="Footer Placeholder 4">
            <a:extLst>
              <a:ext uri="{FF2B5EF4-FFF2-40B4-BE49-F238E27FC236}">
                <a16:creationId xmlns:a16="http://schemas.microsoft.com/office/drawing/2014/main" id="{93CB562F-D9C1-FFB0-4CE1-CE16526C1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3FF89-CCEA-0550-96A3-1A635B90F1DC}"/>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372410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7A8B-069C-0263-0C34-105254865F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4E977-50FB-81ED-B626-AD37FE30CF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AC163-61DB-A834-7241-373CE1A150F5}"/>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5" name="Footer Placeholder 4">
            <a:extLst>
              <a:ext uri="{FF2B5EF4-FFF2-40B4-BE49-F238E27FC236}">
                <a16:creationId xmlns:a16="http://schemas.microsoft.com/office/drawing/2014/main" id="{F28C6D59-10E4-134E-E480-786191908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58E42-9666-966F-2F3D-71BBFD15A1A3}"/>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28738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FBED8-0500-C1D9-526B-FE99DA8AA7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5FE9DD-BAC2-6A97-DFA9-7529471BCC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ED506-6099-C5D3-BFE0-0479440AD634}"/>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5" name="Footer Placeholder 4">
            <a:extLst>
              <a:ext uri="{FF2B5EF4-FFF2-40B4-BE49-F238E27FC236}">
                <a16:creationId xmlns:a16="http://schemas.microsoft.com/office/drawing/2014/main" id="{0B88882F-FF06-AB2C-D51B-096D4F9E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F234A-AA62-C946-0850-ED52208C8ADA}"/>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99831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CF40-FEED-DB8A-E87E-FA918525C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824C4-FE41-B413-13B1-97A3C9C64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9614A-E562-0FE5-AF49-CF7B8D24BD84}"/>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5" name="Footer Placeholder 4">
            <a:extLst>
              <a:ext uri="{FF2B5EF4-FFF2-40B4-BE49-F238E27FC236}">
                <a16:creationId xmlns:a16="http://schemas.microsoft.com/office/drawing/2014/main" id="{165D3F0E-2E8E-1D92-06E7-4E0B12337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AF2A1-5C3A-BEE6-E25A-46C75AB55C40}"/>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407760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69A3-0012-9941-8BA1-A594D12D10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ABE07F-0F3B-94F3-8C45-087ECABF9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A3F848-9978-F8C5-ABEC-4789AA47395B}"/>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5" name="Footer Placeholder 4">
            <a:extLst>
              <a:ext uri="{FF2B5EF4-FFF2-40B4-BE49-F238E27FC236}">
                <a16:creationId xmlns:a16="http://schemas.microsoft.com/office/drawing/2014/main" id="{2C185408-92DE-A16B-26FB-59662800D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65445-9D40-B964-1DBA-3AFAAFE445C5}"/>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3337780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2C0D-2CF9-81F3-9B34-50F389F2A6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6F05DD-99B0-66E8-8BEF-B37BD23B4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7C4563-1C39-2A2E-591D-AA6F6AE6DF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DCCB9A-F452-2979-F3BD-0D84A08627E7}"/>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6" name="Footer Placeholder 5">
            <a:extLst>
              <a:ext uri="{FF2B5EF4-FFF2-40B4-BE49-F238E27FC236}">
                <a16:creationId xmlns:a16="http://schemas.microsoft.com/office/drawing/2014/main" id="{557C963A-9254-200C-2A9B-D6EFB9702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A59B0-89B9-3337-0F9D-CDE6015AEFD8}"/>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2940614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0138-49BE-A142-C1BB-6733E7ED85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35AF38-251D-3F7B-3FF9-15C84801B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A65238-06B9-E16C-FC43-6F23A8F694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62A027-553B-AA9E-0AAA-FEC46E479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FE00D-5DA1-7618-2309-A4CFA70E6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C2E623-FAEB-3237-BF04-92FAA8305113}"/>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8" name="Footer Placeholder 7">
            <a:extLst>
              <a:ext uri="{FF2B5EF4-FFF2-40B4-BE49-F238E27FC236}">
                <a16:creationId xmlns:a16="http://schemas.microsoft.com/office/drawing/2014/main" id="{E9EBCDEF-1FC3-BA86-8CB0-6B10F8E8D4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E342A3-2CAA-F340-25B7-A87D474CB211}"/>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153303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272F-B626-93D3-CCA0-97A16488EA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03D88-245A-076B-4538-5FD9F344C155}"/>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4" name="Footer Placeholder 3">
            <a:extLst>
              <a:ext uri="{FF2B5EF4-FFF2-40B4-BE49-F238E27FC236}">
                <a16:creationId xmlns:a16="http://schemas.microsoft.com/office/drawing/2014/main" id="{7140C733-D53E-AA88-0617-8F9E01BDBF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62D7A0-CCCB-7B93-F197-2B9950B26DD6}"/>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253226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BBA0BB-DD0E-742E-F7B0-B9E51D0E2599}"/>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3" name="Footer Placeholder 2">
            <a:extLst>
              <a:ext uri="{FF2B5EF4-FFF2-40B4-BE49-F238E27FC236}">
                <a16:creationId xmlns:a16="http://schemas.microsoft.com/office/drawing/2014/main" id="{82DDC732-3C18-46FA-4F22-6AC2908AC8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07D23D-2DBC-E357-2EE1-C795C7EEBEB7}"/>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134452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0EBF-6E3D-D02F-9F57-FF5078CF4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C94B9-402B-683A-ABD3-241E2A0E1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DA67DC-0B7B-07BB-FC6A-9D16A8A8B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4DD2F3-5C0D-DD41-B6B6-88E8616469C9}"/>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6" name="Footer Placeholder 5">
            <a:extLst>
              <a:ext uri="{FF2B5EF4-FFF2-40B4-BE49-F238E27FC236}">
                <a16:creationId xmlns:a16="http://schemas.microsoft.com/office/drawing/2014/main" id="{287A9227-299B-6B8E-24C6-44AF11A06E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35279-AD5E-EBED-9E8E-6DC7E323F297}"/>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213746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3D0D7-1F67-A671-19CB-1F46FE266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455C9F-EC91-D884-096B-A32D28893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DE7718-21D4-D43D-F64F-C453EDE6D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224F2-10BD-F170-0B0F-8612F94CAFC0}"/>
              </a:ext>
            </a:extLst>
          </p:cNvPr>
          <p:cNvSpPr>
            <a:spLocks noGrp="1"/>
          </p:cNvSpPr>
          <p:nvPr>
            <p:ph type="dt" sz="half" idx="10"/>
          </p:nvPr>
        </p:nvSpPr>
        <p:spPr/>
        <p:txBody>
          <a:bodyPr/>
          <a:lstStyle/>
          <a:p>
            <a:fld id="{012137C6-1F4D-4AA9-914B-5E3144F82E5E}" type="datetimeFigureOut">
              <a:rPr lang="en-US" smtClean="0"/>
              <a:t>1/9/2023</a:t>
            </a:fld>
            <a:endParaRPr lang="en-US"/>
          </a:p>
        </p:txBody>
      </p:sp>
      <p:sp>
        <p:nvSpPr>
          <p:cNvPr id="6" name="Footer Placeholder 5">
            <a:extLst>
              <a:ext uri="{FF2B5EF4-FFF2-40B4-BE49-F238E27FC236}">
                <a16:creationId xmlns:a16="http://schemas.microsoft.com/office/drawing/2014/main" id="{879F483F-B343-AB33-7E00-28222D655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AA307-975D-1D35-DBAF-771F8D1C09CD}"/>
              </a:ext>
            </a:extLst>
          </p:cNvPr>
          <p:cNvSpPr>
            <a:spLocks noGrp="1"/>
          </p:cNvSpPr>
          <p:nvPr>
            <p:ph type="sldNum" sz="quarter" idx="12"/>
          </p:nvPr>
        </p:nvSpPr>
        <p:spPr/>
        <p:txBody>
          <a:bodyPr/>
          <a:lstStyle/>
          <a:p>
            <a:fld id="{23B916CF-68F9-4421-91BB-BB2D81CC3BD8}" type="slidenum">
              <a:rPr lang="en-US" smtClean="0"/>
              <a:t>‹#›</a:t>
            </a:fld>
            <a:endParaRPr lang="en-US"/>
          </a:p>
        </p:txBody>
      </p:sp>
    </p:spTree>
    <p:extLst>
      <p:ext uri="{BB962C8B-B14F-4D97-AF65-F5344CB8AC3E}">
        <p14:creationId xmlns:p14="http://schemas.microsoft.com/office/powerpoint/2010/main" val="416035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AB5D2-ED92-F031-308F-FD956D252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9D495B-2EBB-9CCA-7CA9-6FFD3F298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B0F19-9E4A-E53D-34A4-2BA8FACE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137C6-1F4D-4AA9-914B-5E3144F82E5E}" type="datetimeFigureOut">
              <a:rPr lang="en-US" smtClean="0"/>
              <a:t>1/9/2023</a:t>
            </a:fld>
            <a:endParaRPr lang="en-US"/>
          </a:p>
        </p:txBody>
      </p:sp>
      <p:sp>
        <p:nvSpPr>
          <p:cNvPr id="5" name="Footer Placeholder 4">
            <a:extLst>
              <a:ext uri="{FF2B5EF4-FFF2-40B4-BE49-F238E27FC236}">
                <a16:creationId xmlns:a16="http://schemas.microsoft.com/office/drawing/2014/main" id="{A53910A3-F055-353C-5A7A-93112CDAE3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BDB7DE-6577-6E15-ACC9-9327558B7B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B916CF-68F9-4421-91BB-BB2D81CC3BD8}" type="slidenum">
              <a:rPr lang="en-US" smtClean="0"/>
              <a:t>‹#›</a:t>
            </a:fld>
            <a:endParaRPr lang="en-US"/>
          </a:p>
        </p:txBody>
      </p:sp>
    </p:spTree>
    <p:extLst>
      <p:ext uri="{BB962C8B-B14F-4D97-AF65-F5344CB8AC3E}">
        <p14:creationId xmlns:p14="http://schemas.microsoft.com/office/powerpoint/2010/main" val="1290639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zoom.us/j/3738421209"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hyperlink" Target="https://us06web.zoom.us/j/7648298246?pwd=NWlqZ0sybzRqRzdlNW1QR1hNSDdoUT0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msg-center-bucket.s3.us-east-2.amazonaws.com/files/5/1673284205_1673284195Hercules_Health.pdf" TargetMode="Externa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4.xml"/><Relationship Id="rId7" Type="http://schemas.openxmlformats.org/officeDocument/2006/relationships/diagramColors" Target="../diagrams/colors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QuickStyle" Target="../diagrams/quickStyle3.xml"/><Relationship Id="rId11" Type="http://schemas.openxmlformats.org/officeDocument/2006/relationships/image" Target="../media/image34.png"/><Relationship Id="rId5" Type="http://schemas.openxmlformats.org/officeDocument/2006/relationships/diagramLayout" Target="../diagrams/layout3.xml"/><Relationship Id="rId10" Type="http://schemas.openxmlformats.org/officeDocument/2006/relationships/image" Target="../media/image33.png"/><Relationship Id="rId4" Type="http://schemas.openxmlformats.org/officeDocument/2006/relationships/diagramData" Target="../diagrams/data3.xml"/><Relationship Id="rId9" Type="http://schemas.openxmlformats.org/officeDocument/2006/relationships/hyperlink" Target="http://www.beyondvirtualagentcenter.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hyperlink" Target="http://www.chcagents.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us06web.zoom.us/j/7648298246?pwd=NWlqZ0sybzRqRzdlNW1QR1hNSDdoUT0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jpeg"/><Relationship Id="rId7" Type="http://schemas.openxmlformats.org/officeDocument/2006/relationships/diagramQuickStyle" Target="../diagrams/quickStyle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chcagents.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DC2C-F6D2-E971-EEBB-84FB04463278}"/>
              </a:ext>
            </a:extLst>
          </p:cNvPr>
          <p:cNvSpPr txBox="1">
            <a:spLocks/>
          </p:cNvSpPr>
          <p:nvPr/>
        </p:nvSpPr>
        <p:spPr>
          <a:xfrm>
            <a:off x="5772150" y="348251"/>
            <a:ext cx="6419850" cy="1842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a:solidFill>
                  <a:schemeClr val="accent1">
                    <a:lumMod val="50000"/>
                  </a:schemeClr>
                </a:solidFill>
                <a:latin typeface="Bembo" panose="02020502050201020203" pitchFamily="18" charset="0"/>
              </a:rPr>
              <a:t>COMPASS HEALTH CONSULTANTS</a:t>
            </a:r>
          </a:p>
          <a:p>
            <a:r>
              <a:rPr lang="en-US" i="1" dirty="0">
                <a:solidFill>
                  <a:schemeClr val="accent1">
                    <a:lumMod val="50000"/>
                  </a:schemeClr>
                </a:solidFill>
                <a:latin typeface="Bembo" panose="02020502050201020203" pitchFamily="18" charset="0"/>
              </a:rPr>
              <a:t>JK Agent Sales Training Call</a:t>
            </a:r>
          </a:p>
        </p:txBody>
      </p:sp>
      <p:sp>
        <p:nvSpPr>
          <p:cNvPr id="3" name="Subtitle 2">
            <a:extLst>
              <a:ext uri="{FF2B5EF4-FFF2-40B4-BE49-F238E27FC236}">
                <a16:creationId xmlns:a16="http://schemas.microsoft.com/office/drawing/2014/main" id="{7E9BF2EB-7162-42F0-C773-4340B808B176}"/>
              </a:ext>
            </a:extLst>
          </p:cNvPr>
          <p:cNvSpPr txBox="1">
            <a:spLocks/>
          </p:cNvSpPr>
          <p:nvPr/>
        </p:nvSpPr>
        <p:spPr>
          <a:xfrm>
            <a:off x="6990777" y="2594266"/>
            <a:ext cx="4892040" cy="25358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solidFill>
                  <a:schemeClr val="accent1">
                    <a:lumMod val="50000"/>
                  </a:schemeClr>
                </a:solidFill>
                <a:latin typeface="Dubai" panose="020B0503030403030204" pitchFamily="34" charset="-78"/>
                <a:cs typeface="Dubai" panose="020B0503030403030204" pitchFamily="34" charset="-78"/>
              </a:rPr>
              <a:t>Joe Krivelow, Founder</a:t>
            </a:r>
          </a:p>
          <a:p>
            <a:pPr marL="0" indent="0" algn="ctr">
              <a:buNone/>
            </a:pPr>
            <a:r>
              <a:rPr lang="en-US" i="1" dirty="0">
                <a:solidFill>
                  <a:schemeClr val="accent1">
                    <a:lumMod val="50000"/>
                  </a:schemeClr>
                </a:solidFill>
                <a:latin typeface="Dubai" panose="020B0503030403030204" pitchFamily="34" charset="-78"/>
                <a:cs typeface="Dubai" panose="020B0503030403030204" pitchFamily="34" charset="-78"/>
              </a:rPr>
              <a:t>Thursday, January 12, 2023</a:t>
            </a:r>
          </a:p>
          <a:p>
            <a:pPr marL="0" indent="0" algn="ctr">
              <a:buNone/>
            </a:pPr>
            <a:r>
              <a:rPr lang="en-US" i="1" dirty="0">
                <a:solidFill>
                  <a:schemeClr val="accent1">
                    <a:lumMod val="50000"/>
                  </a:schemeClr>
                </a:solidFill>
                <a:latin typeface="Dubai" panose="020B0503030403030204" pitchFamily="34" charset="-78"/>
                <a:cs typeface="Dubai" panose="020B0503030403030204" pitchFamily="34" charset="-78"/>
              </a:rPr>
              <a:t>1:00 PM Central</a:t>
            </a:r>
          </a:p>
          <a:p>
            <a:pPr marL="0" indent="0" algn="ctr">
              <a:buNone/>
            </a:pPr>
            <a:r>
              <a:rPr lang="en-US" i="1" dirty="0">
                <a:solidFill>
                  <a:schemeClr val="accent1">
                    <a:lumMod val="50000"/>
                  </a:schemeClr>
                </a:solidFill>
                <a:latin typeface="Dubai" panose="020B0503030403030204" pitchFamily="34" charset="-78"/>
                <a:cs typeface="Dubai" panose="020B0503030403030204" pitchFamily="34" charset="-78"/>
              </a:rPr>
              <a:t>Zoom Meeting Link</a:t>
            </a:r>
          </a:p>
          <a:p>
            <a:pPr marL="0" indent="0" algn="ctr">
              <a:buNone/>
            </a:pPr>
            <a:r>
              <a:rPr lang="en-US" b="0" i="0" u="sng" dirty="0">
                <a:solidFill>
                  <a:srgbClr val="0066CC"/>
                </a:solidFill>
                <a:effectLst/>
                <a:latin typeface="arial" panose="020B0604020202020204" pitchFamily="34" charset="0"/>
                <a:hlinkClick r:id="rId3" tooltip="This external link will open in a new window"/>
              </a:rPr>
              <a:t>https://zoom.us/j/3738421209</a:t>
            </a:r>
            <a:endParaRPr lang="en-US" i="1" dirty="0">
              <a:solidFill>
                <a:schemeClr val="accent1">
                  <a:lumMod val="50000"/>
                </a:schemeClr>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853619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4">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6">
            <a:extLst>
              <a:ext uri="{FF2B5EF4-FFF2-40B4-BE49-F238E27FC236}">
                <a16:creationId xmlns:a16="http://schemas.microsoft.com/office/drawing/2014/main" id="{14909CA5-C1C9-48C7-8689-4B44A82CC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0938128-5E08-B838-3F18-1A9AC6803090}"/>
              </a:ext>
            </a:extLst>
          </p:cNvPr>
          <p:cNvSpPr txBox="1"/>
          <p:nvPr/>
        </p:nvSpPr>
        <p:spPr>
          <a:xfrm>
            <a:off x="1197864" y="2412747"/>
            <a:ext cx="4878978" cy="3631436"/>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Agents currently have access to Humana group Dental Vision and life If they have 100 per month in Compass revenue.  Starting Jan1st,  we will have Access to IHP Group health. (As long as we have 5 participants)  Compass will Contribute $100 per month.</a:t>
            </a:r>
          </a:p>
        </p:txBody>
      </p:sp>
      <p:pic>
        <p:nvPicPr>
          <p:cNvPr id="3" name="Picture 2">
            <a:extLst>
              <a:ext uri="{FF2B5EF4-FFF2-40B4-BE49-F238E27FC236}">
                <a16:creationId xmlns:a16="http://schemas.microsoft.com/office/drawing/2014/main" id="{4EC0E7FE-0632-BFEA-F6EF-7B2A8CDCDAA1}"/>
              </a:ext>
            </a:extLst>
          </p:cNvPr>
          <p:cNvPicPr>
            <a:picLocks noChangeAspect="1"/>
          </p:cNvPicPr>
          <p:nvPr/>
        </p:nvPicPr>
        <p:blipFill>
          <a:blip r:embed="rId2"/>
          <a:stretch>
            <a:fillRect/>
          </a:stretch>
        </p:blipFill>
        <p:spPr>
          <a:xfrm>
            <a:off x="6787191" y="891540"/>
            <a:ext cx="4480645" cy="2385945"/>
          </a:xfrm>
          <a:prstGeom prst="rect">
            <a:avLst/>
          </a:prstGeom>
          <a:effectLst>
            <a:outerShdw blurRad="406400" dist="317500" dir="5400000" sx="89000" sy="89000" rotWithShape="0">
              <a:prstClr val="black">
                <a:alpha val="15000"/>
              </a:prstClr>
            </a:outerShdw>
          </a:effectLst>
        </p:spPr>
      </p:pic>
      <p:pic>
        <p:nvPicPr>
          <p:cNvPr id="4" name="Picture 3">
            <a:extLst>
              <a:ext uri="{FF2B5EF4-FFF2-40B4-BE49-F238E27FC236}">
                <a16:creationId xmlns:a16="http://schemas.microsoft.com/office/drawing/2014/main" id="{2CC7C3A0-E21A-10A5-9514-AAE47F31FBAC}"/>
              </a:ext>
            </a:extLst>
          </p:cNvPr>
          <p:cNvPicPr>
            <a:picLocks noChangeAspect="1"/>
          </p:cNvPicPr>
          <p:nvPr/>
        </p:nvPicPr>
        <p:blipFill>
          <a:blip r:embed="rId3"/>
          <a:stretch>
            <a:fillRect/>
          </a:stretch>
        </p:blipFill>
        <p:spPr>
          <a:xfrm>
            <a:off x="6778141" y="3821647"/>
            <a:ext cx="4493949" cy="1907315"/>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3884759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F7B81-9442-C84A-857C-EA35D585FB9B}"/>
              </a:ext>
            </a:extLst>
          </p:cNvPr>
          <p:cNvSpPr>
            <a:spLocks noGrp="1"/>
          </p:cNvSpPr>
          <p:nvPr>
            <p:ph type="title"/>
          </p:nvPr>
        </p:nvSpPr>
        <p:spPr>
          <a:xfrm>
            <a:off x="242664" y="228173"/>
            <a:ext cx="5935263" cy="723058"/>
          </a:xfrm>
        </p:spPr>
        <p:txBody>
          <a:bodyPr>
            <a:normAutofit fontScale="90000"/>
          </a:bodyPr>
          <a:lstStyle/>
          <a:p>
            <a:r>
              <a:rPr lang="en-US" sz="4400" b="1" dirty="0">
                <a:solidFill>
                  <a:schemeClr val="accent1">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IHP BackOffice Training</a:t>
            </a:r>
            <a:br>
              <a:rPr lang="en-US" sz="4400" b="1" dirty="0">
                <a:solidFill>
                  <a:schemeClr val="accent1">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br>
            <a:endParaRPr lang="en-US" dirty="0"/>
          </a:p>
        </p:txBody>
      </p:sp>
      <p:pic>
        <p:nvPicPr>
          <p:cNvPr id="5" name="Picture 4">
            <a:extLst>
              <a:ext uri="{FF2B5EF4-FFF2-40B4-BE49-F238E27FC236}">
                <a16:creationId xmlns:a16="http://schemas.microsoft.com/office/drawing/2014/main" id="{F615AFC2-2965-1B9E-AF2A-1C518352F55B}"/>
              </a:ext>
            </a:extLst>
          </p:cNvPr>
          <p:cNvPicPr>
            <a:picLocks noChangeAspect="1"/>
          </p:cNvPicPr>
          <p:nvPr/>
        </p:nvPicPr>
        <p:blipFill>
          <a:blip r:embed="rId2"/>
          <a:stretch>
            <a:fillRect/>
          </a:stretch>
        </p:blipFill>
        <p:spPr>
          <a:xfrm>
            <a:off x="477593" y="589703"/>
            <a:ext cx="5281939" cy="4730442"/>
          </a:xfrm>
          <a:prstGeom prst="rect">
            <a:avLst/>
          </a:prstGeom>
        </p:spPr>
      </p:pic>
      <p:sp>
        <p:nvSpPr>
          <p:cNvPr id="6" name="TextBox 5">
            <a:extLst>
              <a:ext uri="{FF2B5EF4-FFF2-40B4-BE49-F238E27FC236}">
                <a16:creationId xmlns:a16="http://schemas.microsoft.com/office/drawing/2014/main" id="{AF7A2680-249D-9AE0-43CD-E062C6275180}"/>
              </a:ext>
            </a:extLst>
          </p:cNvPr>
          <p:cNvSpPr txBox="1"/>
          <p:nvPr/>
        </p:nvSpPr>
        <p:spPr>
          <a:xfrm>
            <a:off x="6256736" y="0"/>
            <a:ext cx="5791721" cy="6567182"/>
          </a:xfrm>
          <a:prstGeom prst="rect">
            <a:avLst/>
          </a:prstGeom>
          <a:blipFill>
            <a:blip r:embed="rId3"/>
            <a:stretch>
              <a:fillRect/>
            </a:stretch>
          </a:blipFill>
        </p:spPr>
        <p:txBody>
          <a:bodyPr wrap="square">
            <a:spAutoFit/>
          </a:bodyPr>
          <a:lstStyle/>
          <a:p>
            <a:pPr marL="0" marR="0" algn="ctr">
              <a:spcBef>
                <a:spcPts val="0"/>
              </a:spcBef>
              <a:spcAft>
                <a:spcPts val="0"/>
              </a:spcAft>
            </a:pPr>
            <a:r>
              <a:rPr lang="en-US" sz="2800" b="1" dirty="0">
                <a:solidFill>
                  <a:schemeClr val="accent1">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IHP BackOffice Highlights</a:t>
            </a:r>
          </a:p>
          <a:p>
            <a:pPr marL="0" marR="0">
              <a:lnSpc>
                <a:spcPct val="107000"/>
              </a:lnSpc>
              <a:spcBef>
                <a:spcPts val="0"/>
              </a:spcBef>
              <a:spcAft>
                <a:spcPts val="800"/>
              </a:spcAft>
            </a:pPr>
            <a:r>
              <a:rPr lang="en-U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lgn="ctr">
              <a:lnSpc>
                <a:spcPct val="107000"/>
              </a:lnSpc>
              <a:spcBef>
                <a:spcPts val="0"/>
              </a:spcBef>
              <a:spcAft>
                <a:spcPts val="800"/>
              </a:spcAft>
            </a:pPr>
            <a:r>
              <a:rPr lang="en-US" sz="1400" b="1" spc="5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Release Date: February 1</a:t>
            </a:r>
            <a:r>
              <a:rPr lang="en-US" sz="1400" b="1" spc="50" baseline="30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st</a:t>
            </a:r>
            <a:r>
              <a:rPr lang="en-US" sz="1400" b="1" spc="5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2023</a:t>
            </a:r>
            <a:endParaRPr lang="en-US" sz="15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b="1" dirty="0">
                <a:effectLst/>
                <a:latin typeface="Constantia" panose="02030602050306030303" pitchFamily="18" charset="0"/>
                <a:ea typeface="Times New Roman" panose="02020603050405020304" pitchFamily="18" charset="0"/>
                <a:cs typeface="Times New Roman" panose="02020603050405020304" pitchFamily="18" charset="0"/>
              </a:rPr>
              <a:t>Create new member enrollments from the back office, without having to go through the registration route</a:t>
            </a:r>
          </a:p>
          <a:p>
            <a:pPr marL="342900" marR="0" lvl="0" indent="-342900">
              <a:spcBef>
                <a:spcPts val="0"/>
              </a:spcBef>
              <a:spcAft>
                <a:spcPts val="800"/>
              </a:spcAft>
              <a:buSzPts val="1000"/>
              <a:buFont typeface="Symbol" panose="05050102010706020507" pitchFamily="18" charset="2"/>
              <a:buChar char=""/>
              <a:tabLst>
                <a:tab pos="457200" algn="l"/>
              </a:tabLst>
            </a:pPr>
            <a:r>
              <a:rPr lang="en-US" b="1" dirty="0">
                <a:effectLst/>
                <a:latin typeface="Constantia" panose="02030602050306030303" pitchFamily="18" charset="0"/>
                <a:ea typeface="Times New Roman" panose="02020603050405020304" pitchFamily="18" charset="0"/>
                <a:cs typeface="Times New Roman" panose="02020603050405020304" pitchFamily="18" charset="0"/>
              </a:rPr>
              <a:t>Make member and dependent demographic updates</a:t>
            </a:r>
          </a:p>
          <a:p>
            <a:pPr marL="342900" marR="0" lvl="0" indent="-342900">
              <a:spcBef>
                <a:spcPts val="0"/>
              </a:spcBef>
              <a:spcAft>
                <a:spcPts val="800"/>
              </a:spcAft>
              <a:buSzPts val="1000"/>
              <a:buFont typeface="Symbol" panose="05050102010706020507" pitchFamily="18" charset="2"/>
              <a:buChar char=""/>
              <a:tabLst>
                <a:tab pos="457200" algn="l"/>
              </a:tabLst>
            </a:pPr>
            <a:r>
              <a:rPr lang="en-US" b="1" dirty="0">
                <a:effectLst/>
                <a:latin typeface="Constantia" panose="02030602050306030303" pitchFamily="18" charset="0"/>
                <a:ea typeface="Times New Roman" panose="02020603050405020304" pitchFamily="18" charset="0"/>
                <a:cs typeface="Times New Roman" panose="02020603050405020304" pitchFamily="18" charset="0"/>
              </a:rPr>
              <a:t>View all members in one place, being able to access the member portal without having to maintain separate user credentials for each member.</a:t>
            </a:r>
          </a:p>
          <a:p>
            <a:pPr marL="342900" marR="0" lvl="0" indent="-342900">
              <a:spcBef>
                <a:spcPts val="0"/>
              </a:spcBef>
              <a:spcAft>
                <a:spcPts val="800"/>
              </a:spcAft>
              <a:buSzPts val="1000"/>
              <a:buFont typeface="Symbol" panose="05050102010706020507" pitchFamily="18" charset="2"/>
              <a:buChar char=""/>
              <a:tabLst>
                <a:tab pos="457200" algn="l"/>
              </a:tabLst>
            </a:pPr>
            <a:r>
              <a:rPr lang="en-US" b="1" dirty="0">
                <a:effectLst/>
                <a:latin typeface="Constantia" panose="02030602050306030303" pitchFamily="18" charset="0"/>
                <a:ea typeface="Times New Roman" panose="02020603050405020304" pitchFamily="18" charset="0"/>
                <a:cs typeface="Times New Roman" panose="02020603050405020304" pitchFamily="18" charset="0"/>
              </a:rPr>
              <a:t>Terminate members</a:t>
            </a:r>
          </a:p>
          <a:p>
            <a:pPr marL="342900" marR="0" lvl="0" indent="-342900">
              <a:spcBef>
                <a:spcPts val="0"/>
              </a:spcBef>
              <a:spcAft>
                <a:spcPts val="800"/>
              </a:spcAft>
              <a:buSzPts val="1000"/>
              <a:buFont typeface="Symbol" panose="05050102010706020507" pitchFamily="18" charset="2"/>
              <a:buChar char=""/>
              <a:tabLst>
                <a:tab pos="457200" algn="l"/>
              </a:tabLst>
            </a:pPr>
            <a:r>
              <a:rPr lang="en-US" b="1" dirty="0">
                <a:effectLst/>
                <a:latin typeface="Constantia" panose="02030602050306030303" pitchFamily="18" charset="0"/>
                <a:ea typeface="Times New Roman" panose="02020603050405020304" pitchFamily="18" charset="0"/>
                <a:cs typeface="Times New Roman" panose="02020603050405020304" pitchFamily="18" charset="0"/>
              </a:rPr>
              <a:t>Request refunds on behalf of members</a:t>
            </a:r>
          </a:p>
          <a:p>
            <a:pPr marL="342900" marR="0" lvl="0" indent="-342900">
              <a:spcBef>
                <a:spcPts val="0"/>
              </a:spcBef>
              <a:spcAft>
                <a:spcPts val="800"/>
              </a:spcAft>
              <a:buSzPts val="1000"/>
              <a:buFont typeface="Symbol" panose="05050102010706020507" pitchFamily="18" charset="2"/>
              <a:buChar char=""/>
              <a:tabLst>
                <a:tab pos="457200" algn="l"/>
              </a:tabLst>
            </a:pPr>
            <a:r>
              <a:rPr lang="en-US" b="1" dirty="0">
                <a:effectLst/>
                <a:latin typeface="Constantia" panose="02030602050306030303" pitchFamily="18" charset="0"/>
                <a:ea typeface="Times New Roman" panose="02020603050405020304" pitchFamily="18" charset="0"/>
                <a:cs typeface="Times New Roman" panose="02020603050405020304" pitchFamily="18" charset="0"/>
              </a:rPr>
              <a:t>Create and run reports (only their members' data) </a:t>
            </a:r>
          </a:p>
          <a:p>
            <a:pPr marL="342900" marR="0" lvl="0" indent="-342900">
              <a:spcBef>
                <a:spcPts val="0"/>
              </a:spcBef>
              <a:spcAft>
                <a:spcPts val="800"/>
              </a:spcAft>
              <a:buSzPts val="1000"/>
              <a:buFont typeface="Symbol" panose="05050102010706020507" pitchFamily="18" charset="2"/>
              <a:buChar char=""/>
              <a:tabLst>
                <a:tab pos="457200" algn="l"/>
              </a:tabLst>
            </a:pPr>
            <a:r>
              <a:rPr lang="en-US" b="1" dirty="0">
                <a:effectLst/>
                <a:latin typeface="Constantia" panose="02030602050306030303" pitchFamily="18" charset="0"/>
                <a:ea typeface="Times New Roman" panose="02020603050405020304" pitchFamily="18" charset="0"/>
                <a:cs typeface="Times New Roman" panose="02020603050405020304" pitchFamily="18" charset="0"/>
              </a:rPr>
              <a:t>Monitor and respond to member tickets (only their members)</a:t>
            </a:r>
          </a:p>
          <a:p>
            <a:pPr marL="342900" marR="0" lvl="0" indent="-342900">
              <a:spcBef>
                <a:spcPts val="0"/>
              </a:spcBef>
              <a:spcAft>
                <a:spcPts val="800"/>
              </a:spcAft>
              <a:buSzPts val="1000"/>
              <a:buFont typeface="Symbol" panose="05050102010706020507" pitchFamily="18" charset="2"/>
              <a:buChar char=""/>
              <a:tabLst>
                <a:tab pos="457200" algn="l"/>
              </a:tabLst>
            </a:pPr>
            <a:r>
              <a:rPr lang="en-US" b="1" dirty="0">
                <a:effectLst/>
                <a:latin typeface="Constantia" panose="02030602050306030303" pitchFamily="18" charset="0"/>
                <a:ea typeface="Times New Roman" panose="02020603050405020304" pitchFamily="18" charset="0"/>
                <a:cs typeface="Times New Roman" panose="02020603050405020304" pitchFamily="18" charset="0"/>
              </a:rPr>
              <a:t>Make payments for clients keep policy active if late.</a:t>
            </a:r>
          </a:p>
        </p:txBody>
      </p:sp>
      <p:sp>
        <p:nvSpPr>
          <p:cNvPr id="8" name="TextBox 7">
            <a:extLst>
              <a:ext uri="{FF2B5EF4-FFF2-40B4-BE49-F238E27FC236}">
                <a16:creationId xmlns:a16="http://schemas.microsoft.com/office/drawing/2014/main" id="{0F67203B-E9E4-0087-2226-BFC7142DC096}"/>
              </a:ext>
            </a:extLst>
          </p:cNvPr>
          <p:cNvSpPr txBox="1"/>
          <p:nvPr/>
        </p:nvSpPr>
        <p:spPr>
          <a:xfrm>
            <a:off x="477593" y="5320145"/>
            <a:ext cx="5128601" cy="1384995"/>
          </a:xfrm>
          <a:prstGeom prst="rect">
            <a:avLst/>
          </a:prstGeom>
          <a:noFill/>
        </p:spPr>
        <p:txBody>
          <a:bodyPr wrap="square">
            <a:spAutoFit/>
          </a:bodyPr>
          <a:lstStyle/>
          <a:p>
            <a:pPr algn="l"/>
            <a:r>
              <a:rPr lang="en-US" sz="1400" b="0" i="0" dirty="0">
                <a:solidFill>
                  <a:srgbClr val="202833"/>
                </a:solidFill>
                <a:effectLst/>
                <a:latin typeface="Tahoma" panose="020B0604030504040204" pitchFamily="34" charset="0"/>
              </a:rPr>
              <a:t>Topic: IHP </a:t>
            </a:r>
            <a:r>
              <a:rPr lang="en-US" sz="1400" dirty="0">
                <a:solidFill>
                  <a:srgbClr val="202833"/>
                </a:solidFill>
                <a:latin typeface="Tahoma" panose="020B0604030504040204" pitchFamily="34" charset="0"/>
              </a:rPr>
              <a:t>BackOffice</a:t>
            </a:r>
            <a:r>
              <a:rPr lang="en-US" sz="1400" b="0" i="0" dirty="0">
                <a:solidFill>
                  <a:srgbClr val="202833"/>
                </a:solidFill>
                <a:effectLst/>
                <a:latin typeface="Tahoma" panose="020B0604030504040204" pitchFamily="34" charset="0"/>
              </a:rPr>
              <a:t> Training</a:t>
            </a:r>
            <a:br>
              <a:rPr lang="en-US" sz="1400" b="0" i="0" dirty="0">
                <a:solidFill>
                  <a:srgbClr val="202833"/>
                </a:solidFill>
                <a:effectLst/>
                <a:latin typeface="Tahoma" panose="020B0604030504040204" pitchFamily="34" charset="0"/>
              </a:rPr>
            </a:br>
            <a:r>
              <a:rPr lang="en-US" sz="1400" b="0" i="0" dirty="0">
                <a:solidFill>
                  <a:srgbClr val="202833"/>
                </a:solidFill>
                <a:effectLst/>
                <a:latin typeface="Tahoma" panose="020B0604030504040204" pitchFamily="34" charset="0"/>
              </a:rPr>
              <a:t>Time: </a:t>
            </a:r>
            <a:r>
              <a:rPr lang="en-US" sz="1400" b="0" i="0">
                <a:solidFill>
                  <a:srgbClr val="202833"/>
                </a:solidFill>
                <a:effectLst/>
                <a:latin typeface="Tahoma" panose="020B0604030504040204" pitchFamily="34" charset="0"/>
              </a:rPr>
              <a:t>Jan </a:t>
            </a:r>
            <a:r>
              <a:rPr lang="en-US" sz="1400">
                <a:solidFill>
                  <a:srgbClr val="202833"/>
                </a:solidFill>
                <a:latin typeface="Tahoma" panose="020B0604030504040204" pitchFamily="34" charset="0"/>
              </a:rPr>
              <a:t>26</a:t>
            </a:r>
            <a:r>
              <a:rPr lang="en-US" sz="1400" b="0" i="0">
                <a:solidFill>
                  <a:srgbClr val="202833"/>
                </a:solidFill>
                <a:effectLst/>
                <a:latin typeface="Tahoma" panose="020B0604030504040204" pitchFamily="34" charset="0"/>
              </a:rPr>
              <a:t>, </a:t>
            </a:r>
            <a:r>
              <a:rPr lang="en-US" sz="1400" b="0" i="0" dirty="0">
                <a:solidFill>
                  <a:srgbClr val="202833"/>
                </a:solidFill>
                <a:effectLst/>
                <a:latin typeface="Tahoma" panose="020B0604030504040204" pitchFamily="34" charset="0"/>
              </a:rPr>
              <a:t>2023, 10:00 AM Central Time (US and Canada)</a:t>
            </a:r>
          </a:p>
          <a:p>
            <a:pPr algn="l"/>
            <a:r>
              <a:rPr lang="en-US" sz="1400" b="0" i="0" dirty="0">
                <a:solidFill>
                  <a:srgbClr val="202833"/>
                </a:solidFill>
                <a:effectLst/>
                <a:latin typeface="Tahoma" panose="020B0604030504040204" pitchFamily="34" charset="0"/>
              </a:rPr>
              <a:t>Join Zoom Meeting</a:t>
            </a:r>
            <a:br>
              <a:rPr lang="en-US" sz="1400" b="0" i="0" dirty="0">
                <a:solidFill>
                  <a:srgbClr val="202833"/>
                </a:solidFill>
                <a:effectLst/>
                <a:latin typeface="Tahoma" panose="020B0604030504040204" pitchFamily="34" charset="0"/>
              </a:rPr>
            </a:br>
            <a:r>
              <a:rPr lang="en-US" sz="1400" b="0" i="0" dirty="0">
                <a:solidFill>
                  <a:srgbClr val="202833"/>
                </a:solidFill>
                <a:effectLst/>
                <a:latin typeface="Tahoma" panose="020B0604030504040204" pitchFamily="34" charset="0"/>
                <a:hlinkClick r:id="rId4"/>
              </a:rPr>
              <a:t>https://us06web.zoom.us/j/7648298246?pwd=NWlqZ0sybzRqRzdlNW1QR1hNSDdoUT09</a:t>
            </a:r>
            <a:endParaRPr lang="en-US" sz="1400" b="0" i="0" dirty="0">
              <a:solidFill>
                <a:srgbClr val="202833"/>
              </a:solidFill>
              <a:effectLst/>
              <a:latin typeface="Tahoma" panose="020B0604030504040204" pitchFamily="34" charset="0"/>
            </a:endParaRPr>
          </a:p>
          <a:p>
            <a:pPr algn="l"/>
            <a:r>
              <a:rPr lang="en-US" sz="1400" b="0" i="0" dirty="0">
                <a:solidFill>
                  <a:srgbClr val="202833"/>
                </a:solidFill>
                <a:effectLst/>
                <a:latin typeface="Tahoma" panose="020B0604030504040204" pitchFamily="34" charset="0"/>
              </a:rPr>
              <a:t>Meeting ID: 764 829 8246</a:t>
            </a:r>
          </a:p>
        </p:txBody>
      </p:sp>
    </p:spTree>
    <p:extLst>
      <p:ext uri="{BB962C8B-B14F-4D97-AF65-F5344CB8AC3E}">
        <p14:creationId xmlns:p14="http://schemas.microsoft.com/office/powerpoint/2010/main" val="957431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ECFDA4-2282-495C-5B94-0C5CF84064CC}"/>
              </a:ext>
            </a:extLst>
          </p:cNvPr>
          <p:cNvSpPr txBox="1"/>
          <p:nvPr/>
        </p:nvSpPr>
        <p:spPr>
          <a:xfrm>
            <a:off x="615696" y="641702"/>
            <a:ext cx="5102351" cy="5739187"/>
          </a:xfrm>
          <a:prstGeom prst="rect">
            <a:avLst/>
          </a:prstGeom>
        </p:spPr>
        <p:txBody>
          <a:bodyPr vert="horz" lIns="91440" tIns="45720" rIns="91440" bIns="45720" rtlCol="0">
            <a:normAutofit/>
          </a:bodyPr>
          <a:lstStyle/>
          <a:p>
            <a:pPr marR="0">
              <a:lnSpc>
                <a:spcPct val="90000"/>
              </a:lnSpc>
              <a:spcBef>
                <a:spcPts val="0"/>
              </a:spcBef>
              <a:spcAft>
                <a:spcPts val="800"/>
              </a:spcAft>
            </a:pPr>
            <a:r>
              <a:rPr lang="en-US" sz="2000" dirty="0">
                <a:effectLst/>
                <a:latin typeface="Calibri" panose="020F0502020204030204" pitchFamily="34" charset="0"/>
                <a:cs typeface="Calibri" panose="020F0502020204030204" pitchFamily="34" charset="0"/>
              </a:rPr>
              <a:t>Dear Valued Customer,</a:t>
            </a:r>
          </a:p>
          <a:p>
            <a:pPr marR="0">
              <a:lnSpc>
                <a:spcPct val="90000"/>
              </a:lnSpc>
              <a:spcBef>
                <a:spcPts val="0"/>
              </a:spcBef>
              <a:spcAft>
                <a:spcPts val="800"/>
              </a:spcAft>
            </a:pPr>
            <a:r>
              <a:rPr lang="en-US" sz="2000" dirty="0">
                <a:effectLst/>
                <a:latin typeface="Calibri" panose="020F0502020204030204" pitchFamily="34" charset="0"/>
                <a:cs typeface="Calibri" panose="020F0502020204030204" pitchFamily="34" charset="0"/>
              </a:rPr>
              <a:t>We are writing this letter to inform you that the rates on the IHP Plans will be increasing for Limited Partners of Outreach Data Partners that are enrolled in the IHP Plans for 2023. The rates will be changing on your January deduction to cover your plan starting in February.</a:t>
            </a:r>
          </a:p>
          <a:p>
            <a:pPr marR="0">
              <a:lnSpc>
                <a:spcPct val="90000"/>
              </a:lnSpc>
              <a:spcBef>
                <a:spcPts val="0"/>
              </a:spcBef>
              <a:spcAft>
                <a:spcPts val="800"/>
              </a:spcAft>
            </a:pPr>
            <a:r>
              <a:rPr lang="en-US" sz="2000" dirty="0">
                <a:effectLst/>
                <a:latin typeface="Calibri" panose="020F0502020204030204" pitchFamily="34" charset="0"/>
                <a:cs typeface="Calibri" panose="020F0502020204030204" pitchFamily="34" charset="0"/>
              </a:rPr>
              <a:t>The increase will take place next month and the amount of the increase will vary depending on which plan that someone is enrolled in.  The new rates that our clients will see will match the current rates we are offering the plan to our new customers.  This is necessary for compliance, as this is a group plan, so all plan participants must be paying the same rate.   The average increase is between 5% and 10%. </a:t>
            </a:r>
          </a:p>
        </p:txBody>
      </p:sp>
      <p:sp>
        <p:nvSpPr>
          <p:cNvPr id="27" name="Rectangle 16">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8F8082D-BF4A-9ADA-F022-31FBCFC49D7F}"/>
              </a:ext>
            </a:extLst>
          </p:cNvPr>
          <p:cNvPicPr>
            <a:picLocks noChangeAspect="1"/>
          </p:cNvPicPr>
          <p:nvPr/>
        </p:nvPicPr>
        <p:blipFill>
          <a:blip r:embed="rId2"/>
          <a:stretch>
            <a:fillRect/>
          </a:stretch>
        </p:blipFill>
        <p:spPr>
          <a:xfrm>
            <a:off x="7059168" y="732043"/>
            <a:ext cx="4206240" cy="2248380"/>
          </a:xfrm>
          <a:prstGeom prst="rect">
            <a:avLst/>
          </a:prstGeom>
        </p:spPr>
      </p:pic>
      <p:sp>
        <p:nvSpPr>
          <p:cNvPr id="29"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0D1C1B-750B-3D6D-5348-B641C9EEFF5B}"/>
              </a:ext>
            </a:extLst>
          </p:cNvPr>
          <p:cNvPicPr>
            <a:picLocks noChangeAspect="1"/>
          </p:cNvPicPr>
          <p:nvPr/>
        </p:nvPicPr>
        <p:blipFill>
          <a:blip r:embed="rId3"/>
          <a:stretch>
            <a:fillRect/>
          </a:stretch>
        </p:blipFill>
        <p:spPr>
          <a:xfrm>
            <a:off x="7059168" y="4472788"/>
            <a:ext cx="4206240" cy="820216"/>
          </a:xfrm>
          <a:prstGeom prst="rect">
            <a:avLst/>
          </a:prstGeom>
          <a:effectLst/>
        </p:spPr>
      </p:pic>
    </p:spTree>
    <p:extLst>
      <p:ext uri="{BB962C8B-B14F-4D97-AF65-F5344CB8AC3E}">
        <p14:creationId xmlns:p14="http://schemas.microsoft.com/office/powerpoint/2010/main" val="208306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40446-D5DB-44A5-7638-EC8497DF0561}"/>
              </a:ext>
            </a:extLst>
          </p:cNvPr>
          <p:cNvPicPr>
            <a:picLocks noChangeAspect="1"/>
          </p:cNvPicPr>
          <p:nvPr/>
        </p:nvPicPr>
        <p:blipFill>
          <a:blip r:embed="rId2"/>
          <a:stretch>
            <a:fillRect/>
          </a:stretch>
        </p:blipFill>
        <p:spPr>
          <a:xfrm>
            <a:off x="90487" y="508635"/>
            <a:ext cx="7096125" cy="6115050"/>
          </a:xfrm>
          <a:prstGeom prst="rect">
            <a:avLst/>
          </a:prstGeom>
        </p:spPr>
      </p:pic>
      <p:sp>
        <p:nvSpPr>
          <p:cNvPr id="4" name="TextBox 3">
            <a:extLst>
              <a:ext uri="{FF2B5EF4-FFF2-40B4-BE49-F238E27FC236}">
                <a16:creationId xmlns:a16="http://schemas.microsoft.com/office/drawing/2014/main" id="{449F0DD0-F214-2BD7-72B9-1E74CD2EB5BD}"/>
              </a:ext>
            </a:extLst>
          </p:cNvPr>
          <p:cNvSpPr txBox="1"/>
          <p:nvPr/>
        </p:nvSpPr>
        <p:spPr>
          <a:xfrm>
            <a:off x="2374620" y="49649"/>
            <a:ext cx="5203470" cy="369332"/>
          </a:xfrm>
          <a:prstGeom prst="rect">
            <a:avLst/>
          </a:prstGeom>
          <a:noFill/>
        </p:spPr>
        <p:txBody>
          <a:bodyPr wrap="square">
            <a:spAutoFit/>
          </a:bodyPr>
          <a:lstStyle/>
          <a:p>
            <a:r>
              <a:rPr lang="en-US" b="0" i="0" dirty="0">
                <a:solidFill>
                  <a:srgbClr val="333333"/>
                </a:solidFill>
                <a:effectLst/>
                <a:latin typeface="Tahoma" panose="020B0604030504040204" pitchFamily="34" charset="0"/>
              </a:rPr>
              <a:t>IHP Income Compare</a:t>
            </a:r>
            <a:endParaRPr lang="en-US" dirty="0"/>
          </a:p>
        </p:txBody>
      </p:sp>
      <p:pic>
        <p:nvPicPr>
          <p:cNvPr id="6" name="Picture 5">
            <a:extLst>
              <a:ext uri="{FF2B5EF4-FFF2-40B4-BE49-F238E27FC236}">
                <a16:creationId xmlns:a16="http://schemas.microsoft.com/office/drawing/2014/main" id="{17E2A476-A59B-904D-0CAE-144FDD58B3DD}"/>
              </a:ext>
            </a:extLst>
          </p:cNvPr>
          <p:cNvPicPr>
            <a:picLocks noChangeAspect="1"/>
          </p:cNvPicPr>
          <p:nvPr/>
        </p:nvPicPr>
        <p:blipFill>
          <a:blip r:embed="rId3"/>
          <a:stretch>
            <a:fillRect/>
          </a:stretch>
        </p:blipFill>
        <p:spPr>
          <a:xfrm>
            <a:off x="7691217" y="940145"/>
            <a:ext cx="4206605" cy="2249619"/>
          </a:xfrm>
          <a:prstGeom prst="rect">
            <a:avLst/>
          </a:prstGeom>
        </p:spPr>
      </p:pic>
      <p:pic>
        <p:nvPicPr>
          <p:cNvPr id="16" name="Picture 15">
            <a:extLst>
              <a:ext uri="{FF2B5EF4-FFF2-40B4-BE49-F238E27FC236}">
                <a16:creationId xmlns:a16="http://schemas.microsoft.com/office/drawing/2014/main" id="{2090B110-DA76-E1F1-9919-B0480B825C37}"/>
              </a:ext>
            </a:extLst>
          </p:cNvPr>
          <p:cNvPicPr>
            <a:picLocks noChangeAspect="1"/>
          </p:cNvPicPr>
          <p:nvPr/>
        </p:nvPicPr>
        <p:blipFill>
          <a:blip r:embed="rId4"/>
          <a:stretch>
            <a:fillRect/>
          </a:stretch>
        </p:blipFill>
        <p:spPr>
          <a:xfrm>
            <a:off x="8168640" y="3973830"/>
            <a:ext cx="3009900" cy="1676400"/>
          </a:xfrm>
          <a:prstGeom prst="rect">
            <a:avLst/>
          </a:prstGeom>
        </p:spPr>
      </p:pic>
    </p:spTree>
    <p:extLst>
      <p:ext uri="{BB962C8B-B14F-4D97-AF65-F5344CB8AC3E}">
        <p14:creationId xmlns:p14="http://schemas.microsoft.com/office/powerpoint/2010/main" val="2863871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96EA1FA-53BB-7C5B-B885-1BFE895A506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IHP Group </a:t>
            </a:r>
          </a:p>
        </p:txBody>
      </p:sp>
      <p:sp>
        <p:nvSpPr>
          <p:cNvPr id="8" name="Text Placeholder 7">
            <a:extLst>
              <a:ext uri="{FF2B5EF4-FFF2-40B4-BE49-F238E27FC236}">
                <a16:creationId xmlns:a16="http://schemas.microsoft.com/office/drawing/2014/main" id="{793F3004-3397-DB01-DD9D-F9F6A346CA15}"/>
              </a:ext>
            </a:extLst>
          </p:cNvPr>
          <p:cNvSpPr>
            <a:spLocks noGrp="1"/>
          </p:cNvSpPr>
          <p:nvPr>
            <p:ph type="body" sz="half" idx="2"/>
          </p:nvPr>
        </p:nvSpPr>
        <p:spPr>
          <a:xfrm>
            <a:off x="1544278" y="1645723"/>
            <a:ext cx="9144000" cy="420001"/>
          </a:xfrm>
        </p:spPr>
        <p:txBody>
          <a:bodyPr vert="horz" lIns="91440" tIns="45720" rIns="91440" bIns="45720" rtlCol="0">
            <a:normAutofit/>
          </a:bodyPr>
          <a:lstStyle/>
          <a:p>
            <a:pPr algn="ctr"/>
            <a:r>
              <a:rPr lang="en-US" sz="2000">
                <a:solidFill>
                  <a:srgbClr val="F5B650"/>
                </a:solidFill>
              </a:rPr>
              <a:t>Agent Payment Processing</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E6AC169-42CE-E687-C0AB-843177D1F4E2}"/>
              </a:ext>
            </a:extLst>
          </p:cNvPr>
          <p:cNvPicPr>
            <a:picLocks noChangeAspect="1"/>
          </p:cNvPicPr>
          <p:nvPr/>
        </p:nvPicPr>
        <p:blipFill>
          <a:blip r:embed="rId2"/>
          <a:stretch>
            <a:fillRect/>
          </a:stretch>
        </p:blipFill>
        <p:spPr>
          <a:xfrm>
            <a:off x="331567" y="2897980"/>
            <a:ext cx="5455917" cy="3055313"/>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CED0AA32-8265-C16C-7EC6-5FC6DA5F3212}"/>
              </a:ext>
            </a:extLst>
          </p:cNvPr>
          <p:cNvPicPr>
            <a:picLocks noGrp="1" noChangeAspect="1"/>
          </p:cNvPicPr>
          <p:nvPr>
            <p:ph idx="1"/>
          </p:nvPr>
        </p:nvPicPr>
        <p:blipFill>
          <a:blip r:embed="rId3"/>
          <a:stretch>
            <a:fillRect/>
          </a:stretch>
        </p:blipFill>
        <p:spPr>
          <a:xfrm>
            <a:off x="6445073" y="2966179"/>
            <a:ext cx="5455917" cy="2918915"/>
          </a:xfrm>
          <a:prstGeom prst="rect">
            <a:avLst/>
          </a:prstGeom>
        </p:spPr>
      </p:pic>
    </p:spTree>
    <p:extLst>
      <p:ext uri="{BB962C8B-B14F-4D97-AF65-F5344CB8AC3E}">
        <p14:creationId xmlns:p14="http://schemas.microsoft.com/office/powerpoint/2010/main" val="105000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5B21-7605-56E1-3880-6AE174A8474E}"/>
              </a:ext>
            </a:extLst>
          </p:cNvPr>
          <p:cNvSpPr>
            <a:spLocks noGrp="1"/>
          </p:cNvSpPr>
          <p:nvPr>
            <p:ph type="title"/>
          </p:nvPr>
        </p:nvSpPr>
        <p:spPr/>
        <p:txBody>
          <a:bodyPr/>
          <a:lstStyle/>
          <a:p>
            <a:pPr algn="ctr"/>
            <a:r>
              <a:rPr lang="en-US" b="1" dirty="0">
                <a:solidFill>
                  <a:schemeClr val="accent1">
                    <a:lumMod val="50000"/>
                  </a:schemeClr>
                </a:solidFill>
                <a:latin typeface="Amasis MT Pro Black" panose="02040A04050005020304" pitchFamily="18" charset="0"/>
              </a:rPr>
              <a:t>CHC Carrier Discussion</a:t>
            </a:r>
          </a:p>
        </p:txBody>
      </p:sp>
      <p:pic>
        <p:nvPicPr>
          <p:cNvPr id="7" name="Content Placeholder 6">
            <a:extLst>
              <a:ext uri="{FF2B5EF4-FFF2-40B4-BE49-F238E27FC236}">
                <a16:creationId xmlns:a16="http://schemas.microsoft.com/office/drawing/2014/main" id="{91DF20AA-4F10-1ADE-6B27-1999A05E3D01}"/>
              </a:ext>
            </a:extLst>
          </p:cNvPr>
          <p:cNvPicPr>
            <a:picLocks noGrp="1" noChangeAspect="1"/>
          </p:cNvPicPr>
          <p:nvPr>
            <p:ph sz="half" idx="2"/>
          </p:nvPr>
        </p:nvPicPr>
        <p:blipFill>
          <a:blip r:embed="rId2"/>
          <a:stretch>
            <a:fillRect/>
          </a:stretch>
        </p:blipFill>
        <p:spPr>
          <a:xfrm>
            <a:off x="925762" y="1756913"/>
            <a:ext cx="4173592" cy="3684588"/>
          </a:xfrm>
          <a:prstGeom prst="rect">
            <a:avLst/>
          </a:prstGeom>
        </p:spPr>
      </p:pic>
      <p:pic>
        <p:nvPicPr>
          <p:cNvPr id="8" name="Content Placeholder 7">
            <a:extLst>
              <a:ext uri="{FF2B5EF4-FFF2-40B4-BE49-F238E27FC236}">
                <a16:creationId xmlns:a16="http://schemas.microsoft.com/office/drawing/2014/main" id="{AFAC8691-0A03-43A4-C0F1-53D31E1EBD76}"/>
              </a:ext>
            </a:extLst>
          </p:cNvPr>
          <p:cNvPicPr>
            <a:picLocks noGrp="1" noChangeAspect="1"/>
          </p:cNvPicPr>
          <p:nvPr>
            <p:ph sz="quarter" idx="4"/>
          </p:nvPr>
        </p:nvPicPr>
        <p:blipFill>
          <a:blip r:embed="rId3"/>
          <a:stretch>
            <a:fillRect/>
          </a:stretch>
        </p:blipFill>
        <p:spPr>
          <a:xfrm>
            <a:off x="6485939" y="2956023"/>
            <a:ext cx="5023539" cy="1286367"/>
          </a:xfrm>
          <a:prstGeom prst="rect">
            <a:avLst/>
          </a:prstGeom>
        </p:spPr>
      </p:pic>
    </p:spTree>
    <p:extLst>
      <p:ext uri="{BB962C8B-B14F-4D97-AF65-F5344CB8AC3E}">
        <p14:creationId xmlns:p14="http://schemas.microsoft.com/office/powerpoint/2010/main" val="110597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AE2F-D450-C580-1915-4E0A622F338D}"/>
              </a:ext>
            </a:extLst>
          </p:cNvPr>
          <p:cNvSpPr>
            <a:spLocks noGrp="1"/>
          </p:cNvSpPr>
          <p:nvPr>
            <p:ph type="title"/>
          </p:nvPr>
        </p:nvSpPr>
        <p:spPr>
          <a:xfrm>
            <a:off x="1446297" y="154216"/>
            <a:ext cx="9989490" cy="669964"/>
          </a:xfrm>
        </p:spPr>
        <p:txBody>
          <a:bodyPr>
            <a:normAutofit fontScale="90000"/>
          </a:bodyPr>
          <a:lstStyle/>
          <a:p>
            <a:r>
              <a:rPr lang="en-US" sz="3200" b="1" dirty="0">
                <a:solidFill>
                  <a:schemeClr val="accent1">
                    <a:lumMod val="75000"/>
                  </a:schemeClr>
                </a:solidFill>
              </a:rPr>
              <a:t>Subject: Elevate Wellness Informational: New Hercules Health App</a:t>
            </a:r>
          </a:p>
        </p:txBody>
      </p:sp>
      <p:sp>
        <p:nvSpPr>
          <p:cNvPr id="3" name="Content Placeholder 2">
            <a:extLst>
              <a:ext uri="{FF2B5EF4-FFF2-40B4-BE49-F238E27FC236}">
                <a16:creationId xmlns:a16="http://schemas.microsoft.com/office/drawing/2014/main" id="{5A47250B-4125-31AA-911E-C70426705BEC}"/>
              </a:ext>
            </a:extLst>
          </p:cNvPr>
          <p:cNvSpPr>
            <a:spLocks noGrp="1"/>
          </p:cNvSpPr>
          <p:nvPr>
            <p:ph idx="1"/>
          </p:nvPr>
        </p:nvSpPr>
        <p:spPr>
          <a:xfrm>
            <a:off x="244548" y="1525929"/>
            <a:ext cx="5614260" cy="3003541"/>
          </a:xfrm>
        </p:spPr>
        <p:txBody>
          <a:bodyPr>
            <a:normAutofit/>
          </a:bodyPr>
          <a:lstStyle/>
          <a:p>
            <a:pPr marL="0" indent="0">
              <a:buNone/>
            </a:pPr>
            <a:r>
              <a:rPr lang="en-US" b="0" i="0" dirty="0">
                <a:solidFill>
                  <a:srgbClr val="000000"/>
                </a:solidFill>
                <a:effectLst/>
                <a:latin typeface="SF Pro Display"/>
              </a:rPr>
              <a:t>The Local 713 and DH Cook have added a new app for its members for 2023! The new Hercules Health App will replace the </a:t>
            </a:r>
            <a:r>
              <a:rPr lang="en-US" b="0" i="0" dirty="0" err="1">
                <a:solidFill>
                  <a:srgbClr val="000000"/>
                </a:solidFill>
                <a:effectLst/>
                <a:latin typeface="SF Pro Display"/>
              </a:rPr>
              <a:t>Viveka</a:t>
            </a:r>
            <a:r>
              <a:rPr lang="en-US" b="0" i="0" dirty="0">
                <a:solidFill>
                  <a:srgbClr val="000000"/>
                </a:solidFill>
                <a:effectLst/>
                <a:latin typeface="SF Pro Display"/>
              </a:rPr>
              <a:t> App effective January 1, 2023. This new app comes with all new features and reward programs to earn cash.</a:t>
            </a:r>
            <a:endParaRPr lang="en-US" dirty="0"/>
          </a:p>
        </p:txBody>
      </p:sp>
      <p:pic>
        <p:nvPicPr>
          <p:cNvPr id="5" name="Picture 4">
            <a:extLst>
              <a:ext uri="{FF2B5EF4-FFF2-40B4-BE49-F238E27FC236}">
                <a16:creationId xmlns:a16="http://schemas.microsoft.com/office/drawing/2014/main" id="{590FDB53-431D-F09B-9C6C-BFF398C57EEC}"/>
              </a:ext>
            </a:extLst>
          </p:cNvPr>
          <p:cNvPicPr>
            <a:picLocks noChangeAspect="1"/>
          </p:cNvPicPr>
          <p:nvPr/>
        </p:nvPicPr>
        <p:blipFill>
          <a:blip r:embed="rId2"/>
          <a:stretch>
            <a:fillRect/>
          </a:stretch>
        </p:blipFill>
        <p:spPr>
          <a:xfrm>
            <a:off x="6333194" y="694086"/>
            <a:ext cx="5243955" cy="4228788"/>
          </a:xfrm>
          <a:prstGeom prst="rect">
            <a:avLst/>
          </a:prstGeom>
        </p:spPr>
      </p:pic>
      <p:pic>
        <p:nvPicPr>
          <p:cNvPr id="7" name="Picture 6">
            <a:extLst>
              <a:ext uri="{FF2B5EF4-FFF2-40B4-BE49-F238E27FC236}">
                <a16:creationId xmlns:a16="http://schemas.microsoft.com/office/drawing/2014/main" id="{10EF3023-9A8F-63D2-B48C-6F16D132BA60}"/>
              </a:ext>
            </a:extLst>
          </p:cNvPr>
          <p:cNvPicPr>
            <a:picLocks noChangeAspect="1"/>
          </p:cNvPicPr>
          <p:nvPr/>
        </p:nvPicPr>
        <p:blipFill>
          <a:blip r:embed="rId3"/>
          <a:stretch>
            <a:fillRect/>
          </a:stretch>
        </p:blipFill>
        <p:spPr>
          <a:xfrm>
            <a:off x="6278194" y="5094059"/>
            <a:ext cx="5362575" cy="1609725"/>
          </a:xfrm>
          <a:prstGeom prst="rect">
            <a:avLst/>
          </a:prstGeom>
        </p:spPr>
      </p:pic>
      <p:sp>
        <p:nvSpPr>
          <p:cNvPr id="9" name="TextBox 8">
            <a:extLst>
              <a:ext uri="{FF2B5EF4-FFF2-40B4-BE49-F238E27FC236}">
                <a16:creationId xmlns:a16="http://schemas.microsoft.com/office/drawing/2014/main" id="{39BC776D-62FC-22A6-32D3-79BC71D26A1A}"/>
              </a:ext>
            </a:extLst>
          </p:cNvPr>
          <p:cNvSpPr txBox="1"/>
          <p:nvPr/>
        </p:nvSpPr>
        <p:spPr>
          <a:xfrm>
            <a:off x="669851" y="4833491"/>
            <a:ext cx="3806456" cy="1200329"/>
          </a:xfrm>
          <a:prstGeom prst="rect">
            <a:avLst/>
          </a:prstGeom>
          <a:noFill/>
        </p:spPr>
        <p:txBody>
          <a:bodyPr wrap="square">
            <a:spAutoFit/>
          </a:bodyPr>
          <a:lstStyle/>
          <a:p>
            <a:r>
              <a:rPr lang="en-US" dirty="0">
                <a:hlinkClick r:id="rId4"/>
              </a:rPr>
              <a:t>https://msg-center-bucket.s3.us-east-2.amazonaws.com/files/5/1673284205_1673284195Hercules_Health.pdf</a:t>
            </a:r>
            <a:endParaRPr lang="en-US" dirty="0"/>
          </a:p>
          <a:p>
            <a:endParaRPr lang="en-US" dirty="0"/>
          </a:p>
        </p:txBody>
      </p:sp>
    </p:spTree>
    <p:extLst>
      <p:ext uri="{BB962C8B-B14F-4D97-AF65-F5344CB8AC3E}">
        <p14:creationId xmlns:p14="http://schemas.microsoft.com/office/powerpoint/2010/main" val="310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E45E18-6F2D-ED5F-E8D6-A657625646C9}"/>
              </a:ext>
            </a:extLst>
          </p:cNvPr>
          <p:cNvSpPr>
            <a:spLocks noGrp="1"/>
          </p:cNvSpPr>
          <p:nvPr>
            <p:ph type="title"/>
          </p:nvPr>
        </p:nvSpPr>
        <p:spPr>
          <a:xfrm>
            <a:off x="838200" y="132881"/>
            <a:ext cx="10515600" cy="912344"/>
          </a:xfrm>
        </p:spPr>
        <p:txBody>
          <a:bodyPr>
            <a:normAutofit fontScale="90000"/>
          </a:bodyPr>
          <a:lstStyle/>
          <a:p>
            <a:pPr algn="ctr"/>
            <a:r>
              <a:rPr lang="en-US" sz="4400" b="1" kern="1200" cap="none" spc="0" dirty="0">
                <a:ln w="9525">
                  <a:solidFill>
                    <a:schemeClr val="bg1"/>
                  </a:solidFill>
                  <a:prstDash val="solid"/>
                </a:ln>
                <a:solidFill>
                  <a:srgbClr val="FF66FF"/>
                </a:solidFill>
                <a:effectLst>
                  <a:outerShdw blurRad="12700" dist="38100" dir="2700000" algn="tl" rotWithShape="0">
                    <a:schemeClr val="accent5">
                      <a:lumMod val="60000"/>
                      <a:lumOff val="40000"/>
                    </a:schemeClr>
                  </a:outerShdw>
                </a:effectLst>
                <a:latin typeface="+mj-lt"/>
                <a:ea typeface="+mj-ea"/>
                <a:cs typeface="+mj-cs"/>
              </a:rPr>
              <a:t>CHC Business Tool – VA Virtual Assistants</a:t>
            </a:r>
            <a:br>
              <a:rPr lang="en-US" sz="4400" b="1" kern="1200"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mj-lt"/>
                <a:ea typeface="+mj-ea"/>
                <a:cs typeface="+mj-cs"/>
              </a:rPr>
            </a:br>
            <a:endParaRPr lang="en-US" dirty="0"/>
          </a:p>
        </p:txBody>
      </p:sp>
      <p:graphicFrame>
        <p:nvGraphicFramePr>
          <p:cNvPr id="10" name="Content Placeholder 3">
            <a:extLst>
              <a:ext uri="{FF2B5EF4-FFF2-40B4-BE49-F238E27FC236}">
                <a16:creationId xmlns:a16="http://schemas.microsoft.com/office/drawing/2014/main" id="{999450A1-BBEA-CD83-1324-A2E75193B5DF}"/>
              </a:ext>
            </a:extLst>
          </p:cNvPr>
          <p:cNvGraphicFramePr>
            <a:graphicFrameLocks noGrp="1"/>
          </p:cNvGraphicFramePr>
          <p:nvPr>
            <p:ph sz="half" idx="1"/>
            <p:extLst>
              <p:ext uri="{D42A27DB-BD31-4B8C-83A1-F6EECF244321}">
                <p14:modId xmlns:p14="http://schemas.microsoft.com/office/powerpoint/2010/main" val="780431645"/>
              </p:ext>
            </p:extLst>
          </p:nvPr>
        </p:nvGraphicFramePr>
        <p:xfrm>
          <a:off x="-652423" y="2326260"/>
          <a:ext cx="5181600" cy="40290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ontent Placeholder 4">
            <a:extLst>
              <a:ext uri="{FF2B5EF4-FFF2-40B4-BE49-F238E27FC236}">
                <a16:creationId xmlns:a16="http://schemas.microsoft.com/office/drawing/2014/main" id="{97968440-4E6F-E8A6-BC1B-2A15955B8CD6}"/>
              </a:ext>
            </a:extLst>
          </p:cNvPr>
          <p:cNvSpPr>
            <a:spLocks noGrp="1"/>
          </p:cNvSpPr>
          <p:nvPr>
            <p:ph sz="half" idx="2"/>
          </p:nvPr>
        </p:nvSpPr>
        <p:spPr>
          <a:xfrm>
            <a:off x="6744044" y="1710254"/>
            <a:ext cx="5181600" cy="3437492"/>
          </a:xfrm>
        </p:spPr>
        <p:txBody>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Having a VA will buy back your time to do what you do best,  Help Others, CLOSE DEALS and make more Income.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Days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40-hour week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$800 – $1000 a month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$150 Upfront Deposit to secure your VA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Weekends Available </a:t>
            </a:r>
          </a:p>
          <a:p>
            <a:endParaRPr lang="en-US" dirty="0"/>
          </a:p>
        </p:txBody>
      </p:sp>
      <p:sp>
        <p:nvSpPr>
          <p:cNvPr id="7" name="TextBox 6">
            <a:extLst>
              <a:ext uri="{FF2B5EF4-FFF2-40B4-BE49-F238E27FC236}">
                <a16:creationId xmlns:a16="http://schemas.microsoft.com/office/drawing/2014/main" id="{B2310A20-D2AB-75FE-5B8F-4A8BE4B7C71E}"/>
              </a:ext>
            </a:extLst>
          </p:cNvPr>
          <p:cNvSpPr txBox="1"/>
          <p:nvPr/>
        </p:nvSpPr>
        <p:spPr>
          <a:xfrm>
            <a:off x="7085171" y="5159260"/>
            <a:ext cx="449934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Abadi" panose="020B0604020104020204" pitchFamily="34" charset="0"/>
                <a:ea typeface="Calibri" panose="020F0502020204030204" pitchFamily="34" charset="0"/>
                <a:cs typeface="Times New Roman" panose="02020603050405020304" pitchFamily="18" charset="0"/>
              </a:rPr>
              <a:t>For More Information contact Kate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Abadi" panose="020B0604020104020204" pitchFamily="34" charset="0"/>
                <a:ea typeface="Calibri" panose="020F0502020204030204" pitchFamily="34" charset="0"/>
                <a:cs typeface="Times New Roman" panose="02020603050405020304" pitchFamily="18" charset="0"/>
              </a:rPr>
              <a:t>1-(561) 835-5578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563C1"/>
                </a:solidFill>
                <a:effectLst/>
                <a:uLnTx/>
                <a:uFillTx/>
                <a:latin typeface="Abadi" panose="020B0604020104020204" pitchFamily="34" charset="0"/>
                <a:ea typeface="Calibri" panose="020F0502020204030204" pitchFamily="34" charset="0"/>
                <a:cs typeface="Times New Roman" panose="02020603050405020304" pitchFamily="18" charset="0"/>
              </a:rPr>
              <a:t>contact@beyondvirtualagentcenter.com</a:t>
            </a:r>
            <a:endParaRPr kumimoji="0" lang="en-US" sz="1800" b="0" i="1" u="none" strike="noStrike" kern="12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563C1"/>
                </a:solidFill>
                <a:effectLst/>
                <a:uLnTx/>
                <a:uFillTx/>
                <a:latin typeface="Abadi" panose="020B0604020104020204" pitchFamily="34" charset="0"/>
                <a:ea typeface="Calibri" panose="020F0502020204030204" pitchFamily="34" charset="0"/>
                <a:cs typeface="Times New Roman" panose="02020603050405020304" pitchFamily="18" charset="0"/>
                <a:hlinkClick r:id="rId9" tooltip="This external link will open in a new window"/>
              </a:rPr>
              <a:t>www.beyondvirtualagentcenter.com</a:t>
            </a:r>
            <a:endParaRPr kumimoji="0" lang="en-US" sz="1800" b="0" i="1" u="none" strike="noStrike" kern="12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9211FCD-75EF-CB40-48A6-8F37B6ED38DA}"/>
              </a:ext>
            </a:extLst>
          </p:cNvPr>
          <p:cNvPicPr>
            <a:picLocks noChangeAspect="1"/>
          </p:cNvPicPr>
          <p:nvPr/>
        </p:nvPicPr>
        <p:blipFill>
          <a:blip r:embed="rId10"/>
          <a:stretch>
            <a:fillRect/>
          </a:stretch>
        </p:blipFill>
        <p:spPr>
          <a:xfrm>
            <a:off x="7005089" y="556837"/>
            <a:ext cx="4954772" cy="1306657"/>
          </a:xfrm>
          <a:prstGeom prst="rect">
            <a:avLst/>
          </a:prstGeom>
        </p:spPr>
      </p:pic>
      <p:grpSp>
        <p:nvGrpSpPr>
          <p:cNvPr id="9" name="Group 8">
            <a:extLst>
              <a:ext uri="{FF2B5EF4-FFF2-40B4-BE49-F238E27FC236}">
                <a16:creationId xmlns:a16="http://schemas.microsoft.com/office/drawing/2014/main" id="{9539F327-57C4-8851-E28F-90EA2DD57D9A}"/>
              </a:ext>
            </a:extLst>
          </p:cNvPr>
          <p:cNvGrpSpPr/>
          <p:nvPr/>
        </p:nvGrpSpPr>
        <p:grpSpPr>
          <a:xfrm>
            <a:off x="232139" y="709054"/>
            <a:ext cx="3571264" cy="1526912"/>
            <a:chOff x="1185033" y="344"/>
            <a:chExt cx="2811532" cy="551834"/>
          </a:xfrm>
        </p:grpSpPr>
        <p:sp>
          <p:nvSpPr>
            <p:cNvPr id="11" name="Rectangle: Rounded Corners 10">
              <a:extLst>
                <a:ext uri="{FF2B5EF4-FFF2-40B4-BE49-F238E27FC236}">
                  <a16:creationId xmlns:a16="http://schemas.microsoft.com/office/drawing/2014/main" id="{57CAA267-32CF-783A-4AD4-40AAEF0D86B7}"/>
                </a:ext>
              </a:extLst>
            </p:cNvPr>
            <p:cNvSpPr/>
            <p:nvPr/>
          </p:nvSpPr>
          <p:spPr>
            <a:xfrm>
              <a:off x="1185033" y="344"/>
              <a:ext cx="2811532" cy="55183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9E15EA12-00F4-4D2C-C03F-2DA308A60BF3}"/>
                </a:ext>
              </a:extLst>
            </p:cNvPr>
            <p:cNvSpPr txBox="1"/>
            <p:nvPr/>
          </p:nvSpPr>
          <p:spPr>
            <a:xfrm>
              <a:off x="1211971" y="27282"/>
              <a:ext cx="2757656" cy="49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19050" rIns="38100" bIns="1905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Dedicated VA's will work with you regularly as you delegate tasks during their 40-hour work week.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pic>
        <p:nvPicPr>
          <p:cNvPr id="2" name="Edison Audio">
            <a:hlinkClick r:id="" action="ppaction://media"/>
            <a:extLst>
              <a:ext uri="{FF2B5EF4-FFF2-40B4-BE49-F238E27FC236}">
                <a16:creationId xmlns:a16="http://schemas.microsoft.com/office/drawing/2014/main" id="{B7FD1B31-7AE2-7C75-CF66-11E5A52883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86400" y="4176971"/>
            <a:ext cx="609600" cy="609600"/>
          </a:xfrm>
          <a:prstGeom prst="rect">
            <a:avLst/>
          </a:prstGeom>
          <a:solidFill>
            <a:schemeClr val="accent1">
              <a:lumMod val="50000"/>
            </a:schemeClr>
          </a:solidFill>
          <a:effectLst>
            <a:glow rad="152400">
              <a:schemeClr val="accent1">
                <a:alpha val="40000"/>
              </a:schemeClr>
            </a:glow>
          </a:effectLst>
        </p:spPr>
      </p:pic>
      <p:sp>
        <p:nvSpPr>
          <p:cNvPr id="4" name="Right Brace 3">
            <a:extLst>
              <a:ext uri="{FF2B5EF4-FFF2-40B4-BE49-F238E27FC236}">
                <a16:creationId xmlns:a16="http://schemas.microsoft.com/office/drawing/2014/main" id="{C7120A50-782B-7730-2FB2-675FD380D851}"/>
              </a:ext>
            </a:extLst>
          </p:cNvPr>
          <p:cNvSpPr/>
          <p:nvPr/>
        </p:nvSpPr>
        <p:spPr>
          <a:xfrm>
            <a:off x="3153649" y="2605742"/>
            <a:ext cx="2023572" cy="3543204"/>
          </a:xfrm>
          <a:prstGeom prst="rightBrace">
            <a:avLst>
              <a:gd name="adj1" fmla="val 8333"/>
              <a:gd name="adj2" fmla="val 52258"/>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45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97CE-ECE4-F38C-2400-94DCDFE3E95F}"/>
              </a:ext>
            </a:extLst>
          </p:cNvPr>
          <p:cNvSpPr>
            <a:spLocks noGrp="1"/>
          </p:cNvSpPr>
          <p:nvPr>
            <p:ph type="title"/>
          </p:nvPr>
        </p:nvSpPr>
        <p:spPr/>
        <p:txBody>
          <a:bodyPr/>
          <a:lstStyle/>
          <a:p>
            <a:r>
              <a:rPr lang="en-US" b="1" dirty="0">
                <a:solidFill>
                  <a:schemeClr val="bg1"/>
                </a:solidFill>
              </a:rPr>
              <a:t>CHC Recruiting Referral Contest</a:t>
            </a:r>
          </a:p>
        </p:txBody>
      </p:sp>
      <p:sp>
        <p:nvSpPr>
          <p:cNvPr id="3" name="Content Placeholder 2">
            <a:extLst>
              <a:ext uri="{FF2B5EF4-FFF2-40B4-BE49-F238E27FC236}">
                <a16:creationId xmlns:a16="http://schemas.microsoft.com/office/drawing/2014/main" id="{BA649069-80B9-AEB7-F5C6-4F7025711DCD}"/>
              </a:ext>
            </a:extLst>
          </p:cNvPr>
          <p:cNvSpPr>
            <a:spLocks noGrp="1"/>
          </p:cNvSpPr>
          <p:nvPr>
            <p:ph idx="1"/>
          </p:nvPr>
        </p:nvSpPr>
        <p:spPr>
          <a:xfrm>
            <a:off x="838200" y="1825625"/>
            <a:ext cx="10515600" cy="2257277"/>
          </a:xfrm>
        </p:spPr>
        <p:txBody>
          <a:bodyPr/>
          <a:lstStyle/>
          <a:p>
            <a:r>
              <a:rPr lang="en-US" i="1" dirty="0">
                <a:solidFill>
                  <a:schemeClr val="bg1"/>
                </a:solidFill>
              </a:rPr>
              <a:t>Step 1 Refer An Agent</a:t>
            </a:r>
          </a:p>
          <a:p>
            <a:r>
              <a:rPr lang="en-US" i="1" dirty="0">
                <a:solidFill>
                  <a:schemeClr val="bg1"/>
                </a:solidFill>
              </a:rPr>
              <a:t>Step 2 Referred Agent sells 1</a:t>
            </a:r>
            <a:r>
              <a:rPr lang="en-US" i="1" baseline="30000" dirty="0">
                <a:solidFill>
                  <a:schemeClr val="bg1"/>
                </a:solidFill>
              </a:rPr>
              <a:t>st</a:t>
            </a:r>
            <a:r>
              <a:rPr lang="en-US" i="1" dirty="0">
                <a:solidFill>
                  <a:schemeClr val="bg1"/>
                </a:solidFill>
              </a:rPr>
              <a:t> App</a:t>
            </a:r>
          </a:p>
          <a:p>
            <a:r>
              <a:rPr lang="en-US" i="1" dirty="0">
                <a:solidFill>
                  <a:schemeClr val="bg1"/>
                </a:solidFill>
              </a:rPr>
              <a:t>Step 3 Referring Agent will receive $500 Lead Credits</a:t>
            </a:r>
          </a:p>
          <a:p>
            <a:r>
              <a:rPr lang="en-US" i="1" dirty="0">
                <a:solidFill>
                  <a:schemeClr val="bg1"/>
                </a:solidFill>
              </a:rPr>
              <a:t>Step 4 Get as many referrals as you can before March 1</a:t>
            </a:r>
            <a:r>
              <a:rPr lang="en-US" i="1" baseline="30000" dirty="0">
                <a:solidFill>
                  <a:schemeClr val="bg1"/>
                </a:solidFill>
              </a:rPr>
              <a:t>st</a:t>
            </a:r>
            <a:endParaRPr lang="en-US" i="1" dirty="0">
              <a:solidFill>
                <a:schemeClr val="bg1"/>
              </a:solidFill>
            </a:endParaRPr>
          </a:p>
        </p:txBody>
      </p:sp>
    </p:spTree>
    <p:extLst>
      <p:ext uri="{BB962C8B-B14F-4D97-AF65-F5344CB8AC3E}">
        <p14:creationId xmlns:p14="http://schemas.microsoft.com/office/powerpoint/2010/main" val="120656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512F-BCB1-4C56-DADF-E0436D8DD4C8}"/>
              </a:ext>
            </a:extLst>
          </p:cNvPr>
          <p:cNvSpPr>
            <a:spLocks noGrp="1"/>
          </p:cNvSpPr>
          <p:nvPr>
            <p:ph type="title"/>
          </p:nvPr>
        </p:nvSpPr>
        <p:spPr>
          <a:xfrm>
            <a:off x="3655828" y="138858"/>
            <a:ext cx="5739632" cy="780769"/>
          </a:xfrm>
        </p:spPr>
        <p:txBody>
          <a:bodyPr>
            <a:normAutofit fontScale="90000"/>
          </a:bodyPr>
          <a:lstStyle/>
          <a:p>
            <a:r>
              <a:rPr lang="en-US" b="1" dirty="0">
                <a:latin typeface="Amasis MT Pro Black" panose="02040A04050005020304" pitchFamily="18" charset="0"/>
              </a:rPr>
              <a:t>CONGRATULATIONS</a:t>
            </a:r>
          </a:p>
        </p:txBody>
      </p:sp>
      <p:sp>
        <p:nvSpPr>
          <p:cNvPr id="3" name="Content Placeholder 2">
            <a:extLst>
              <a:ext uri="{FF2B5EF4-FFF2-40B4-BE49-F238E27FC236}">
                <a16:creationId xmlns:a16="http://schemas.microsoft.com/office/drawing/2014/main" id="{1993FF26-C9BE-1D33-086B-32FA651DE600}"/>
              </a:ext>
            </a:extLst>
          </p:cNvPr>
          <p:cNvSpPr>
            <a:spLocks noGrp="1"/>
          </p:cNvSpPr>
          <p:nvPr>
            <p:ph idx="1"/>
          </p:nvPr>
        </p:nvSpPr>
        <p:spPr>
          <a:xfrm>
            <a:off x="232142" y="920650"/>
            <a:ext cx="4329223" cy="2980291"/>
          </a:xfrm>
        </p:spPr>
        <p:txBody>
          <a:bodyPr>
            <a:normAutofit lnSpcReduction="10000"/>
          </a:bodyPr>
          <a:lstStyle/>
          <a:p>
            <a:pPr algn="ctr"/>
            <a:r>
              <a:rPr lang="en-US" b="1" dirty="0">
                <a:solidFill>
                  <a:schemeClr val="accent4">
                    <a:lumMod val="60000"/>
                    <a:lumOff val="40000"/>
                  </a:schemeClr>
                </a:solidFill>
                <a:highlight>
                  <a:srgbClr val="FF0000"/>
                </a:highlight>
              </a:rPr>
              <a:t>Paul </a:t>
            </a:r>
            <a:r>
              <a:rPr lang="en-US" b="1" dirty="0" err="1">
                <a:solidFill>
                  <a:schemeClr val="accent4">
                    <a:lumMod val="60000"/>
                    <a:lumOff val="40000"/>
                  </a:schemeClr>
                </a:solidFill>
                <a:highlight>
                  <a:srgbClr val="FF0000"/>
                </a:highlight>
              </a:rPr>
              <a:t>Drukker</a:t>
            </a:r>
            <a:r>
              <a:rPr lang="en-US" b="1" dirty="0">
                <a:solidFill>
                  <a:schemeClr val="accent4">
                    <a:lumMod val="60000"/>
                    <a:lumOff val="40000"/>
                  </a:schemeClr>
                </a:solidFill>
                <a:highlight>
                  <a:srgbClr val="FF0000"/>
                </a:highlight>
              </a:rPr>
              <a:t> (RI)</a:t>
            </a:r>
          </a:p>
          <a:p>
            <a:pPr algn="ctr"/>
            <a:r>
              <a:rPr lang="en-US" b="1" dirty="0">
                <a:solidFill>
                  <a:schemeClr val="accent4">
                    <a:lumMod val="60000"/>
                    <a:lumOff val="40000"/>
                  </a:schemeClr>
                </a:solidFill>
                <a:highlight>
                  <a:srgbClr val="FF0000"/>
                </a:highlight>
              </a:rPr>
              <a:t>Stephanie Regan (FL)</a:t>
            </a:r>
          </a:p>
          <a:p>
            <a:pPr algn="ctr"/>
            <a:r>
              <a:rPr lang="en-US" b="1" dirty="0">
                <a:solidFill>
                  <a:schemeClr val="accent4">
                    <a:lumMod val="60000"/>
                    <a:lumOff val="40000"/>
                  </a:schemeClr>
                </a:solidFill>
                <a:highlight>
                  <a:srgbClr val="FF0000"/>
                </a:highlight>
              </a:rPr>
              <a:t>LaTisha Patton (OK)</a:t>
            </a:r>
          </a:p>
          <a:p>
            <a:pPr algn="ctr"/>
            <a:r>
              <a:rPr lang="en-US" b="1" dirty="0">
                <a:solidFill>
                  <a:schemeClr val="accent4">
                    <a:lumMod val="60000"/>
                    <a:lumOff val="40000"/>
                  </a:schemeClr>
                </a:solidFill>
                <a:highlight>
                  <a:srgbClr val="FF0000"/>
                </a:highlight>
              </a:rPr>
              <a:t>Arthur Eastlake (VA)</a:t>
            </a:r>
          </a:p>
          <a:p>
            <a:pPr algn="ctr"/>
            <a:r>
              <a:rPr lang="en-US" b="1" dirty="0">
                <a:solidFill>
                  <a:schemeClr val="accent4">
                    <a:lumMod val="60000"/>
                    <a:lumOff val="40000"/>
                  </a:schemeClr>
                </a:solidFill>
                <a:highlight>
                  <a:srgbClr val="FF0000"/>
                </a:highlight>
              </a:rPr>
              <a:t>Thomas Law II (FL)</a:t>
            </a:r>
          </a:p>
          <a:p>
            <a:pPr algn="ctr"/>
            <a:r>
              <a:rPr lang="en-US" b="1" dirty="0">
                <a:solidFill>
                  <a:schemeClr val="accent4">
                    <a:lumMod val="60000"/>
                    <a:lumOff val="40000"/>
                  </a:schemeClr>
                </a:solidFill>
                <a:highlight>
                  <a:srgbClr val="FF0000"/>
                </a:highlight>
              </a:rPr>
              <a:t>Christopher Farmer (MD)</a:t>
            </a:r>
          </a:p>
        </p:txBody>
      </p:sp>
      <p:pic>
        <p:nvPicPr>
          <p:cNvPr id="5" name="Picture 4">
            <a:extLst>
              <a:ext uri="{FF2B5EF4-FFF2-40B4-BE49-F238E27FC236}">
                <a16:creationId xmlns:a16="http://schemas.microsoft.com/office/drawing/2014/main" id="{6EAFFA95-E5DD-0E14-AF43-5CDB432F367A}"/>
              </a:ext>
            </a:extLst>
          </p:cNvPr>
          <p:cNvPicPr>
            <a:picLocks noChangeAspect="1"/>
          </p:cNvPicPr>
          <p:nvPr/>
        </p:nvPicPr>
        <p:blipFill>
          <a:blip r:embed="rId3"/>
          <a:stretch>
            <a:fillRect/>
          </a:stretch>
        </p:blipFill>
        <p:spPr>
          <a:xfrm>
            <a:off x="661736" y="3718612"/>
            <a:ext cx="3352124" cy="3105619"/>
          </a:xfrm>
          <a:prstGeom prst="rect">
            <a:avLst/>
          </a:prstGeom>
        </p:spPr>
      </p:pic>
      <p:pic>
        <p:nvPicPr>
          <p:cNvPr id="6" name="Picture 5">
            <a:extLst>
              <a:ext uri="{FF2B5EF4-FFF2-40B4-BE49-F238E27FC236}">
                <a16:creationId xmlns:a16="http://schemas.microsoft.com/office/drawing/2014/main" id="{7126E2B8-FDFF-04B9-952D-91EDEDE3251E}"/>
              </a:ext>
            </a:extLst>
          </p:cNvPr>
          <p:cNvPicPr>
            <a:picLocks noChangeAspect="1"/>
          </p:cNvPicPr>
          <p:nvPr/>
        </p:nvPicPr>
        <p:blipFill>
          <a:blip r:embed="rId4"/>
          <a:stretch>
            <a:fillRect/>
          </a:stretch>
        </p:blipFill>
        <p:spPr>
          <a:xfrm>
            <a:off x="8034016" y="3633763"/>
            <a:ext cx="3605667" cy="3190468"/>
          </a:xfrm>
          <a:prstGeom prst="rect">
            <a:avLst/>
          </a:prstGeom>
          <a:solidFill>
            <a:srgbClr val="FF0000"/>
          </a:solidFill>
        </p:spPr>
      </p:pic>
      <p:sp>
        <p:nvSpPr>
          <p:cNvPr id="8" name="TextBox 7">
            <a:extLst>
              <a:ext uri="{FF2B5EF4-FFF2-40B4-BE49-F238E27FC236}">
                <a16:creationId xmlns:a16="http://schemas.microsoft.com/office/drawing/2014/main" id="{402EB92E-3EE4-ADDF-B52A-FC8CEE22A4DE}"/>
              </a:ext>
            </a:extLst>
          </p:cNvPr>
          <p:cNvSpPr txBox="1"/>
          <p:nvPr/>
        </p:nvSpPr>
        <p:spPr>
          <a:xfrm>
            <a:off x="6850513" y="1559270"/>
            <a:ext cx="4789170" cy="1512209"/>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2800" b="1" i="0" u="none" strike="noStrike" kern="1200" cap="none" spc="0" normalizeH="0" baseline="0" noProof="0" dirty="0">
                <a:ln>
                  <a:noFill/>
                </a:ln>
                <a:solidFill>
                  <a:schemeClr val="accent4">
                    <a:lumMod val="60000"/>
                    <a:lumOff val="40000"/>
                  </a:schemeClr>
                </a:solidFill>
                <a:effectLst/>
                <a:highlight>
                  <a:srgbClr val="FF0000"/>
                </a:highlight>
                <a:uLnTx/>
                <a:uFillTx/>
                <a:latin typeface="Calibri" panose="020F0502020204030204"/>
                <a:ea typeface="+mn-ea"/>
                <a:cs typeface="+mn-cs"/>
              </a:rPr>
              <a:t>Alethea Loring (MA) 11 Years</a:t>
            </a:r>
          </a:p>
          <a:p>
            <a:pPr marR="0" lvl="0" algn="ctr" defTabSz="914400" rtl="0" eaLnBrk="1" fontAlgn="auto" latinLnBrk="0" hangingPunct="1">
              <a:lnSpc>
                <a:spcPct val="90000"/>
              </a:lnSpc>
              <a:spcBef>
                <a:spcPts val="1000"/>
              </a:spcBef>
              <a:spcAft>
                <a:spcPts val="0"/>
              </a:spcAft>
              <a:buClrTx/>
              <a:buSzTx/>
              <a:tabLst/>
              <a:defRPr/>
            </a:pPr>
            <a:r>
              <a:rPr kumimoji="0" lang="en-US" sz="2800" b="1" i="0" u="none" strike="noStrike" kern="1200" cap="none" spc="0" normalizeH="0" baseline="0" noProof="0" dirty="0">
                <a:ln>
                  <a:noFill/>
                </a:ln>
                <a:solidFill>
                  <a:schemeClr val="accent4">
                    <a:lumMod val="60000"/>
                    <a:lumOff val="40000"/>
                  </a:schemeClr>
                </a:solidFill>
                <a:effectLst/>
                <a:highlight>
                  <a:srgbClr val="FF0000"/>
                </a:highlight>
                <a:uLnTx/>
                <a:uFillTx/>
                <a:latin typeface="Calibri" panose="020F0502020204030204"/>
                <a:ea typeface="+mn-ea"/>
                <a:cs typeface="+mn-cs"/>
              </a:rPr>
              <a:t>Jackie Zaccone (IL) 13 Years</a:t>
            </a:r>
          </a:p>
          <a:p>
            <a:pPr marR="0" lvl="0" algn="ctr" defTabSz="914400" rtl="0" eaLnBrk="1" fontAlgn="auto" latinLnBrk="0" hangingPunct="1">
              <a:lnSpc>
                <a:spcPct val="90000"/>
              </a:lnSpc>
              <a:spcBef>
                <a:spcPts val="1000"/>
              </a:spcBef>
              <a:spcAft>
                <a:spcPts val="0"/>
              </a:spcAft>
              <a:buClrTx/>
              <a:buSzTx/>
              <a:tabLst/>
              <a:defRPr/>
            </a:pPr>
            <a:r>
              <a:rPr kumimoji="0" lang="en-US" sz="2800" b="1" i="0" u="none" strike="noStrike" kern="1200" cap="none" spc="0" normalizeH="0" baseline="0" noProof="0" dirty="0">
                <a:ln>
                  <a:noFill/>
                </a:ln>
                <a:solidFill>
                  <a:schemeClr val="accent4">
                    <a:lumMod val="60000"/>
                    <a:lumOff val="40000"/>
                  </a:schemeClr>
                </a:solidFill>
                <a:effectLst/>
                <a:highlight>
                  <a:srgbClr val="FF0000"/>
                </a:highlight>
                <a:uLnTx/>
                <a:uFillTx/>
                <a:latin typeface="Calibri" panose="020F0502020204030204"/>
                <a:ea typeface="+mn-ea"/>
                <a:cs typeface="+mn-cs"/>
              </a:rPr>
              <a:t>Adriana Rock (IL) 14 Years</a:t>
            </a:r>
            <a:endParaRPr lang="en-US" b="1" dirty="0">
              <a:solidFill>
                <a:schemeClr val="accent4">
                  <a:lumMod val="60000"/>
                  <a:lumOff val="40000"/>
                </a:schemeClr>
              </a:solidFill>
              <a:highlight>
                <a:srgbClr val="FF0000"/>
              </a:highlight>
            </a:endParaRPr>
          </a:p>
        </p:txBody>
      </p:sp>
    </p:spTree>
    <p:extLst>
      <p:ext uri="{BB962C8B-B14F-4D97-AF65-F5344CB8AC3E}">
        <p14:creationId xmlns:p14="http://schemas.microsoft.com/office/powerpoint/2010/main" val="169811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1C11-43B3-18D5-6522-4ED79E52965E}"/>
              </a:ext>
            </a:extLst>
          </p:cNvPr>
          <p:cNvSpPr>
            <a:spLocks noGrp="1"/>
          </p:cNvSpPr>
          <p:nvPr>
            <p:ph type="title"/>
          </p:nvPr>
        </p:nvSpPr>
        <p:spPr>
          <a:xfrm>
            <a:off x="517453" y="179189"/>
            <a:ext cx="5489943" cy="693764"/>
          </a:xfrm>
        </p:spPr>
        <p:txBody>
          <a:bodyPr>
            <a:normAutofit fontScale="90000"/>
          </a:bodyPr>
          <a:lstStyle/>
          <a:p>
            <a:r>
              <a:rPr lang="en-US" dirty="0"/>
              <a:t>CHC Upcoming Events</a:t>
            </a:r>
          </a:p>
        </p:txBody>
      </p:sp>
      <p:sp>
        <p:nvSpPr>
          <p:cNvPr id="4" name="Content Placeholder 3">
            <a:extLst>
              <a:ext uri="{FF2B5EF4-FFF2-40B4-BE49-F238E27FC236}">
                <a16:creationId xmlns:a16="http://schemas.microsoft.com/office/drawing/2014/main" id="{6777C203-C88F-C14B-C840-EBAE2F998A68}"/>
              </a:ext>
            </a:extLst>
          </p:cNvPr>
          <p:cNvSpPr>
            <a:spLocks noGrp="1"/>
          </p:cNvSpPr>
          <p:nvPr>
            <p:ph sz="half" idx="2"/>
          </p:nvPr>
        </p:nvSpPr>
        <p:spPr>
          <a:xfrm>
            <a:off x="6484309" y="3175584"/>
            <a:ext cx="5181600" cy="1569881"/>
          </a:xfrm>
        </p:spPr>
        <p:txBody>
          <a:bodyPr>
            <a:noAutofit/>
          </a:bodyPr>
          <a:lstStyle/>
          <a:p>
            <a:r>
              <a:rPr lang="en-US" sz="2000" dirty="0">
                <a:highlight>
                  <a:srgbClr val="FFFF00"/>
                </a:highlight>
              </a:rPr>
              <a:t>Super Saturday Agent Training January 14</a:t>
            </a:r>
            <a:r>
              <a:rPr lang="en-US" sz="2000" baseline="30000" dirty="0">
                <a:highlight>
                  <a:srgbClr val="FFFF00"/>
                </a:highlight>
              </a:rPr>
              <a:t>th</a:t>
            </a:r>
            <a:r>
              <a:rPr lang="en-US" sz="2000" dirty="0">
                <a:highlight>
                  <a:srgbClr val="FFFF00"/>
                </a:highlight>
              </a:rPr>
              <a:t> </a:t>
            </a:r>
          </a:p>
          <a:p>
            <a:r>
              <a:rPr lang="en-US" sz="2000" dirty="0">
                <a:highlight>
                  <a:srgbClr val="00FF00"/>
                </a:highlight>
              </a:rPr>
              <a:t>CHC Care Healthcare Advocacy January 20</a:t>
            </a:r>
            <a:r>
              <a:rPr lang="en-US" sz="2000" baseline="30000" dirty="0">
                <a:highlight>
                  <a:srgbClr val="00FF00"/>
                </a:highlight>
              </a:rPr>
              <a:t>th</a:t>
            </a:r>
            <a:endParaRPr lang="en-US" sz="2000" dirty="0">
              <a:highlight>
                <a:srgbClr val="00FF00"/>
              </a:highlight>
            </a:endParaRPr>
          </a:p>
          <a:p>
            <a:r>
              <a:rPr lang="en-US" sz="2000" dirty="0">
                <a:highlight>
                  <a:srgbClr val="00FFFF"/>
                </a:highlight>
              </a:rPr>
              <a:t>CHC 2023 Agency Meeting February 24</a:t>
            </a:r>
            <a:r>
              <a:rPr lang="en-US" sz="2000" baseline="30000" dirty="0">
                <a:highlight>
                  <a:srgbClr val="00FFFF"/>
                </a:highlight>
              </a:rPr>
              <a:t>th</a:t>
            </a:r>
          </a:p>
          <a:p>
            <a:r>
              <a:rPr lang="en-US" sz="2000" dirty="0">
                <a:highlight>
                  <a:srgbClr val="FF00FF"/>
                </a:highlight>
              </a:rPr>
              <a:t>HST Banquet Awards February 25</a:t>
            </a:r>
            <a:r>
              <a:rPr lang="en-US" sz="2000" baseline="30000" dirty="0">
                <a:highlight>
                  <a:srgbClr val="FF00FF"/>
                </a:highlight>
              </a:rPr>
              <a:t>th</a:t>
            </a:r>
            <a:r>
              <a:rPr lang="en-US" sz="2000" dirty="0">
                <a:highlight>
                  <a:srgbClr val="FF00FF"/>
                </a:highlight>
              </a:rPr>
              <a:t> &amp; 26</a:t>
            </a:r>
            <a:r>
              <a:rPr lang="en-US" sz="2000" baseline="30000" dirty="0">
                <a:highlight>
                  <a:srgbClr val="FF00FF"/>
                </a:highlight>
              </a:rPr>
              <a:t>th</a:t>
            </a:r>
            <a:r>
              <a:rPr lang="en-US" sz="2000" dirty="0">
                <a:highlight>
                  <a:srgbClr val="FF00FF"/>
                </a:highlight>
              </a:rPr>
              <a:t> </a:t>
            </a:r>
          </a:p>
        </p:txBody>
      </p:sp>
      <p:pic>
        <p:nvPicPr>
          <p:cNvPr id="15" name="Picture 14">
            <a:extLst>
              <a:ext uri="{FF2B5EF4-FFF2-40B4-BE49-F238E27FC236}">
                <a16:creationId xmlns:a16="http://schemas.microsoft.com/office/drawing/2014/main" id="{CCFA1CED-AA8C-AE86-0A86-58A92E28E6D0}"/>
              </a:ext>
            </a:extLst>
          </p:cNvPr>
          <p:cNvPicPr>
            <a:picLocks noChangeAspect="1"/>
          </p:cNvPicPr>
          <p:nvPr/>
        </p:nvPicPr>
        <p:blipFill>
          <a:blip r:embed="rId2"/>
          <a:stretch>
            <a:fillRect/>
          </a:stretch>
        </p:blipFill>
        <p:spPr>
          <a:xfrm>
            <a:off x="7237670" y="284898"/>
            <a:ext cx="3359887" cy="2516672"/>
          </a:xfrm>
          <a:prstGeom prst="rect">
            <a:avLst/>
          </a:prstGeom>
        </p:spPr>
      </p:pic>
      <p:pic>
        <p:nvPicPr>
          <p:cNvPr id="16" name="Picture 15">
            <a:extLst>
              <a:ext uri="{FF2B5EF4-FFF2-40B4-BE49-F238E27FC236}">
                <a16:creationId xmlns:a16="http://schemas.microsoft.com/office/drawing/2014/main" id="{E59DCFCC-21F2-C387-5071-C78E55DEF079}"/>
              </a:ext>
            </a:extLst>
          </p:cNvPr>
          <p:cNvPicPr>
            <a:picLocks noChangeAspect="1"/>
          </p:cNvPicPr>
          <p:nvPr/>
        </p:nvPicPr>
        <p:blipFill>
          <a:blip r:embed="rId3"/>
          <a:stretch>
            <a:fillRect/>
          </a:stretch>
        </p:blipFill>
        <p:spPr>
          <a:xfrm>
            <a:off x="8355534" y="4875150"/>
            <a:ext cx="3359887" cy="1466850"/>
          </a:xfrm>
          <a:prstGeom prst="rect">
            <a:avLst/>
          </a:prstGeom>
        </p:spPr>
      </p:pic>
      <p:pic>
        <p:nvPicPr>
          <p:cNvPr id="17" name="Picture 16">
            <a:extLst>
              <a:ext uri="{FF2B5EF4-FFF2-40B4-BE49-F238E27FC236}">
                <a16:creationId xmlns:a16="http://schemas.microsoft.com/office/drawing/2014/main" id="{91735540-64EB-77F6-DA2D-79F1D21372A3}"/>
              </a:ext>
            </a:extLst>
          </p:cNvPr>
          <p:cNvPicPr>
            <a:picLocks noChangeAspect="1"/>
          </p:cNvPicPr>
          <p:nvPr/>
        </p:nvPicPr>
        <p:blipFill>
          <a:blip r:embed="rId4"/>
          <a:stretch>
            <a:fillRect/>
          </a:stretch>
        </p:blipFill>
        <p:spPr>
          <a:xfrm>
            <a:off x="6007396" y="4753827"/>
            <a:ext cx="2505075" cy="1819275"/>
          </a:xfrm>
          <a:prstGeom prst="rect">
            <a:avLst/>
          </a:prstGeom>
        </p:spPr>
      </p:pic>
      <p:pic>
        <p:nvPicPr>
          <p:cNvPr id="19" name="Picture 18">
            <a:extLst>
              <a:ext uri="{FF2B5EF4-FFF2-40B4-BE49-F238E27FC236}">
                <a16:creationId xmlns:a16="http://schemas.microsoft.com/office/drawing/2014/main" id="{7805A8EF-9952-D16F-8DC3-0129A6204E25}"/>
              </a:ext>
            </a:extLst>
          </p:cNvPr>
          <p:cNvPicPr>
            <a:picLocks noChangeAspect="1"/>
          </p:cNvPicPr>
          <p:nvPr/>
        </p:nvPicPr>
        <p:blipFill>
          <a:blip r:embed="rId5"/>
          <a:stretch>
            <a:fillRect/>
          </a:stretch>
        </p:blipFill>
        <p:spPr>
          <a:xfrm>
            <a:off x="726343" y="808621"/>
            <a:ext cx="4267200" cy="4733925"/>
          </a:xfrm>
          <a:prstGeom prst="rect">
            <a:avLst/>
          </a:prstGeom>
        </p:spPr>
      </p:pic>
      <p:sp>
        <p:nvSpPr>
          <p:cNvPr id="20" name="TextBox 19">
            <a:extLst>
              <a:ext uri="{FF2B5EF4-FFF2-40B4-BE49-F238E27FC236}">
                <a16:creationId xmlns:a16="http://schemas.microsoft.com/office/drawing/2014/main" id="{1C79F5C2-F799-EB89-8A36-50FEB7B3DF6F}"/>
              </a:ext>
            </a:extLst>
          </p:cNvPr>
          <p:cNvSpPr txBox="1"/>
          <p:nvPr/>
        </p:nvSpPr>
        <p:spPr>
          <a:xfrm>
            <a:off x="266218" y="6018835"/>
            <a:ext cx="5670463" cy="646331"/>
          </a:xfrm>
          <a:prstGeom prst="rect">
            <a:avLst/>
          </a:prstGeom>
          <a:noFill/>
        </p:spPr>
        <p:txBody>
          <a:bodyPr wrap="none" rtlCol="0">
            <a:spAutoFit/>
          </a:bodyPr>
          <a:lstStyle/>
          <a:p>
            <a:r>
              <a:rPr lang="en-US" b="1" dirty="0"/>
              <a:t>NOTE: </a:t>
            </a:r>
            <a:r>
              <a:rPr lang="en-US" b="1" dirty="0">
                <a:solidFill>
                  <a:srgbClr val="FF0000"/>
                </a:solidFill>
              </a:rPr>
              <a:t>Meetings are posted on TopBroker and the agency </a:t>
            </a:r>
          </a:p>
          <a:p>
            <a:r>
              <a:rPr lang="en-US" b="1" dirty="0">
                <a:solidFill>
                  <a:srgbClr val="FF0000"/>
                </a:solidFill>
              </a:rPr>
              <a:t>portal, on the Training Calendar, </a:t>
            </a:r>
            <a:r>
              <a:rPr lang="en-US" b="1" dirty="0">
                <a:solidFill>
                  <a:srgbClr val="FF0000"/>
                </a:solidFill>
                <a:hlinkClick r:id="rId6">
                  <a:extLst>
                    <a:ext uri="{A12FA001-AC4F-418D-AE19-62706E023703}">
                      <ahyp:hlinkClr xmlns:ahyp="http://schemas.microsoft.com/office/drawing/2018/hyperlinkcolor" val="tx"/>
                    </a:ext>
                  </a:extLst>
                </a:hlinkClick>
              </a:rPr>
              <a:t>www.chcagents.com</a:t>
            </a:r>
            <a:r>
              <a:rPr lang="en-US" b="1" dirty="0">
                <a:solidFill>
                  <a:srgbClr val="FF0000"/>
                </a:solidFill>
              </a:rPr>
              <a:t>. </a:t>
            </a:r>
          </a:p>
        </p:txBody>
      </p:sp>
    </p:spTree>
    <p:extLst>
      <p:ext uri="{BB962C8B-B14F-4D97-AF65-F5344CB8AC3E}">
        <p14:creationId xmlns:p14="http://schemas.microsoft.com/office/powerpoint/2010/main" val="3803109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0DBD69-6940-6CE6-C9AF-58AB5323A223}"/>
              </a:ext>
            </a:extLst>
          </p:cNvPr>
          <p:cNvGraphicFramePr>
            <a:graphicFrameLocks noGrp="1"/>
          </p:cNvGraphicFramePr>
          <p:nvPr>
            <p:extLst>
              <p:ext uri="{D42A27DB-BD31-4B8C-83A1-F6EECF244321}">
                <p14:modId xmlns:p14="http://schemas.microsoft.com/office/powerpoint/2010/main" val="4106736579"/>
              </p:ext>
            </p:extLst>
          </p:nvPr>
        </p:nvGraphicFramePr>
        <p:xfrm>
          <a:off x="0" y="1341120"/>
          <a:ext cx="7383780" cy="5540245"/>
        </p:xfrm>
        <a:graphic>
          <a:graphicData uri="http://schemas.openxmlformats.org/drawingml/2006/table">
            <a:tbl>
              <a:tblPr/>
              <a:tblGrid>
                <a:gridCol w="3989769">
                  <a:extLst>
                    <a:ext uri="{9D8B030D-6E8A-4147-A177-3AD203B41FA5}">
                      <a16:colId xmlns:a16="http://schemas.microsoft.com/office/drawing/2014/main" val="412366905"/>
                    </a:ext>
                  </a:extLst>
                </a:gridCol>
                <a:gridCol w="3394011">
                  <a:extLst>
                    <a:ext uri="{9D8B030D-6E8A-4147-A177-3AD203B41FA5}">
                      <a16:colId xmlns:a16="http://schemas.microsoft.com/office/drawing/2014/main" val="2186354841"/>
                    </a:ext>
                  </a:extLst>
                </a:gridCol>
              </a:tblGrid>
              <a:tr h="368170">
                <a:tc>
                  <a:txBody>
                    <a:bodyPr/>
                    <a:lstStyle/>
                    <a:p>
                      <a:pPr algn="ctr" fontAlgn="b"/>
                      <a:r>
                        <a:rPr lang="en-US" sz="2200" b="1" i="0" u="none" strike="noStrike">
                          <a:solidFill>
                            <a:srgbClr val="000000"/>
                          </a:solidFill>
                          <a:effectLst/>
                          <a:latin typeface="Baskerville Old Face" panose="02020602080505020303" pitchFamily="18" charset="0"/>
                        </a:rPr>
                        <a:t>Agent </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200" b="1" i="0" u="none" strike="noStrike" dirty="0">
                          <a:solidFill>
                            <a:srgbClr val="000000"/>
                          </a:solidFill>
                          <a:effectLst/>
                          <a:latin typeface="Baskerville Old Face" panose="02020602080505020303" pitchFamily="18" charset="0"/>
                        </a:rPr>
                        <a:t>Manager</a:t>
                      </a:r>
                    </a:p>
                  </a:txBody>
                  <a:tcPr marL="9525" marR="9525" marT="9525"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65012"/>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Brent Workinger</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Briana Kramer</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901495"/>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Thomas Killebrew</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Tim McCormick</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17163203"/>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Keith Cheverie*</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Joe Krivelow</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44865332"/>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Raymond Covino</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2200" b="1" i="0" u="none" strike="noStrike" dirty="0">
                          <a:solidFill>
                            <a:srgbClr val="000000"/>
                          </a:solidFill>
                          <a:effectLst/>
                          <a:latin typeface="Baskerville Old Face" panose="02020602080505020303" pitchFamily="18" charset="0"/>
                        </a:rPr>
                        <a:t>Sean Burroughs</a:t>
                      </a:r>
                    </a:p>
                  </a:txBody>
                  <a:tcPr marL="9525" marR="9525" marT="9525"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32512950"/>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Deanna Denson-Jones</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2200" b="1" i="0" u="none" strike="noStrike" dirty="0">
                          <a:solidFill>
                            <a:srgbClr val="000000"/>
                          </a:solidFill>
                          <a:effectLst/>
                          <a:latin typeface="Baskerville Old Face" panose="02020602080505020303" pitchFamily="18" charset="0"/>
                        </a:rPr>
                        <a:t>Kim Kirsch</a:t>
                      </a:r>
                    </a:p>
                  </a:txBody>
                  <a:tcPr marL="9525" marR="9525" marT="9525"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80763647"/>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Alissa Carpenter</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Emmanuel Hotya</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9291137"/>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Lisa Zimmer</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Stephanie Regan</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01755135"/>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Billy Royston</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Emmanuel Hotya</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14798189"/>
                  </a:ext>
                </a:extLst>
              </a:tr>
              <a:tr h="327858">
                <a:tc>
                  <a:txBody>
                    <a:bodyPr/>
                    <a:lstStyle/>
                    <a:p>
                      <a:pPr algn="ctr" fontAlgn="b"/>
                      <a:r>
                        <a:rPr lang="en-US" sz="2200" b="1" i="0" u="none" strike="noStrike">
                          <a:solidFill>
                            <a:srgbClr val="000000"/>
                          </a:solidFill>
                          <a:effectLst/>
                          <a:latin typeface="Baskerville Old Face" panose="02020602080505020303" pitchFamily="18" charset="0"/>
                        </a:rPr>
                        <a:t>Deric Edwards</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Philip Vogt</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7841232"/>
                  </a:ext>
                </a:extLst>
              </a:tr>
              <a:tr h="336486">
                <a:tc>
                  <a:txBody>
                    <a:bodyPr/>
                    <a:lstStyle/>
                    <a:p>
                      <a:pPr algn="ctr" fontAlgn="b"/>
                      <a:r>
                        <a:rPr lang="en-US" sz="2200" b="1" i="0" u="none" strike="noStrike">
                          <a:solidFill>
                            <a:srgbClr val="000000"/>
                          </a:solidFill>
                          <a:effectLst/>
                          <a:latin typeface="Baskerville Old Face" panose="02020602080505020303" pitchFamily="18" charset="0"/>
                        </a:rPr>
                        <a:t>Ashley Cagle</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Faith Bratlie</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4270933"/>
                  </a:ext>
                </a:extLst>
              </a:tr>
              <a:tr h="336486">
                <a:tc>
                  <a:txBody>
                    <a:bodyPr/>
                    <a:lstStyle/>
                    <a:p>
                      <a:pPr algn="ctr" fontAlgn="b"/>
                      <a:r>
                        <a:rPr lang="en-US" sz="2200" b="1" i="0" u="none" strike="noStrike">
                          <a:solidFill>
                            <a:srgbClr val="000000"/>
                          </a:solidFill>
                          <a:effectLst/>
                          <a:latin typeface="Baskerville Old Face" panose="02020602080505020303" pitchFamily="18" charset="0"/>
                        </a:rPr>
                        <a:t>Brett Richardson</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Faith Bratlie</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9449457"/>
                  </a:ext>
                </a:extLst>
              </a:tr>
              <a:tr h="336486">
                <a:tc>
                  <a:txBody>
                    <a:bodyPr/>
                    <a:lstStyle/>
                    <a:p>
                      <a:pPr algn="ctr" fontAlgn="b"/>
                      <a:r>
                        <a:rPr lang="en-US" sz="2200" b="1" i="0" u="none" strike="noStrike">
                          <a:solidFill>
                            <a:srgbClr val="000000"/>
                          </a:solidFill>
                          <a:effectLst/>
                          <a:latin typeface="Baskerville Old Face" panose="02020602080505020303" pitchFamily="18" charset="0"/>
                        </a:rPr>
                        <a:t>Izaiah Guerro</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Allister Mcdonald</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9545157"/>
                  </a:ext>
                </a:extLst>
              </a:tr>
              <a:tr h="336486">
                <a:tc>
                  <a:txBody>
                    <a:bodyPr/>
                    <a:lstStyle/>
                    <a:p>
                      <a:pPr algn="ctr" fontAlgn="b"/>
                      <a:r>
                        <a:rPr lang="en-US" sz="2200" b="1" i="0" u="none" strike="noStrike">
                          <a:solidFill>
                            <a:srgbClr val="000000"/>
                          </a:solidFill>
                          <a:effectLst/>
                          <a:latin typeface="Baskerville Old Face" panose="02020602080505020303" pitchFamily="18" charset="0"/>
                        </a:rPr>
                        <a:t>Michael McAllister</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Michael D McAllister</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2379901"/>
                  </a:ext>
                </a:extLst>
              </a:tr>
              <a:tr h="336486">
                <a:tc>
                  <a:txBody>
                    <a:bodyPr/>
                    <a:lstStyle/>
                    <a:p>
                      <a:pPr algn="ctr" fontAlgn="b"/>
                      <a:r>
                        <a:rPr lang="en-US" sz="2200" b="1" i="0" u="none" strike="noStrike">
                          <a:solidFill>
                            <a:srgbClr val="000000"/>
                          </a:solidFill>
                          <a:effectLst/>
                          <a:latin typeface="Baskerville Old Face" panose="02020602080505020303" pitchFamily="18" charset="0"/>
                        </a:rPr>
                        <a:t>Monica Workman</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200" b="1" i="0" u="none" strike="noStrike">
                          <a:solidFill>
                            <a:srgbClr val="000000"/>
                          </a:solidFill>
                          <a:effectLst/>
                          <a:latin typeface="Baskerville Old Face" panose="02020602080505020303" pitchFamily="18" charset="0"/>
                        </a:rPr>
                        <a:t>Brian Dixon</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168270"/>
                  </a:ext>
                </a:extLst>
              </a:tr>
              <a:tr h="336486">
                <a:tc>
                  <a:txBody>
                    <a:bodyPr/>
                    <a:lstStyle/>
                    <a:p>
                      <a:pPr algn="ctr" fontAlgn="b"/>
                      <a:r>
                        <a:rPr lang="en-US" sz="2200" b="1" i="0" u="none" strike="noStrike">
                          <a:solidFill>
                            <a:srgbClr val="000000"/>
                          </a:solidFill>
                          <a:effectLst/>
                          <a:latin typeface="Baskerville Old Face" panose="02020602080505020303" pitchFamily="18" charset="0"/>
                        </a:rPr>
                        <a:t>Stephen Grant</a:t>
                      </a:r>
                      <a:endParaRPr lang="en-US" sz="2200" b="1" i="0" u="none" strike="noStrike" dirty="0">
                        <a:solidFill>
                          <a:srgbClr val="000000"/>
                        </a:solidFill>
                        <a:effectLst/>
                        <a:latin typeface="Baskerville Old Face" panose="02020602080505020303" pitchFamily="18" charset="0"/>
                      </a:endParaRP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200" b="1" i="0" u="none" strike="noStrike" dirty="0">
                          <a:solidFill>
                            <a:srgbClr val="000000"/>
                          </a:solidFill>
                          <a:effectLst/>
                          <a:latin typeface="Baskerville Old Face" panose="02020602080505020303" pitchFamily="18" charset="0"/>
                        </a:rPr>
                        <a:t>Ghaleb Zayed</a:t>
                      </a:r>
                    </a:p>
                  </a:txBody>
                  <a:tcPr marL="9525" marR="9525" marT="9525"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3209885"/>
                  </a:ext>
                </a:extLst>
              </a:tr>
            </a:tbl>
          </a:graphicData>
        </a:graphic>
      </p:graphicFrame>
      <p:sp>
        <p:nvSpPr>
          <p:cNvPr id="10" name="Rectangle 9">
            <a:extLst>
              <a:ext uri="{FF2B5EF4-FFF2-40B4-BE49-F238E27FC236}">
                <a16:creationId xmlns:a16="http://schemas.microsoft.com/office/drawing/2014/main" id="{4F78434F-7794-F462-2F1C-F966A0DA216B}"/>
              </a:ext>
            </a:extLst>
          </p:cNvPr>
          <p:cNvSpPr/>
          <p:nvPr/>
        </p:nvSpPr>
        <p:spPr>
          <a:xfrm>
            <a:off x="904981" y="-8481"/>
            <a:ext cx="6787409"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chemeClr val="tx2"/>
                  </a:solidFill>
                </a:ln>
                <a:solidFill>
                  <a:schemeClr val="accent4">
                    <a:lumMod val="60000"/>
                    <a:lumOff val="40000"/>
                  </a:schemeClr>
                </a:solidFill>
                <a:effectLst>
                  <a:outerShdw blurRad="50800" dist="38100" dir="8100000" algn="tr" rotWithShape="0">
                    <a:prstClr val="black">
                      <a:alpha val="40000"/>
                    </a:prstClr>
                  </a:outerShdw>
                </a:effectLst>
              </a:rPr>
              <a:t>CONGRATULATIONS</a:t>
            </a:r>
          </a:p>
          <a:p>
            <a:pPr algn="ctr"/>
            <a:r>
              <a:rPr lang="en-US" sz="4400" b="1" dirty="0">
                <a:ln>
                  <a:solidFill>
                    <a:schemeClr val="tx2"/>
                  </a:solidFill>
                </a:ln>
                <a:solidFill>
                  <a:schemeClr val="accent4">
                    <a:lumMod val="60000"/>
                    <a:lumOff val="40000"/>
                  </a:schemeClr>
                </a:solidFill>
                <a:effectLst>
                  <a:outerShdw blurRad="50800" dist="38100" dir="8100000" algn="tr" rotWithShape="0">
                    <a:prstClr val="black">
                      <a:alpha val="40000"/>
                    </a:prstClr>
                  </a:outerShdw>
                </a:effectLst>
              </a:rPr>
              <a:t>1</a:t>
            </a:r>
            <a:r>
              <a:rPr lang="en-US" sz="4400" b="1" baseline="30000" dirty="0">
                <a:ln>
                  <a:solidFill>
                    <a:schemeClr val="tx2"/>
                  </a:solidFill>
                </a:ln>
                <a:solidFill>
                  <a:schemeClr val="accent4">
                    <a:lumMod val="60000"/>
                    <a:lumOff val="40000"/>
                  </a:schemeClr>
                </a:solidFill>
                <a:effectLst>
                  <a:outerShdw blurRad="50800" dist="38100" dir="8100000" algn="tr" rotWithShape="0">
                    <a:prstClr val="black">
                      <a:alpha val="40000"/>
                    </a:prstClr>
                  </a:outerShdw>
                </a:effectLst>
              </a:rPr>
              <a:t>ST</a:t>
            </a:r>
            <a:r>
              <a:rPr lang="en-US" sz="4400" b="1" dirty="0">
                <a:ln>
                  <a:solidFill>
                    <a:schemeClr val="tx2"/>
                  </a:solidFill>
                </a:ln>
                <a:solidFill>
                  <a:schemeClr val="accent4">
                    <a:lumMod val="60000"/>
                    <a:lumOff val="40000"/>
                  </a:schemeClr>
                </a:solidFill>
                <a:effectLst>
                  <a:outerShdw blurRad="50800" dist="38100" dir="8100000" algn="tr" rotWithShape="0">
                    <a:prstClr val="black">
                      <a:alpha val="40000"/>
                    </a:prstClr>
                  </a:outerShdw>
                </a:effectLst>
              </a:rPr>
              <a:t> Application</a:t>
            </a:r>
            <a:endParaRPr lang="en-US" sz="4400" b="1" cap="none" spc="0" dirty="0">
              <a:ln>
                <a:solidFill>
                  <a:schemeClr val="tx2"/>
                </a:solidFill>
              </a:ln>
              <a:solidFill>
                <a:schemeClr val="accent4">
                  <a:lumMod val="60000"/>
                  <a:lumOff val="4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298707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006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62EB8C2-1BD9-7BFC-CF99-8FB20A7B292A}"/>
              </a:ext>
            </a:extLst>
          </p:cNvPr>
          <p:cNvPicPr>
            <a:picLocks noChangeAspect="1"/>
          </p:cNvPicPr>
          <p:nvPr/>
        </p:nvPicPr>
        <p:blipFill>
          <a:blip r:embed="rId2"/>
          <a:stretch>
            <a:fillRect/>
          </a:stretch>
        </p:blipFill>
        <p:spPr>
          <a:xfrm>
            <a:off x="641180" y="1444467"/>
            <a:ext cx="5129784" cy="3983126"/>
          </a:xfrm>
          <a:prstGeom prst="rect">
            <a:avLst/>
          </a:prstGeom>
        </p:spPr>
      </p:pic>
      <p:sp>
        <p:nvSpPr>
          <p:cNvPr id="12" name="Rectangle 11">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006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915E4E4-32B0-995E-972D-356E49951218}"/>
              </a:ext>
            </a:extLst>
          </p:cNvPr>
          <p:cNvPicPr>
            <a:picLocks noChangeAspect="1"/>
          </p:cNvPicPr>
          <p:nvPr/>
        </p:nvPicPr>
        <p:blipFill>
          <a:blip r:embed="rId3"/>
          <a:stretch>
            <a:fillRect/>
          </a:stretch>
        </p:blipFill>
        <p:spPr>
          <a:xfrm>
            <a:off x="6425008" y="771339"/>
            <a:ext cx="5129784" cy="2282754"/>
          </a:xfrm>
          <a:prstGeom prst="rect">
            <a:avLst/>
          </a:prstGeom>
        </p:spPr>
      </p:pic>
      <p:sp>
        <p:nvSpPr>
          <p:cNvPr id="4" name="TextBox 3">
            <a:extLst>
              <a:ext uri="{FF2B5EF4-FFF2-40B4-BE49-F238E27FC236}">
                <a16:creationId xmlns:a16="http://schemas.microsoft.com/office/drawing/2014/main" id="{C2D4C7BA-504B-9DB2-51D8-D25593B7F9EA}"/>
              </a:ext>
            </a:extLst>
          </p:cNvPr>
          <p:cNvSpPr txBox="1"/>
          <p:nvPr/>
        </p:nvSpPr>
        <p:spPr>
          <a:xfrm>
            <a:off x="6607329" y="3276150"/>
            <a:ext cx="4757194"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Do you have a satisfied customer review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social media?  Share it with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@COMPASSHEALTHCONSULTANTS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Did you know, agents receive a bonus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referring a recruit to HST/CHC? </a:t>
            </a:r>
          </a:p>
        </p:txBody>
      </p:sp>
      <p:pic>
        <p:nvPicPr>
          <p:cNvPr id="6" name="Picture 5">
            <a:extLst>
              <a:ext uri="{FF2B5EF4-FFF2-40B4-BE49-F238E27FC236}">
                <a16:creationId xmlns:a16="http://schemas.microsoft.com/office/drawing/2014/main" id="{16AE9781-FE90-25A1-5DEC-D04565601B50}"/>
              </a:ext>
            </a:extLst>
          </p:cNvPr>
          <p:cNvPicPr>
            <a:picLocks noChangeAspect="1"/>
          </p:cNvPicPr>
          <p:nvPr/>
        </p:nvPicPr>
        <p:blipFill>
          <a:blip r:embed="rId4"/>
          <a:stretch>
            <a:fillRect/>
          </a:stretch>
        </p:blipFill>
        <p:spPr>
          <a:xfrm>
            <a:off x="8567878" y="4421286"/>
            <a:ext cx="836096" cy="821112"/>
          </a:xfrm>
          <a:prstGeom prst="rect">
            <a:avLst/>
          </a:prstGeom>
        </p:spPr>
      </p:pic>
    </p:spTree>
    <p:extLst>
      <p:ext uri="{BB962C8B-B14F-4D97-AF65-F5344CB8AC3E}">
        <p14:creationId xmlns:p14="http://schemas.microsoft.com/office/powerpoint/2010/main" val="1370633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9547A-BE74-DF7C-43AE-F6C76F35F5AA}"/>
              </a:ext>
            </a:extLst>
          </p:cNvPr>
          <p:cNvPicPr>
            <a:picLocks noChangeAspect="1"/>
          </p:cNvPicPr>
          <p:nvPr/>
        </p:nvPicPr>
        <p:blipFill rotWithShape="1">
          <a:blip r:embed="rId2"/>
          <a:srcRect t="6311" r="-1" b="11156"/>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CEAA85D6-7BB9-1642-C74F-368DE656FD6B}"/>
              </a:ext>
            </a:extLst>
          </p:cNvPr>
          <p:cNvSpPr txBox="1"/>
          <p:nvPr/>
        </p:nvSpPr>
        <p:spPr>
          <a:xfrm>
            <a:off x="-149174" y="3526462"/>
            <a:ext cx="4283815" cy="1446550"/>
          </a:xfrm>
          <a:prstGeom prst="rect">
            <a:avLst/>
          </a:prstGeom>
          <a:noFill/>
        </p:spPr>
        <p:txBody>
          <a:bodyPr wrap="square" rtlCol="0">
            <a:spAutoFit/>
          </a:bodyPr>
          <a:lstStyle/>
          <a:p>
            <a:pPr algn="ctr"/>
            <a:r>
              <a:rPr lang="en-US" sz="4400" b="1" i="1" dirty="0">
                <a:solidFill>
                  <a:schemeClr val="bg1"/>
                </a:solidFill>
                <a:latin typeface="AR DELANEY" panose="02000000000000000000" pitchFamily="2" charset="0"/>
              </a:rPr>
              <a:t>Happy Birthday</a:t>
            </a:r>
          </a:p>
          <a:p>
            <a:pPr algn="ctr"/>
            <a:r>
              <a:rPr lang="en-US" sz="4400" b="1" i="1" dirty="0">
                <a:solidFill>
                  <a:schemeClr val="bg1"/>
                </a:solidFill>
                <a:latin typeface="AR DELANEY" panose="02000000000000000000" pitchFamily="2" charset="0"/>
              </a:rPr>
              <a:t> Liz</a:t>
            </a:r>
          </a:p>
        </p:txBody>
      </p:sp>
      <p:sp>
        <p:nvSpPr>
          <p:cNvPr id="6" name="Heart 5">
            <a:extLst>
              <a:ext uri="{FF2B5EF4-FFF2-40B4-BE49-F238E27FC236}">
                <a16:creationId xmlns:a16="http://schemas.microsoft.com/office/drawing/2014/main" id="{4D6BE512-D837-78C8-4061-74054FFE2A34}"/>
              </a:ext>
            </a:extLst>
          </p:cNvPr>
          <p:cNvSpPr/>
          <p:nvPr/>
        </p:nvSpPr>
        <p:spPr>
          <a:xfrm>
            <a:off x="986848" y="4973017"/>
            <a:ext cx="2030818" cy="1446550"/>
          </a:xfrm>
          <a:prstGeom prst="heart">
            <a:avLst/>
          </a:prstGeom>
          <a:solidFill>
            <a:srgbClr val="FBBB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838D1D4-29E6-4917-B461-BFF18E5159B1}"/>
              </a:ext>
            </a:extLst>
          </p:cNvPr>
          <p:cNvPicPr>
            <a:picLocks noChangeAspect="1"/>
          </p:cNvPicPr>
          <p:nvPr/>
        </p:nvPicPr>
        <p:blipFill>
          <a:blip r:embed="rId4"/>
          <a:stretch>
            <a:fillRect/>
          </a:stretch>
        </p:blipFill>
        <p:spPr>
          <a:xfrm>
            <a:off x="502069" y="144875"/>
            <a:ext cx="3000375" cy="3000375"/>
          </a:xfrm>
          <a:prstGeom prst="rect">
            <a:avLst/>
          </a:prstGeom>
        </p:spPr>
      </p:pic>
    </p:spTree>
    <p:extLst>
      <p:ext uri="{BB962C8B-B14F-4D97-AF65-F5344CB8AC3E}">
        <p14:creationId xmlns:p14="http://schemas.microsoft.com/office/powerpoint/2010/main" val="1795564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erson sitting at a desk&#10;&#10;Description automatically generated with medium confidence">
            <a:extLst>
              <a:ext uri="{FF2B5EF4-FFF2-40B4-BE49-F238E27FC236}">
                <a16:creationId xmlns:a16="http://schemas.microsoft.com/office/drawing/2014/main" id="{921CBEE3-87A8-BBC9-91E0-72CA2D6289C8}"/>
              </a:ext>
            </a:extLst>
          </p:cNvPr>
          <p:cNvPicPr>
            <a:picLocks noChangeAspect="1"/>
          </p:cNvPicPr>
          <p:nvPr/>
        </p:nvPicPr>
        <p:blipFill rotWithShape="1">
          <a:blip r:embed="rId3"/>
          <a:srcRect t="22010" r="1" b="2251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F3402E61-C6EA-419E-4540-6767E077DD5B}"/>
              </a:ext>
            </a:extLst>
          </p:cNvPr>
          <p:cNvSpPr/>
          <p:nvPr/>
        </p:nvSpPr>
        <p:spPr>
          <a:xfrm>
            <a:off x="1712595" y="224135"/>
            <a:ext cx="876680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rPr>
              <a:t>Happy Birthday, Don!</a:t>
            </a:r>
          </a:p>
        </p:txBody>
      </p:sp>
    </p:spTree>
    <p:extLst>
      <p:ext uri="{BB962C8B-B14F-4D97-AF65-F5344CB8AC3E}">
        <p14:creationId xmlns:p14="http://schemas.microsoft.com/office/powerpoint/2010/main" val="1620527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1000" b="-6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4C7488-C2CA-3F3C-B59E-0BA4A3706389}"/>
              </a:ext>
            </a:extLst>
          </p:cNvPr>
          <p:cNvSpPr>
            <a:spLocks noGrp="1"/>
          </p:cNvSpPr>
          <p:nvPr>
            <p:ph type="title"/>
          </p:nvPr>
        </p:nvSpPr>
        <p:spPr>
          <a:xfrm>
            <a:off x="838200" y="585216"/>
            <a:ext cx="10515600" cy="1325563"/>
          </a:xfrm>
        </p:spPr>
        <p:txBody>
          <a:bodyPr>
            <a:normAutofit/>
          </a:bodyPr>
          <a:lstStyle/>
          <a:p>
            <a:r>
              <a:rPr lang="en-US" dirty="0">
                <a:solidFill>
                  <a:schemeClr val="bg1"/>
                </a:solidFill>
              </a:rPr>
              <a:t>2023 CHC Agency Meeting</a:t>
            </a:r>
            <a:br>
              <a:rPr lang="en-US" dirty="0">
                <a:solidFill>
                  <a:schemeClr val="bg1"/>
                </a:solidFill>
              </a:rPr>
            </a:br>
            <a:r>
              <a:rPr lang="en-US" dirty="0">
                <a:solidFill>
                  <a:schemeClr val="bg1"/>
                </a:solidFill>
              </a:rPr>
              <a:t>Friday, February 24, 2023, 9:30 AM Eastern</a:t>
            </a:r>
          </a:p>
        </p:txBody>
      </p:sp>
      <p:pic>
        <p:nvPicPr>
          <p:cNvPr id="4" name="Picture 3">
            <a:extLst>
              <a:ext uri="{FF2B5EF4-FFF2-40B4-BE49-F238E27FC236}">
                <a16:creationId xmlns:a16="http://schemas.microsoft.com/office/drawing/2014/main" id="{AA6E039A-5D0D-862B-3142-701F2FE7E073}"/>
              </a:ext>
            </a:extLst>
          </p:cNvPr>
          <p:cNvPicPr>
            <a:picLocks noChangeAspect="1"/>
          </p:cNvPicPr>
          <p:nvPr/>
        </p:nvPicPr>
        <p:blipFill rotWithShape="1">
          <a:blip r:embed="rId3"/>
          <a:srcRect t="3825" r="-1" b="9563"/>
          <a:stretch/>
        </p:blipFill>
        <p:spPr>
          <a:xfrm>
            <a:off x="841248" y="2516777"/>
            <a:ext cx="6236208" cy="4092367"/>
          </a:xfrm>
          <a:prstGeom prst="rect">
            <a:avLst/>
          </a:prstGeom>
        </p:spPr>
      </p:pic>
      <p:sp>
        <p:nvSpPr>
          <p:cNvPr id="3" name="Content Placeholder 2">
            <a:extLst>
              <a:ext uri="{FF2B5EF4-FFF2-40B4-BE49-F238E27FC236}">
                <a16:creationId xmlns:a16="http://schemas.microsoft.com/office/drawing/2014/main" id="{D4CD9D9B-7492-24C0-EAD4-2ACB95CF83EF}"/>
              </a:ext>
            </a:extLst>
          </p:cNvPr>
          <p:cNvSpPr>
            <a:spLocks noGrp="1"/>
          </p:cNvSpPr>
          <p:nvPr>
            <p:ph idx="1"/>
          </p:nvPr>
        </p:nvSpPr>
        <p:spPr>
          <a:xfrm>
            <a:off x="7546848" y="2516777"/>
            <a:ext cx="3803904" cy="3660185"/>
          </a:xfrm>
        </p:spPr>
        <p:txBody>
          <a:bodyPr anchor="ctr">
            <a:normAutofit/>
          </a:bodyPr>
          <a:lstStyle/>
          <a:p>
            <a:pPr>
              <a:buFont typeface="Wingdings" panose="05000000000000000000" pitchFamily="2" charset="2"/>
              <a:buChar char="v"/>
            </a:pPr>
            <a:r>
              <a:rPr lang="en-US" sz="2200" dirty="0">
                <a:latin typeface="Amasis MT Pro Medium" panose="02040604050005020304" pitchFamily="18" charset="0"/>
              </a:rPr>
              <a:t>2023 CHC Product Focus</a:t>
            </a:r>
          </a:p>
          <a:p>
            <a:pPr>
              <a:buFont typeface="Wingdings" panose="05000000000000000000" pitchFamily="2" charset="2"/>
              <a:buChar char="v"/>
            </a:pPr>
            <a:r>
              <a:rPr lang="en-US" sz="2200" dirty="0">
                <a:latin typeface="Amasis MT Pro Medium" panose="02040604050005020304" pitchFamily="18" charset="0"/>
              </a:rPr>
              <a:t>How to run &amp; manage a successful business</a:t>
            </a:r>
          </a:p>
          <a:p>
            <a:pPr>
              <a:buFont typeface="Wingdings" panose="05000000000000000000" pitchFamily="2" charset="2"/>
              <a:buChar char="v"/>
            </a:pPr>
            <a:r>
              <a:rPr lang="en-US" sz="2200" dirty="0">
                <a:latin typeface="Amasis MT Pro Medium" panose="02040604050005020304" pitchFamily="18" charset="0"/>
              </a:rPr>
              <a:t>Awards</a:t>
            </a:r>
          </a:p>
          <a:p>
            <a:pPr>
              <a:buFont typeface="Wingdings" panose="05000000000000000000" pitchFamily="2" charset="2"/>
              <a:buChar char="v"/>
            </a:pPr>
            <a:r>
              <a:rPr lang="en-US" sz="2200" dirty="0">
                <a:latin typeface="Amasis MT Pro Medium" panose="02040604050005020304" pitchFamily="18" charset="0"/>
              </a:rPr>
              <a:t>Q&amp;A</a:t>
            </a:r>
          </a:p>
        </p:txBody>
      </p:sp>
    </p:spTree>
    <p:extLst>
      <p:ext uri="{BB962C8B-B14F-4D97-AF65-F5344CB8AC3E}">
        <p14:creationId xmlns:p14="http://schemas.microsoft.com/office/powerpoint/2010/main" val="226047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61BC-3690-E842-E7D8-6EAD30FD9739}"/>
              </a:ext>
            </a:extLst>
          </p:cNvPr>
          <p:cNvSpPr>
            <a:spLocks noGrp="1"/>
          </p:cNvSpPr>
          <p:nvPr>
            <p:ph type="title"/>
          </p:nvPr>
        </p:nvSpPr>
        <p:spPr>
          <a:xfrm>
            <a:off x="838200" y="42933"/>
            <a:ext cx="10515600" cy="591805"/>
          </a:xfrm>
        </p:spPr>
        <p:txBody>
          <a:bodyPr>
            <a:normAutofit/>
          </a:bodyPr>
          <a:lstStyle/>
          <a:p>
            <a:pPr algn="ctr"/>
            <a:r>
              <a:rPr lang="en-US" sz="3200" b="1" dirty="0">
                <a:solidFill>
                  <a:schemeClr val="accent1">
                    <a:lumMod val="50000"/>
                  </a:schemeClr>
                </a:solidFill>
              </a:rPr>
              <a:t>Upcoming IHP Agent Trainings</a:t>
            </a:r>
          </a:p>
        </p:txBody>
      </p:sp>
      <p:pic>
        <p:nvPicPr>
          <p:cNvPr id="6" name="Content Placeholder 5">
            <a:extLst>
              <a:ext uri="{FF2B5EF4-FFF2-40B4-BE49-F238E27FC236}">
                <a16:creationId xmlns:a16="http://schemas.microsoft.com/office/drawing/2014/main" id="{10BCE7C1-FDCF-E9C6-D20C-1ED8C80D0EB6}"/>
              </a:ext>
            </a:extLst>
          </p:cNvPr>
          <p:cNvPicPr>
            <a:picLocks noGrp="1" noChangeAspect="1"/>
          </p:cNvPicPr>
          <p:nvPr>
            <p:ph sz="half" idx="1"/>
          </p:nvPr>
        </p:nvPicPr>
        <p:blipFill>
          <a:blip r:embed="rId2"/>
          <a:stretch>
            <a:fillRect/>
          </a:stretch>
        </p:blipFill>
        <p:spPr>
          <a:xfrm>
            <a:off x="6904322" y="634738"/>
            <a:ext cx="4683395" cy="4351338"/>
          </a:xfrm>
        </p:spPr>
      </p:pic>
      <p:pic>
        <p:nvPicPr>
          <p:cNvPr id="8" name="Content Placeholder 7">
            <a:extLst>
              <a:ext uri="{FF2B5EF4-FFF2-40B4-BE49-F238E27FC236}">
                <a16:creationId xmlns:a16="http://schemas.microsoft.com/office/drawing/2014/main" id="{40269BF2-716D-3B7E-45AF-F5B09BC8FD72}"/>
              </a:ext>
            </a:extLst>
          </p:cNvPr>
          <p:cNvPicPr>
            <a:picLocks noGrp="1" noChangeAspect="1"/>
          </p:cNvPicPr>
          <p:nvPr>
            <p:ph sz="half" idx="2"/>
          </p:nvPr>
        </p:nvPicPr>
        <p:blipFill>
          <a:blip r:embed="rId3"/>
          <a:stretch>
            <a:fillRect/>
          </a:stretch>
        </p:blipFill>
        <p:spPr>
          <a:xfrm>
            <a:off x="455428" y="634738"/>
            <a:ext cx="4491059" cy="4351338"/>
          </a:xfrm>
        </p:spPr>
      </p:pic>
      <p:sp>
        <p:nvSpPr>
          <p:cNvPr id="14" name="TextBox 13">
            <a:extLst>
              <a:ext uri="{FF2B5EF4-FFF2-40B4-BE49-F238E27FC236}">
                <a16:creationId xmlns:a16="http://schemas.microsoft.com/office/drawing/2014/main" id="{15BFC696-2A69-3C54-C2E2-6E825B294010}"/>
              </a:ext>
            </a:extLst>
          </p:cNvPr>
          <p:cNvSpPr txBox="1"/>
          <p:nvPr/>
        </p:nvSpPr>
        <p:spPr>
          <a:xfrm>
            <a:off x="455428" y="5237845"/>
            <a:ext cx="4382386" cy="1200329"/>
          </a:xfrm>
          <a:prstGeom prst="rect">
            <a:avLst/>
          </a:prstGeom>
          <a:noFill/>
        </p:spPr>
        <p:txBody>
          <a:bodyPr wrap="square">
            <a:spAutoFit/>
          </a:bodyPr>
          <a:lstStyle/>
          <a:p>
            <a:pPr algn="l"/>
            <a:r>
              <a:rPr lang="en-US" sz="1200" b="0" i="0" dirty="0">
                <a:solidFill>
                  <a:srgbClr val="202833"/>
                </a:solidFill>
                <a:effectLst/>
                <a:latin typeface="Tahoma" panose="020B0604030504040204" pitchFamily="34" charset="0"/>
              </a:rPr>
              <a:t>Topic: IHP Training Webinar</a:t>
            </a:r>
            <a:br>
              <a:rPr lang="en-US" sz="1200" b="0" i="0" dirty="0">
                <a:solidFill>
                  <a:srgbClr val="202833"/>
                </a:solidFill>
                <a:effectLst/>
                <a:latin typeface="Tahoma" panose="020B0604030504040204" pitchFamily="34" charset="0"/>
              </a:rPr>
            </a:br>
            <a:r>
              <a:rPr lang="en-US" sz="1200" b="0" i="0" dirty="0">
                <a:solidFill>
                  <a:srgbClr val="202833"/>
                </a:solidFill>
                <a:effectLst/>
                <a:latin typeface="Tahoma" panose="020B0604030504040204" pitchFamily="34" charset="0"/>
              </a:rPr>
              <a:t>Time: Jan 12,2023 04:00 PM Central Time (US and Canada)</a:t>
            </a:r>
          </a:p>
          <a:p>
            <a:pPr algn="l"/>
            <a:r>
              <a:rPr lang="en-US" sz="1200" b="0" i="0" dirty="0">
                <a:solidFill>
                  <a:srgbClr val="202833"/>
                </a:solidFill>
                <a:effectLst/>
                <a:latin typeface="Tahoma" panose="020B0604030504040204" pitchFamily="34" charset="0"/>
              </a:rPr>
              <a:t>Join Zoom Meeting</a:t>
            </a:r>
            <a:br>
              <a:rPr lang="en-US" sz="1200" b="0" i="0" dirty="0">
                <a:solidFill>
                  <a:srgbClr val="202833"/>
                </a:solidFill>
                <a:effectLst/>
                <a:latin typeface="Tahoma" panose="020B0604030504040204" pitchFamily="34" charset="0"/>
              </a:rPr>
            </a:br>
            <a:r>
              <a:rPr lang="en-US" sz="1200" b="0" i="0" dirty="0">
                <a:solidFill>
                  <a:srgbClr val="202833"/>
                </a:solidFill>
                <a:effectLst/>
                <a:latin typeface="Tahoma" panose="020B0604030504040204" pitchFamily="34" charset="0"/>
                <a:hlinkClick r:id="rId4"/>
              </a:rPr>
              <a:t>https://us06web.zoom.us/j/7648298246?pwd=NWlqZ0sybzRqRzdlNW1QR1hNSDdoUT09</a:t>
            </a:r>
            <a:endParaRPr lang="en-US" sz="1200" b="0" i="0" dirty="0">
              <a:solidFill>
                <a:srgbClr val="202833"/>
              </a:solidFill>
              <a:effectLst/>
              <a:latin typeface="Tahoma" panose="020B0604030504040204" pitchFamily="34" charset="0"/>
            </a:endParaRPr>
          </a:p>
          <a:p>
            <a:pPr algn="l"/>
            <a:r>
              <a:rPr lang="en-US" sz="1200" b="0" i="0" dirty="0">
                <a:solidFill>
                  <a:srgbClr val="202833"/>
                </a:solidFill>
                <a:effectLst/>
                <a:latin typeface="Tahoma" panose="020B0604030504040204" pitchFamily="34" charset="0"/>
              </a:rPr>
              <a:t>Meeting ID: 764 829 8246</a:t>
            </a:r>
          </a:p>
        </p:txBody>
      </p:sp>
      <p:sp>
        <p:nvSpPr>
          <p:cNvPr id="21" name="TextBox 20">
            <a:extLst>
              <a:ext uri="{FF2B5EF4-FFF2-40B4-BE49-F238E27FC236}">
                <a16:creationId xmlns:a16="http://schemas.microsoft.com/office/drawing/2014/main" id="{86B49576-7B47-14BF-2B80-F1E17C0DFE05}"/>
              </a:ext>
            </a:extLst>
          </p:cNvPr>
          <p:cNvSpPr txBox="1"/>
          <p:nvPr/>
        </p:nvSpPr>
        <p:spPr>
          <a:xfrm>
            <a:off x="7118178" y="5237845"/>
            <a:ext cx="4255682" cy="1200329"/>
          </a:xfrm>
          <a:prstGeom prst="rect">
            <a:avLst/>
          </a:prstGeom>
          <a:noFill/>
        </p:spPr>
        <p:txBody>
          <a:bodyPr wrap="square">
            <a:spAutoFit/>
          </a:bodyPr>
          <a:lstStyle/>
          <a:p>
            <a:pPr algn="l"/>
            <a:r>
              <a:rPr lang="en-US" sz="1200" b="0" i="0" dirty="0">
                <a:solidFill>
                  <a:srgbClr val="202833"/>
                </a:solidFill>
                <a:effectLst/>
                <a:latin typeface="Tahoma" panose="020B0604030504040204" pitchFamily="34" charset="0"/>
              </a:rPr>
              <a:t>Topic: IHP Group Training</a:t>
            </a:r>
            <a:br>
              <a:rPr lang="en-US" sz="1200" b="0" i="0" dirty="0">
                <a:solidFill>
                  <a:srgbClr val="202833"/>
                </a:solidFill>
                <a:effectLst/>
                <a:latin typeface="Tahoma" panose="020B0604030504040204" pitchFamily="34" charset="0"/>
              </a:rPr>
            </a:br>
            <a:r>
              <a:rPr lang="en-US" sz="1200" b="0" i="0" dirty="0">
                <a:solidFill>
                  <a:srgbClr val="202833"/>
                </a:solidFill>
                <a:effectLst/>
                <a:latin typeface="Tahoma" panose="020B0604030504040204" pitchFamily="34" charset="0"/>
              </a:rPr>
              <a:t>Time: Jan 18,2023 10:00 AM Central Time (US and Canada)</a:t>
            </a:r>
          </a:p>
          <a:p>
            <a:pPr algn="l"/>
            <a:r>
              <a:rPr lang="en-US" sz="1200" b="0" i="0" dirty="0">
                <a:solidFill>
                  <a:srgbClr val="202833"/>
                </a:solidFill>
                <a:effectLst/>
                <a:latin typeface="Tahoma" panose="020B0604030504040204" pitchFamily="34" charset="0"/>
              </a:rPr>
              <a:t>Join Zoom Meeting</a:t>
            </a:r>
            <a:br>
              <a:rPr lang="en-US" sz="1200" b="0" i="0" dirty="0">
                <a:solidFill>
                  <a:srgbClr val="202833"/>
                </a:solidFill>
                <a:effectLst/>
                <a:latin typeface="Tahoma" panose="020B0604030504040204" pitchFamily="34" charset="0"/>
              </a:rPr>
            </a:br>
            <a:r>
              <a:rPr lang="en-US" sz="1200" b="0" i="0" dirty="0">
                <a:solidFill>
                  <a:srgbClr val="202833"/>
                </a:solidFill>
                <a:effectLst/>
                <a:latin typeface="Tahoma" panose="020B0604030504040204" pitchFamily="34" charset="0"/>
                <a:hlinkClick r:id="rId4"/>
              </a:rPr>
              <a:t>https://us06web.zoom.us/j/7648298246?pwd=NWlqZ0sybzRqRzdlNW1QR1hNSDdoUT09</a:t>
            </a:r>
            <a:endParaRPr lang="en-US" sz="1200" b="0" i="0" dirty="0">
              <a:solidFill>
                <a:srgbClr val="202833"/>
              </a:solidFill>
              <a:effectLst/>
              <a:latin typeface="Tahoma" panose="020B0604030504040204" pitchFamily="34" charset="0"/>
            </a:endParaRPr>
          </a:p>
          <a:p>
            <a:pPr algn="l"/>
            <a:r>
              <a:rPr lang="en-US" sz="1200" b="0" i="0" dirty="0">
                <a:solidFill>
                  <a:srgbClr val="202833"/>
                </a:solidFill>
                <a:effectLst/>
                <a:latin typeface="Tahoma" panose="020B0604030504040204" pitchFamily="34" charset="0"/>
              </a:rPr>
              <a:t>Meeting ID: 764 829 8246</a:t>
            </a:r>
          </a:p>
        </p:txBody>
      </p:sp>
      <p:pic>
        <p:nvPicPr>
          <p:cNvPr id="26" name="Picture 25">
            <a:extLst>
              <a:ext uri="{FF2B5EF4-FFF2-40B4-BE49-F238E27FC236}">
                <a16:creationId xmlns:a16="http://schemas.microsoft.com/office/drawing/2014/main" id="{50EEB571-44F6-CB3E-1D6D-7BDAAF6FD56A}"/>
              </a:ext>
            </a:extLst>
          </p:cNvPr>
          <p:cNvPicPr>
            <a:picLocks noChangeAspect="1"/>
          </p:cNvPicPr>
          <p:nvPr/>
        </p:nvPicPr>
        <p:blipFill>
          <a:blip r:embed="rId5"/>
          <a:stretch>
            <a:fillRect/>
          </a:stretch>
        </p:blipFill>
        <p:spPr>
          <a:xfrm>
            <a:off x="712381" y="675084"/>
            <a:ext cx="1624605" cy="1379988"/>
          </a:xfrm>
          <a:prstGeom prst="rect">
            <a:avLst/>
          </a:prstGeom>
        </p:spPr>
      </p:pic>
      <p:sp>
        <p:nvSpPr>
          <p:cNvPr id="27" name="TextBox 26">
            <a:extLst>
              <a:ext uri="{FF2B5EF4-FFF2-40B4-BE49-F238E27FC236}">
                <a16:creationId xmlns:a16="http://schemas.microsoft.com/office/drawing/2014/main" id="{EA6B114D-68B6-515E-D628-A40B92CC96E2}"/>
              </a:ext>
            </a:extLst>
          </p:cNvPr>
          <p:cNvSpPr txBox="1"/>
          <p:nvPr/>
        </p:nvSpPr>
        <p:spPr>
          <a:xfrm>
            <a:off x="993127" y="1073888"/>
            <a:ext cx="1063112" cy="830997"/>
          </a:xfrm>
          <a:prstGeom prst="rect">
            <a:avLst/>
          </a:prstGeom>
          <a:noFill/>
        </p:spPr>
        <p:txBody>
          <a:bodyPr wrap="none" rtlCol="0">
            <a:spAutoFit/>
          </a:bodyPr>
          <a:lstStyle/>
          <a:p>
            <a:r>
              <a:rPr lang="en-US" sz="4800" b="1" dirty="0">
                <a:solidFill>
                  <a:schemeClr val="accent1">
                    <a:lumMod val="60000"/>
                    <a:lumOff val="40000"/>
                  </a:schemeClr>
                </a:solidFill>
              </a:rPr>
              <a:t>I</a:t>
            </a:r>
            <a:r>
              <a:rPr lang="en-US" sz="4800" b="1" dirty="0">
                <a:solidFill>
                  <a:schemeClr val="accent1">
                    <a:lumMod val="50000"/>
                  </a:schemeClr>
                </a:solidFill>
              </a:rPr>
              <a:t>HP</a:t>
            </a:r>
          </a:p>
        </p:txBody>
      </p:sp>
    </p:spTree>
    <p:extLst>
      <p:ext uri="{BB962C8B-B14F-4D97-AF65-F5344CB8AC3E}">
        <p14:creationId xmlns:p14="http://schemas.microsoft.com/office/powerpoint/2010/main" val="168495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49082D-18DD-BADB-3FD8-DD02E05C4888}"/>
              </a:ext>
            </a:extLst>
          </p:cNvPr>
          <p:cNvPicPr>
            <a:picLocks noChangeAspect="1"/>
          </p:cNvPicPr>
          <p:nvPr/>
        </p:nvPicPr>
        <p:blipFill>
          <a:blip r:embed="rId2"/>
          <a:stretch>
            <a:fillRect/>
          </a:stretch>
        </p:blipFill>
        <p:spPr>
          <a:xfrm>
            <a:off x="5879939" y="211500"/>
            <a:ext cx="5926238" cy="3540125"/>
          </a:xfrm>
          <a:prstGeom prst="rect">
            <a:avLst/>
          </a:prstGeom>
        </p:spPr>
      </p:pic>
      <p:pic>
        <p:nvPicPr>
          <p:cNvPr id="5" name="Content Placeholder 4">
            <a:extLst>
              <a:ext uri="{FF2B5EF4-FFF2-40B4-BE49-F238E27FC236}">
                <a16:creationId xmlns:a16="http://schemas.microsoft.com/office/drawing/2014/main" id="{299CE3B7-5A6D-791C-982C-8B4B56971215}"/>
              </a:ext>
            </a:extLst>
          </p:cNvPr>
          <p:cNvPicPr>
            <a:picLocks noChangeAspect="1"/>
          </p:cNvPicPr>
          <p:nvPr/>
        </p:nvPicPr>
        <p:blipFill>
          <a:blip r:embed="rId3"/>
          <a:stretch>
            <a:fillRect/>
          </a:stretch>
        </p:blipFill>
        <p:spPr>
          <a:xfrm>
            <a:off x="5775767" y="3970116"/>
            <a:ext cx="6030410" cy="2676384"/>
          </a:xfrm>
          <a:prstGeom prst="rect">
            <a:avLst/>
          </a:prstGeom>
        </p:spPr>
      </p:pic>
      <p:sp>
        <p:nvSpPr>
          <p:cNvPr id="2" name="Title 1">
            <a:extLst>
              <a:ext uri="{FF2B5EF4-FFF2-40B4-BE49-F238E27FC236}">
                <a16:creationId xmlns:a16="http://schemas.microsoft.com/office/drawing/2014/main" id="{6798A5D4-98FA-DA53-7C9A-80CE69CF1F7F}"/>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HST</a:t>
            </a:r>
            <a:br>
              <a:rPr lang="en-US" kern="1200" dirty="0">
                <a:solidFill>
                  <a:srgbClr val="FFFFFF"/>
                </a:solidFill>
                <a:latin typeface="+mj-lt"/>
                <a:ea typeface="+mj-ea"/>
                <a:cs typeface="+mj-cs"/>
              </a:rPr>
            </a:br>
            <a:r>
              <a:rPr lang="en-US" kern="1200" dirty="0">
                <a:solidFill>
                  <a:srgbClr val="FFFFFF"/>
                </a:solidFill>
                <a:latin typeface="+mj-lt"/>
                <a:ea typeface="+mj-ea"/>
                <a:cs typeface="+mj-cs"/>
              </a:rPr>
              <a:t>Reminders 2023</a:t>
            </a:r>
          </a:p>
        </p:txBody>
      </p:sp>
    </p:spTree>
    <p:extLst>
      <p:ext uri="{BB962C8B-B14F-4D97-AF65-F5344CB8AC3E}">
        <p14:creationId xmlns:p14="http://schemas.microsoft.com/office/powerpoint/2010/main" val="281776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D2D5-10E5-E652-DFD4-43074DC48DCB}"/>
              </a:ext>
            </a:extLst>
          </p:cNvPr>
          <p:cNvSpPr>
            <a:spLocks noGrp="1"/>
          </p:cNvSpPr>
          <p:nvPr>
            <p:ph type="title"/>
          </p:nvPr>
        </p:nvSpPr>
        <p:spPr>
          <a:xfrm>
            <a:off x="4636008" y="629266"/>
            <a:ext cx="6903720" cy="1676603"/>
          </a:xfrm>
        </p:spPr>
        <p:txBody>
          <a:bodyPr>
            <a:normAutofit/>
          </a:bodyPr>
          <a:lstStyle/>
          <a:p>
            <a:r>
              <a:rPr lang="en-US"/>
              <a:t>TopBroker CRM</a:t>
            </a:r>
          </a:p>
        </p:txBody>
      </p:sp>
      <p:sp>
        <p:nvSpPr>
          <p:cNvPr id="15" name="Rectangle 14">
            <a:extLst>
              <a:ext uri="{FF2B5EF4-FFF2-40B4-BE49-F238E27FC236}">
                <a16:creationId xmlns:a16="http://schemas.microsoft.com/office/drawing/2014/main" id="{F88DA1F7-243F-4238-B2E5-D9BC0A53C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rgbClr val="528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A7FC5E3B-10AB-47E5-A8FC-14E8B42CE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131819"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7D5BC2CE-3B4B-E6CE-F81F-C4CD582F4B92}"/>
              </a:ext>
            </a:extLst>
          </p:cNvPr>
          <p:cNvPicPr>
            <a:picLocks noChangeAspect="1"/>
          </p:cNvPicPr>
          <p:nvPr/>
        </p:nvPicPr>
        <p:blipFill>
          <a:blip r:embed="rId2"/>
          <a:stretch>
            <a:fillRect/>
          </a:stretch>
        </p:blipFill>
        <p:spPr>
          <a:xfrm>
            <a:off x="1086608" y="565621"/>
            <a:ext cx="1954443" cy="1635351"/>
          </a:xfrm>
          <a:prstGeom prst="rect">
            <a:avLst/>
          </a:prstGeom>
        </p:spPr>
      </p:pic>
      <p:pic>
        <p:nvPicPr>
          <p:cNvPr id="6" name="Picture 5">
            <a:extLst>
              <a:ext uri="{FF2B5EF4-FFF2-40B4-BE49-F238E27FC236}">
                <a16:creationId xmlns:a16="http://schemas.microsoft.com/office/drawing/2014/main" id="{ED27FD70-DC47-0D66-0AB8-A42D354893B5}"/>
              </a:ext>
            </a:extLst>
          </p:cNvPr>
          <p:cNvPicPr>
            <a:picLocks noChangeAspect="1"/>
          </p:cNvPicPr>
          <p:nvPr/>
        </p:nvPicPr>
        <p:blipFill rotWithShape="1">
          <a:blip r:embed="rId3"/>
          <a:srcRect t="8607" b="7124"/>
          <a:stretch/>
        </p:blipFill>
        <p:spPr>
          <a:xfrm>
            <a:off x="804672" y="2012458"/>
            <a:ext cx="2518317" cy="1416542"/>
          </a:xfrm>
          <a:prstGeom prst="rect">
            <a:avLst/>
          </a:prstGeom>
        </p:spPr>
      </p:pic>
      <p:pic>
        <p:nvPicPr>
          <p:cNvPr id="9" name="Picture 8">
            <a:extLst>
              <a:ext uri="{FF2B5EF4-FFF2-40B4-BE49-F238E27FC236}">
                <a16:creationId xmlns:a16="http://schemas.microsoft.com/office/drawing/2014/main" id="{A2357BDB-5404-D789-6508-1CA4464B5EE2}"/>
              </a:ext>
            </a:extLst>
          </p:cNvPr>
          <p:cNvPicPr>
            <a:picLocks noChangeAspect="1"/>
          </p:cNvPicPr>
          <p:nvPr/>
        </p:nvPicPr>
        <p:blipFill>
          <a:blip r:embed="rId4"/>
          <a:stretch>
            <a:fillRect/>
          </a:stretch>
        </p:blipFill>
        <p:spPr>
          <a:xfrm>
            <a:off x="497919" y="3647809"/>
            <a:ext cx="3131819" cy="2130018"/>
          </a:xfrm>
          <a:prstGeom prst="rect">
            <a:avLst/>
          </a:prstGeom>
          <a:effectLst/>
        </p:spPr>
      </p:pic>
      <p:graphicFrame>
        <p:nvGraphicFramePr>
          <p:cNvPr id="5" name="Content Placeholder 2">
            <a:extLst>
              <a:ext uri="{FF2B5EF4-FFF2-40B4-BE49-F238E27FC236}">
                <a16:creationId xmlns:a16="http://schemas.microsoft.com/office/drawing/2014/main" id="{6AA50541-D77E-AD14-ECFA-6CD537ACDF17}"/>
              </a:ext>
            </a:extLst>
          </p:cNvPr>
          <p:cNvGraphicFramePr>
            <a:graphicFrameLocks noGrp="1"/>
          </p:cNvGraphicFramePr>
          <p:nvPr>
            <p:ph idx="1"/>
            <p:extLst>
              <p:ext uri="{D42A27DB-BD31-4B8C-83A1-F6EECF244321}">
                <p14:modId xmlns:p14="http://schemas.microsoft.com/office/powerpoint/2010/main" val="2047892350"/>
              </p:ext>
            </p:extLst>
          </p:nvPr>
        </p:nvGraphicFramePr>
        <p:xfrm>
          <a:off x="4636007" y="2438400"/>
          <a:ext cx="6903721" cy="37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55299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A224B-48BA-63F5-B4A1-556557932642}"/>
              </a:ext>
            </a:extLst>
          </p:cNvPr>
          <p:cNvSpPr>
            <a:spLocks noGrp="1"/>
          </p:cNvSpPr>
          <p:nvPr>
            <p:ph type="title"/>
          </p:nvPr>
        </p:nvSpPr>
        <p:spPr>
          <a:xfrm>
            <a:off x="4965430" y="629266"/>
            <a:ext cx="6586491" cy="1676603"/>
          </a:xfrm>
        </p:spPr>
        <p:txBody>
          <a:bodyPr>
            <a:normAutofit/>
          </a:bodyPr>
          <a:lstStyle/>
          <a:p>
            <a:r>
              <a:rPr lang="en-US" sz="5400"/>
              <a:t>CHC Leads Update</a:t>
            </a:r>
          </a:p>
        </p:txBody>
      </p:sp>
      <p:pic>
        <p:nvPicPr>
          <p:cNvPr id="6" name="Picture 5">
            <a:extLst>
              <a:ext uri="{FF2B5EF4-FFF2-40B4-BE49-F238E27FC236}">
                <a16:creationId xmlns:a16="http://schemas.microsoft.com/office/drawing/2014/main" id="{A994FE79-EC4A-5E6C-3E6B-5C6713A58F11}"/>
              </a:ext>
            </a:extLst>
          </p:cNvPr>
          <p:cNvPicPr>
            <a:picLocks noChangeAspect="1"/>
          </p:cNvPicPr>
          <p:nvPr/>
        </p:nvPicPr>
        <p:blipFill rotWithShape="1">
          <a:blip r:embed="rId2"/>
          <a:srcRect l="48281" r="1024"/>
          <a:stretch/>
        </p:blipFill>
        <p:spPr>
          <a:xfrm>
            <a:off x="20" y="10"/>
            <a:ext cx="4635571" cy="6857990"/>
          </a:xfrm>
          <a:prstGeom prst="rect">
            <a:avLst/>
          </a:prstGeom>
          <a:effectLst/>
        </p:spPr>
      </p:pic>
      <p:graphicFrame>
        <p:nvGraphicFramePr>
          <p:cNvPr id="11" name="Content Placeholder 2">
            <a:extLst>
              <a:ext uri="{FF2B5EF4-FFF2-40B4-BE49-F238E27FC236}">
                <a16:creationId xmlns:a16="http://schemas.microsoft.com/office/drawing/2014/main" id="{55B03A97-7F76-22BB-2C01-4C3C5BC8E3B3}"/>
              </a:ext>
            </a:extLst>
          </p:cNvPr>
          <p:cNvGraphicFramePr>
            <a:graphicFrameLocks noGrp="1"/>
          </p:cNvGraphicFramePr>
          <p:nvPr>
            <p:ph idx="1"/>
            <p:extLst>
              <p:ext uri="{D42A27DB-BD31-4B8C-83A1-F6EECF244321}">
                <p14:modId xmlns:p14="http://schemas.microsoft.com/office/powerpoint/2010/main" val="325358556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8372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2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FBF5F2-538A-E8A3-8896-1EB9C0D441FB}"/>
              </a:ext>
            </a:extLst>
          </p:cNvPr>
          <p:cNvSpPr>
            <a:spLocks noGrp="1"/>
          </p:cNvSpPr>
          <p:nvPr>
            <p:ph type="title"/>
          </p:nvPr>
        </p:nvSpPr>
        <p:spPr>
          <a:xfrm>
            <a:off x="1166649" y="721805"/>
            <a:ext cx="10258732" cy="2147520"/>
          </a:xfrm>
        </p:spPr>
        <p:txBody>
          <a:bodyPr anchor="b">
            <a:normAutofit/>
          </a:bodyPr>
          <a:lstStyle/>
          <a:p>
            <a:r>
              <a:rPr lang="en-US" sz="6000" dirty="0"/>
              <a:t>CHC Care Healthcare Advocacy Update</a:t>
            </a:r>
          </a:p>
        </p:txBody>
      </p:sp>
      <p:grpSp>
        <p:nvGrpSpPr>
          <p:cNvPr id="25" name="Group 24">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6"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Rectangle 4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6070401-66F1-2D8E-083E-93155E4D3997}"/>
              </a:ext>
            </a:extLst>
          </p:cNvPr>
          <p:cNvSpPr>
            <a:spLocks noGrp="1"/>
          </p:cNvSpPr>
          <p:nvPr>
            <p:ph idx="1"/>
          </p:nvPr>
        </p:nvSpPr>
        <p:spPr>
          <a:xfrm>
            <a:off x="1166649" y="3509010"/>
            <a:ext cx="10258733" cy="3057328"/>
          </a:xfrm>
        </p:spPr>
        <p:txBody>
          <a:bodyPr anchor="ctr">
            <a:normAutofit/>
          </a:bodyPr>
          <a:lstStyle/>
          <a:p>
            <a:pPr marL="0" indent="0">
              <a:buNone/>
            </a:pPr>
            <a:r>
              <a:rPr lang="en-US" sz="2000" dirty="0"/>
              <a:t>Subject: New Contracting </a:t>
            </a:r>
          </a:p>
          <a:p>
            <a:pPr marL="0" indent="0">
              <a:buNone/>
            </a:pPr>
            <a:r>
              <a:rPr lang="en-US" sz="2000" dirty="0"/>
              <a:t>Agents will need to complete a Marketing Agreement and return to Tanya.  Once the information is submitted agents will receive a link to activate their personal link.  The Marketing Agreement is located on </a:t>
            </a:r>
            <a:r>
              <a:rPr lang="en-US" sz="2000" dirty="0">
                <a:hlinkClick r:id="rId2"/>
              </a:rPr>
              <a:t>www.chcagents.com</a:t>
            </a:r>
            <a:r>
              <a:rPr lang="en-US" sz="2000" dirty="0"/>
              <a:t>.</a:t>
            </a:r>
          </a:p>
          <a:p>
            <a:pPr marL="0" indent="0" algn="ctr">
              <a:buNone/>
            </a:pPr>
            <a:endParaRPr lang="en-US" sz="4800" dirty="0">
              <a:solidFill>
                <a:srgbClr val="0070C0"/>
              </a:solidFill>
              <a:latin typeface="Amasis MT Pro Black" panose="02040A04050005020304" pitchFamily="18" charset="0"/>
            </a:endParaRPr>
          </a:p>
          <a:p>
            <a:pPr marL="0" indent="0" algn="ctr">
              <a:buNone/>
            </a:pPr>
            <a:r>
              <a:rPr lang="en-US" sz="4800" dirty="0">
                <a:solidFill>
                  <a:srgbClr val="0070C0"/>
                </a:solidFill>
                <a:latin typeface="Amasis MT Pro Black" panose="02040A04050005020304" pitchFamily="18" charset="0"/>
              </a:rPr>
              <a:t>Training Every 1</a:t>
            </a:r>
            <a:r>
              <a:rPr lang="en-US" sz="4800" baseline="30000" dirty="0">
                <a:solidFill>
                  <a:srgbClr val="0070C0"/>
                </a:solidFill>
                <a:latin typeface="Amasis MT Pro Black" panose="02040A04050005020304" pitchFamily="18" charset="0"/>
              </a:rPr>
              <a:t>st</a:t>
            </a:r>
            <a:r>
              <a:rPr lang="en-US" sz="4800" dirty="0">
                <a:solidFill>
                  <a:srgbClr val="0070C0"/>
                </a:solidFill>
                <a:latin typeface="Amasis MT Pro Black" panose="02040A04050005020304" pitchFamily="18" charset="0"/>
              </a:rPr>
              <a:t> &amp; 3</a:t>
            </a:r>
            <a:r>
              <a:rPr lang="en-US" sz="4800" baseline="30000" dirty="0">
                <a:solidFill>
                  <a:srgbClr val="0070C0"/>
                </a:solidFill>
                <a:latin typeface="Amasis MT Pro Black" panose="02040A04050005020304" pitchFamily="18" charset="0"/>
              </a:rPr>
              <a:t>rd</a:t>
            </a:r>
            <a:r>
              <a:rPr lang="en-US" sz="4800" dirty="0">
                <a:solidFill>
                  <a:srgbClr val="0070C0"/>
                </a:solidFill>
                <a:latin typeface="Amasis MT Pro Black" panose="02040A04050005020304" pitchFamily="18" charset="0"/>
              </a:rPr>
              <a:t> Friday</a:t>
            </a:r>
          </a:p>
        </p:txBody>
      </p:sp>
    </p:spTree>
    <p:extLst>
      <p:ext uri="{BB962C8B-B14F-4D97-AF65-F5344CB8AC3E}">
        <p14:creationId xmlns:p14="http://schemas.microsoft.com/office/powerpoint/2010/main" val="3378112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CD072-77F9-6D90-621C-87DCAA330EA3}"/>
              </a:ext>
            </a:extLst>
          </p:cNvPr>
          <p:cNvPicPr>
            <a:picLocks noChangeAspect="1"/>
          </p:cNvPicPr>
          <p:nvPr/>
        </p:nvPicPr>
        <p:blipFill>
          <a:blip r:embed="rId3"/>
          <a:stretch>
            <a:fillRect/>
          </a:stretch>
        </p:blipFill>
        <p:spPr>
          <a:xfrm>
            <a:off x="2819400" y="2452687"/>
            <a:ext cx="6343650" cy="2981325"/>
          </a:xfrm>
          <a:prstGeom prst="rect">
            <a:avLst/>
          </a:prstGeom>
        </p:spPr>
      </p:pic>
    </p:spTree>
    <p:extLst>
      <p:ext uri="{BB962C8B-B14F-4D97-AF65-F5344CB8AC3E}">
        <p14:creationId xmlns:p14="http://schemas.microsoft.com/office/powerpoint/2010/main" val="1922593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4592</TotalTime>
  <Words>1044</Words>
  <Application>Microsoft Office PowerPoint</Application>
  <PresentationFormat>Widescreen</PresentationFormat>
  <Paragraphs>147</Paragraphs>
  <Slides>23</Slides>
  <Notes>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23</vt:i4>
      </vt:variant>
    </vt:vector>
  </HeadingPairs>
  <TitlesOfParts>
    <vt:vector size="41" baseType="lpstr">
      <vt:lpstr>Abadi</vt:lpstr>
      <vt:lpstr>Amasis MT Pro Black</vt:lpstr>
      <vt:lpstr>Amasis MT Pro Medium</vt:lpstr>
      <vt:lpstr>AR DELANEY</vt:lpstr>
      <vt:lpstr>Arial</vt:lpstr>
      <vt:lpstr>Arial</vt:lpstr>
      <vt:lpstr>Baskerville Old Face</vt:lpstr>
      <vt:lpstr>Bembo</vt:lpstr>
      <vt:lpstr>Calibri</vt:lpstr>
      <vt:lpstr>Calibri Light</vt:lpstr>
      <vt:lpstr>Century Gothic</vt:lpstr>
      <vt:lpstr>Constantia</vt:lpstr>
      <vt:lpstr>Dubai</vt:lpstr>
      <vt:lpstr>SF Pro Display</vt:lpstr>
      <vt:lpstr>Symbol</vt:lpstr>
      <vt:lpstr>Tahoma</vt:lpstr>
      <vt:lpstr>Wingdings</vt:lpstr>
      <vt:lpstr>Office Theme</vt:lpstr>
      <vt:lpstr>PowerPoint Presentation</vt:lpstr>
      <vt:lpstr>CHC Upcoming Events</vt:lpstr>
      <vt:lpstr>2023 CHC Agency Meeting Friday, February 24, 2023, 9:30 AM Eastern</vt:lpstr>
      <vt:lpstr>Upcoming IHP Agent Trainings</vt:lpstr>
      <vt:lpstr>HST Reminders 2023</vt:lpstr>
      <vt:lpstr>TopBroker CRM</vt:lpstr>
      <vt:lpstr>CHC Leads Update</vt:lpstr>
      <vt:lpstr>CHC Care Healthcare Advocacy Update</vt:lpstr>
      <vt:lpstr>PowerPoint Presentation</vt:lpstr>
      <vt:lpstr>PowerPoint Presentation</vt:lpstr>
      <vt:lpstr>IHP BackOffice Training </vt:lpstr>
      <vt:lpstr>PowerPoint Presentation</vt:lpstr>
      <vt:lpstr>PowerPoint Presentation</vt:lpstr>
      <vt:lpstr>IHP Group </vt:lpstr>
      <vt:lpstr>CHC Carrier Discussion</vt:lpstr>
      <vt:lpstr>Subject: Elevate Wellness Informational: New Hercules Health App</vt:lpstr>
      <vt:lpstr>CHC Business Tool – VA Virtual Assistants </vt:lpstr>
      <vt:lpstr>CHC Recruiting Referral Contest</vt:lpstr>
      <vt:lpstr>CONGRATULATIONS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Krivelow</dc:creator>
  <cp:lastModifiedBy>Joseph Krivelow</cp:lastModifiedBy>
  <cp:revision>24</cp:revision>
  <cp:lastPrinted>2023-01-12T19:01:06Z</cp:lastPrinted>
  <dcterms:created xsi:type="dcterms:W3CDTF">2023-01-09T17:00:38Z</dcterms:created>
  <dcterms:modified xsi:type="dcterms:W3CDTF">2023-01-12T21:33:34Z</dcterms:modified>
</cp:coreProperties>
</file>